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2" Type="http://schemas.openxmlformats.org/officeDocument/2006/relationships/slide" Target="slides/slide48.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91e9459a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91e9459a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991e9459a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991e9459a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991e9459a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991e9459a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91e9459a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91e9459a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42565ddb8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2565ddb8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53740eaea3_2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3740eaea3_2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91e9459a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91e9459a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8ab48cd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8ab48cd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91e9459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91e9459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f175a001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f175a001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39439e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39439e9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60a68a723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0a68a723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f175a0010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f175a001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91e9459a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91e9459a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f175a001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f175a001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91e9459a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91e9459a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53740eaea3_2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3740eaea3_2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53740eaea3_2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3740eaea3_2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f175a001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f175a001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77a628ad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77a628ad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f175a001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f175a001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f175a001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f175a001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53740eaea3_2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3740eaea3_2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08fd64d42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08fd64d42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608fd64d42_1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08fd64d42_1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608fd64d42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608fd64d42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425c71bf6d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25c71bf6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53740eaea3_2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3740eaea3_2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53740eaea3_2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3740eaea3_2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53740eaea3_2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3740eaea3_2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53740eaea3_2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3740eaea3_2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53740eaea3_2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3740eaea3_2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91e9459a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91e9459a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53740eaea3_2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3740eaea3_2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60b80752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60b80752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53740eaea3_2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3740eaea3_2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53740eaea3_2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3740eaea3_2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53740eaea3_2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53740eaea3_2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a0eba132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a0eba132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5ee7f99f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ee7f99f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53740eaea3_2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53740eaea3_2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53740eaea3_2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53740eaea3_2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91e9459a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91e9459a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91e9459a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91e9459a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991e9459a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991e9459a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91e9459a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91e9459a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91e9459a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91e9459a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aineich@cnyric.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hyperlink" Target="https://www.cnyric.org/teacherpage.cfm?teacher=105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p12.nysed.gov/assessment/schedules/schedule-h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7.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cbtsupport.nysed.gov/hc/e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cnyric.org/teacherpage.cfm?teacher=1055" TargetMode="External"/><Relationship Id="rId4" Type="http://schemas.openxmlformats.org/officeDocument/2006/relationships/hyperlink" Target="http://www.cnyric.org/teacherpage.cfm?teacher=1055" TargetMode="External"/><Relationship Id="rId10" Type="http://schemas.openxmlformats.org/officeDocument/2006/relationships/hyperlink" Target="http://www.p12.nysed.gov/irs/" TargetMode="External"/><Relationship Id="rId9" Type="http://schemas.openxmlformats.org/officeDocument/2006/relationships/hyperlink" Target="http://p1232.nysed.gov/irs/vendors/home.html" TargetMode="External"/><Relationship Id="rId5" Type="http://schemas.openxmlformats.org/officeDocument/2006/relationships/hyperlink" Target="http://www.cnyric.org/teacherpage.cfm?teacher=1055" TargetMode="External"/><Relationship Id="rId6" Type="http://schemas.openxmlformats.org/officeDocument/2006/relationships/hyperlink" Target="http://www.p12.nysed.gov/irs/sirs/" TargetMode="External"/><Relationship Id="rId7" Type="http://schemas.openxmlformats.org/officeDocument/2006/relationships/hyperlink" Target="http://www.p12.nysed.gov/irs/sirs/" TargetMode="External"/><Relationship Id="rId8" Type="http://schemas.openxmlformats.org/officeDocument/2006/relationships/hyperlink" Target="http://www.p12.nysed.gov/irs/vendors/hom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cbtsupport.nysed.gov/hc/en-us/categories/201173593-New-York-State-Alternate-Assessment-NYSAA-ELA-Math-and-Scie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www.p12.nysed.gov/sss/documents/201920_AISMemo.pdf" TargetMode="External"/><Relationship Id="rId4" Type="http://schemas.openxmlformats.org/officeDocument/2006/relationships/hyperlink" Target="http://www.nysed.gov/news/2020/board-regents-acts-fourth-series-emergency-regulations-ease-burdens-educators-students-an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p12.nysed.gov/irs/beds/IMF/home.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cn.nysed.gov/content/new-state-wide-direct-certification-matching-process-and-mandatory-reporting-snapmedicai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ylearningplan.com/WebReg/ActivityProfile.asp?D=15882&amp;I=361875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www.p12.nysed.gov/cte/ctepolicy/approved.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cnyric.org/teacherpage.cfm?teacher=84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p12.nysed.gov/irs/courseCatalog/" TargetMode="External"/><Relationship Id="rId4" Type="http://schemas.openxmlformats.org/officeDocument/2006/relationships/hyperlink" Target="http://www.p12.nysed.gov/irs/vendor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drive.google.com/file/d/12WDJVBV4bDjlw0QwVqdpBuAkZW7N94vo/view?usp=shar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cnyric.org/teacherpage.cfm?teacher=1055" TargetMode="Externa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www.cnyric.org/teacherpage.cfm?teacher=1055" TargetMode="External"/><Relationship Id="rId4" Type="http://schemas.openxmlformats.org/officeDocument/2006/relationships/image" Target="../media/image19.png"/><Relationship Id="rId5"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mailto:aineich@cnyric.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cnyric.zoom.us/j/92481594571?pwd=TXlBb0dDQ29lUCtTRDBlNjRJMVgzZz09"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Data Admin Meeting</a:t>
            </a:r>
            <a:endParaRPr/>
          </a:p>
          <a:p>
            <a:pPr indent="0" lvl="0" marL="0" rtl="0" algn="ctr">
              <a:spcBef>
                <a:spcPts val="0"/>
              </a:spcBef>
              <a:spcAft>
                <a:spcPts val="0"/>
              </a:spcAft>
              <a:buNone/>
            </a:pPr>
            <a:r>
              <a:rPr lang="en" sz="3200"/>
              <a:t>p/b Educational Data Services at CNYRIC</a:t>
            </a:r>
            <a:endParaRPr sz="3200"/>
          </a:p>
          <a:p>
            <a:pPr indent="0" lvl="0" marL="0" rtl="0" algn="ctr">
              <a:spcBef>
                <a:spcPts val="0"/>
              </a:spcBef>
              <a:spcAft>
                <a:spcPts val="0"/>
              </a:spcAft>
              <a:buNone/>
            </a:pPr>
            <a:r>
              <a:rPr lang="en" sz="1200"/>
              <a:t>(slides last updated September 24, 2020 12:30 PM (Now))</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t/>
            </a:r>
            <a:endParaRPr sz="1200"/>
          </a:p>
        </p:txBody>
      </p:sp>
      <p:sp>
        <p:nvSpPr>
          <p:cNvPr id="55" name="Google Shape;55;p13"/>
          <p:cNvSpPr txBox="1"/>
          <p:nvPr>
            <p:ph idx="1" type="subTitle"/>
          </p:nvPr>
        </p:nvSpPr>
        <p:spPr>
          <a:xfrm>
            <a:off x="311700" y="2397825"/>
            <a:ext cx="8520600" cy="122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Location: Remote</a:t>
            </a:r>
            <a:endParaRPr/>
          </a:p>
          <a:p>
            <a:pPr indent="0" lvl="0" marL="0" rtl="0" algn="ctr">
              <a:spcBef>
                <a:spcPts val="0"/>
              </a:spcBef>
              <a:spcAft>
                <a:spcPts val="0"/>
              </a:spcAft>
              <a:buNone/>
            </a:pPr>
            <a:r>
              <a:rPr lang="en"/>
              <a:t>September 24, 2020 1:00 - 3:00 pm</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2000"/>
              <a:t>P</a:t>
            </a:r>
            <a:r>
              <a:rPr lang="en" sz="2000"/>
              <a:t>lease send your name and your district to Ami Ineich (</a:t>
            </a:r>
            <a:r>
              <a:rPr lang="en" sz="2000" u="sng">
                <a:solidFill>
                  <a:schemeClr val="hlink"/>
                </a:solidFill>
                <a:hlinkClick r:id="rId3"/>
              </a:rPr>
              <a:t>aineich@cnyric.org</a:t>
            </a:r>
            <a:r>
              <a:rPr lang="en" sz="2000"/>
              <a:t>)</a:t>
            </a:r>
            <a:r>
              <a:rPr lang="en" sz="2000"/>
              <a:t> - Subject line: Data Admin Attendee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0 Password Reset</a:t>
            </a:r>
            <a:endParaRPr/>
          </a:p>
        </p:txBody>
      </p:sp>
      <p:pic>
        <p:nvPicPr>
          <p:cNvPr id="123" name="Google Shape;123;p22"/>
          <p:cNvPicPr preferRelativeResize="0"/>
          <p:nvPr/>
        </p:nvPicPr>
        <p:blipFill>
          <a:blip r:embed="rId3">
            <a:alphaModFix/>
          </a:blip>
          <a:stretch>
            <a:fillRect/>
          </a:stretch>
        </p:blipFill>
        <p:spPr>
          <a:xfrm>
            <a:off x="363499" y="1341388"/>
            <a:ext cx="5882700" cy="3630662"/>
          </a:xfrm>
          <a:prstGeom prst="rect">
            <a:avLst/>
          </a:prstGeom>
          <a:noFill/>
          <a:ln>
            <a:noFill/>
          </a:ln>
        </p:spPr>
      </p:pic>
      <p:pic>
        <p:nvPicPr>
          <p:cNvPr id="124" name="Google Shape;124;p22"/>
          <p:cNvPicPr preferRelativeResize="0"/>
          <p:nvPr/>
        </p:nvPicPr>
        <p:blipFill>
          <a:blip r:embed="rId4">
            <a:alphaModFix/>
          </a:blip>
          <a:stretch>
            <a:fillRect/>
          </a:stretch>
        </p:blipFill>
        <p:spPr>
          <a:xfrm>
            <a:off x="5068100" y="4365900"/>
            <a:ext cx="333375" cy="238125"/>
          </a:xfrm>
          <a:prstGeom prst="rect">
            <a:avLst/>
          </a:prstGeom>
          <a:noFill/>
          <a:ln>
            <a:noFill/>
          </a:ln>
        </p:spPr>
      </p:pic>
      <p:sp>
        <p:nvSpPr>
          <p:cNvPr id="125" name="Google Shape;125;p22"/>
          <p:cNvSpPr txBox="1"/>
          <p:nvPr/>
        </p:nvSpPr>
        <p:spPr>
          <a:xfrm>
            <a:off x="399650" y="1065700"/>
            <a:ext cx="8229600" cy="3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Must then click “Go to Level 0 Log In Page” where you can log in with new password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292625"/>
            <a:ext cx="2557800" cy="18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Level 0 Program Fact (Optional) PreCheck</a:t>
            </a:r>
            <a:endParaRPr sz="2400"/>
          </a:p>
        </p:txBody>
      </p:sp>
      <p:pic>
        <p:nvPicPr>
          <p:cNvPr id="131" name="Google Shape;131;p23"/>
          <p:cNvPicPr preferRelativeResize="0"/>
          <p:nvPr/>
        </p:nvPicPr>
        <p:blipFill>
          <a:blip r:embed="rId3">
            <a:alphaModFix/>
          </a:blip>
          <a:stretch>
            <a:fillRect/>
          </a:stretch>
        </p:blipFill>
        <p:spPr>
          <a:xfrm>
            <a:off x="5068100" y="4518300"/>
            <a:ext cx="333375" cy="238125"/>
          </a:xfrm>
          <a:prstGeom prst="rect">
            <a:avLst/>
          </a:prstGeom>
          <a:noFill/>
          <a:ln>
            <a:noFill/>
          </a:ln>
        </p:spPr>
      </p:pic>
      <p:pic>
        <p:nvPicPr>
          <p:cNvPr id="132" name="Google Shape;132;p23"/>
          <p:cNvPicPr preferRelativeResize="0"/>
          <p:nvPr/>
        </p:nvPicPr>
        <p:blipFill>
          <a:blip r:embed="rId4">
            <a:alphaModFix/>
          </a:blip>
          <a:stretch>
            <a:fillRect/>
          </a:stretch>
        </p:blipFill>
        <p:spPr>
          <a:xfrm>
            <a:off x="2869406" y="0"/>
            <a:ext cx="6300788"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235500" y="292625"/>
            <a:ext cx="2557800" cy="18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Level 0 Program Fact (Optional) PreCheck</a:t>
            </a:r>
            <a:endParaRPr sz="2400"/>
          </a:p>
        </p:txBody>
      </p:sp>
      <p:pic>
        <p:nvPicPr>
          <p:cNvPr id="138" name="Google Shape;138;p24"/>
          <p:cNvPicPr preferRelativeResize="0"/>
          <p:nvPr/>
        </p:nvPicPr>
        <p:blipFill>
          <a:blip r:embed="rId3">
            <a:alphaModFix/>
          </a:blip>
          <a:stretch>
            <a:fillRect/>
          </a:stretch>
        </p:blipFill>
        <p:spPr>
          <a:xfrm>
            <a:off x="5068100" y="4518300"/>
            <a:ext cx="333375" cy="238125"/>
          </a:xfrm>
          <a:prstGeom prst="rect">
            <a:avLst/>
          </a:prstGeom>
          <a:noFill/>
          <a:ln>
            <a:noFill/>
          </a:ln>
        </p:spPr>
      </p:pic>
      <p:pic>
        <p:nvPicPr>
          <p:cNvPr id="139" name="Google Shape;139;p24"/>
          <p:cNvPicPr preferRelativeResize="0"/>
          <p:nvPr/>
        </p:nvPicPr>
        <p:blipFill>
          <a:blip r:embed="rId4">
            <a:alphaModFix/>
          </a:blip>
          <a:stretch>
            <a:fillRect/>
          </a:stretch>
        </p:blipFill>
        <p:spPr>
          <a:xfrm>
            <a:off x="2915863" y="0"/>
            <a:ext cx="6228129" cy="5143499"/>
          </a:xfrm>
          <a:prstGeom prst="rect">
            <a:avLst/>
          </a:prstGeom>
          <a:noFill/>
          <a:ln>
            <a:noFill/>
          </a:ln>
        </p:spPr>
      </p:pic>
      <p:sp>
        <p:nvSpPr>
          <p:cNvPr id="140" name="Google Shape;140;p24"/>
          <p:cNvSpPr txBox="1"/>
          <p:nvPr>
            <p:ph idx="1" type="body"/>
          </p:nvPr>
        </p:nvSpPr>
        <p:spPr>
          <a:xfrm>
            <a:off x="214625" y="1756900"/>
            <a:ext cx="2777400" cy="288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Click “Perform PreCheck” button</a:t>
            </a:r>
            <a:endParaRPr sz="1100">
              <a:solidFill>
                <a:schemeClr val="dk1"/>
              </a:solidFill>
            </a:endParaRPr>
          </a:p>
          <a:p>
            <a:pPr indent="0" lvl="0" marL="0" rtl="0" algn="l">
              <a:spcBef>
                <a:spcPts val="1200"/>
              </a:spcBef>
              <a:spcAft>
                <a:spcPts val="0"/>
              </a:spcAft>
              <a:buNone/>
            </a:pPr>
            <a:r>
              <a:rPr lang="en" sz="1100">
                <a:solidFill>
                  <a:schemeClr val="dk1"/>
                </a:solidFill>
              </a:rPr>
              <a:t>Reads the Import File (Step 2)</a:t>
            </a:r>
            <a:endParaRPr sz="1100">
              <a:solidFill>
                <a:schemeClr val="dk1"/>
              </a:solidFill>
            </a:endParaRPr>
          </a:p>
          <a:p>
            <a:pPr indent="0" lvl="0" marL="0" rtl="0" algn="l">
              <a:spcBef>
                <a:spcPts val="1200"/>
              </a:spcBef>
              <a:spcAft>
                <a:spcPts val="0"/>
              </a:spcAft>
              <a:buNone/>
            </a:pPr>
            <a:r>
              <a:rPr lang="en" sz="1100">
                <a:solidFill>
                  <a:schemeClr val="dk1"/>
                </a:solidFill>
              </a:rPr>
              <a:t>Automatically places a check mark in each applicable </a:t>
            </a:r>
            <a:r>
              <a:rPr b="1" lang="en" sz="1100" u="sng">
                <a:solidFill>
                  <a:schemeClr val="dk1"/>
                </a:solidFill>
              </a:rPr>
              <a:t>Category</a:t>
            </a:r>
            <a:r>
              <a:rPr lang="en" sz="1100">
                <a:solidFill>
                  <a:schemeClr val="dk1"/>
                </a:solidFill>
              </a:rPr>
              <a:t> for Import in both the </a:t>
            </a:r>
            <a:r>
              <a:rPr b="1" lang="en" sz="1100">
                <a:solidFill>
                  <a:schemeClr val="dk1"/>
                </a:solidFill>
              </a:rPr>
              <a:t>PreCheck</a:t>
            </a:r>
            <a:r>
              <a:rPr lang="en" sz="1100">
                <a:solidFill>
                  <a:schemeClr val="dk1"/>
                </a:solidFill>
              </a:rPr>
              <a:t> Category list (Step 4) and the full list of Category types (Step 5)</a:t>
            </a:r>
            <a:endParaRPr sz="1100">
              <a:solidFill>
                <a:schemeClr val="dk1"/>
              </a:solidFill>
            </a:endParaRPr>
          </a:p>
          <a:p>
            <a:pPr indent="0" lvl="0" marL="0" rtl="0" algn="l">
              <a:spcBef>
                <a:spcPts val="1200"/>
              </a:spcBef>
              <a:spcAft>
                <a:spcPts val="1200"/>
              </a:spcAft>
              <a:buNone/>
            </a:pPr>
            <a:r>
              <a:rPr lang="en" sz="1100">
                <a:solidFill>
                  <a:schemeClr val="dk1"/>
                </a:solidFill>
              </a:rPr>
              <a:t>If the </a:t>
            </a:r>
            <a:r>
              <a:rPr b="1" lang="en" sz="1100" u="sng">
                <a:solidFill>
                  <a:schemeClr val="dk1"/>
                </a:solidFill>
              </a:rPr>
              <a:t>Import File Count</a:t>
            </a:r>
            <a:r>
              <a:rPr lang="en" sz="1100">
                <a:solidFill>
                  <a:schemeClr val="dk1"/>
                </a:solidFill>
              </a:rPr>
              <a:t> is </a:t>
            </a:r>
            <a:r>
              <a:rPr b="1" lang="en" sz="1100" u="sng">
                <a:solidFill>
                  <a:schemeClr val="dk1"/>
                </a:solidFill>
              </a:rPr>
              <a:t>less</a:t>
            </a:r>
            <a:r>
              <a:rPr lang="en" sz="1100">
                <a:solidFill>
                  <a:schemeClr val="dk1"/>
                </a:solidFill>
              </a:rPr>
              <a:t> than the </a:t>
            </a:r>
            <a:r>
              <a:rPr b="1" lang="en" sz="1100" u="sng">
                <a:solidFill>
                  <a:schemeClr val="dk1"/>
                </a:solidFill>
              </a:rPr>
              <a:t>Database Count</a:t>
            </a:r>
            <a:r>
              <a:rPr lang="en" sz="1100">
                <a:solidFill>
                  <a:schemeClr val="dk1"/>
                </a:solidFill>
              </a:rPr>
              <a:t> for any of the selected categories, that Category or Categories will be highlighted for manual review to ensure that the Category should be imported</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235500" y="292625"/>
            <a:ext cx="2557800" cy="187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Level 0 Program Fact (Optional) PreCheck</a:t>
            </a:r>
            <a:endParaRPr sz="2400"/>
          </a:p>
        </p:txBody>
      </p:sp>
      <p:pic>
        <p:nvPicPr>
          <p:cNvPr id="146" name="Google Shape;146;p25"/>
          <p:cNvPicPr preferRelativeResize="0"/>
          <p:nvPr/>
        </p:nvPicPr>
        <p:blipFill>
          <a:blip r:embed="rId3">
            <a:alphaModFix/>
          </a:blip>
          <a:stretch>
            <a:fillRect/>
          </a:stretch>
        </p:blipFill>
        <p:spPr>
          <a:xfrm>
            <a:off x="5068100" y="4518300"/>
            <a:ext cx="333375" cy="238125"/>
          </a:xfrm>
          <a:prstGeom prst="rect">
            <a:avLst/>
          </a:prstGeom>
          <a:noFill/>
          <a:ln>
            <a:noFill/>
          </a:ln>
        </p:spPr>
      </p:pic>
      <p:sp>
        <p:nvSpPr>
          <p:cNvPr id="147" name="Google Shape;147;p25"/>
          <p:cNvSpPr txBox="1"/>
          <p:nvPr>
            <p:ph idx="1" type="body"/>
          </p:nvPr>
        </p:nvSpPr>
        <p:spPr>
          <a:xfrm>
            <a:off x="214625" y="1734775"/>
            <a:ext cx="2777400" cy="30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If user determines that a </a:t>
            </a:r>
            <a:r>
              <a:rPr b="1" lang="en" sz="1100">
                <a:solidFill>
                  <a:schemeClr val="dk1"/>
                </a:solidFill>
              </a:rPr>
              <a:t>Category</a:t>
            </a:r>
            <a:r>
              <a:rPr lang="en" sz="1100">
                <a:solidFill>
                  <a:schemeClr val="dk1"/>
                </a:solidFill>
              </a:rPr>
              <a:t> should </a:t>
            </a:r>
            <a:r>
              <a:rPr b="1" lang="en" sz="1100" u="sng">
                <a:solidFill>
                  <a:schemeClr val="dk1"/>
                </a:solidFill>
              </a:rPr>
              <a:t>not</a:t>
            </a:r>
            <a:r>
              <a:rPr lang="en" sz="1100">
                <a:solidFill>
                  <a:schemeClr val="dk1"/>
                </a:solidFill>
              </a:rPr>
              <a:t> be Imported, uncheck the checkbox in either the </a:t>
            </a:r>
            <a:r>
              <a:rPr b="1" lang="en" sz="1100">
                <a:solidFill>
                  <a:schemeClr val="dk1"/>
                </a:solidFill>
              </a:rPr>
              <a:t>PreCheck</a:t>
            </a:r>
            <a:r>
              <a:rPr lang="en" sz="1100">
                <a:solidFill>
                  <a:schemeClr val="dk1"/>
                </a:solidFill>
              </a:rPr>
              <a:t> (Step 4) or full Category type list (Step 5) and it will be unchecked in both places.</a:t>
            </a:r>
            <a:endParaRPr sz="1100">
              <a:solidFill>
                <a:schemeClr val="dk1"/>
              </a:solidFill>
            </a:endParaRPr>
          </a:p>
          <a:p>
            <a:pPr indent="0" lvl="0" marL="0" rtl="0" algn="l">
              <a:spcBef>
                <a:spcPts val="1200"/>
              </a:spcBef>
              <a:spcAft>
                <a:spcPts val="1200"/>
              </a:spcAft>
              <a:buNone/>
            </a:pPr>
            <a:r>
              <a:rPr lang="en" sz="1100">
                <a:solidFill>
                  <a:schemeClr val="dk1"/>
                </a:solidFill>
              </a:rPr>
              <a:t>When the Category checkboxes are accurate, the </a:t>
            </a:r>
            <a:r>
              <a:rPr b="1" lang="en" sz="1100" u="sng">
                <a:solidFill>
                  <a:schemeClr val="dk1"/>
                </a:solidFill>
              </a:rPr>
              <a:t>Validate Data</a:t>
            </a:r>
            <a:r>
              <a:rPr lang="en" sz="1100">
                <a:solidFill>
                  <a:schemeClr val="dk1"/>
                </a:solidFill>
              </a:rPr>
              <a:t> button can be selected to complete the </a:t>
            </a:r>
            <a:r>
              <a:rPr b="1" lang="en" sz="1100">
                <a:solidFill>
                  <a:schemeClr val="dk1"/>
                </a:solidFill>
              </a:rPr>
              <a:t>Program Fact Import</a:t>
            </a:r>
            <a:r>
              <a:rPr lang="en" sz="1100">
                <a:solidFill>
                  <a:schemeClr val="dk1"/>
                </a:solidFill>
              </a:rPr>
              <a:t> process for the selected </a:t>
            </a:r>
            <a:r>
              <a:rPr b="1" lang="en" sz="1100">
                <a:solidFill>
                  <a:schemeClr val="dk1"/>
                </a:solidFill>
              </a:rPr>
              <a:t>Categories</a:t>
            </a:r>
            <a:r>
              <a:rPr lang="en" sz="1100">
                <a:solidFill>
                  <a:schemeClr val="dk1"/>
                </a:solidFill>
              </a:rPr>
              <a:t>.</a:t>
            </a:r>
            <a:endParaRPr>
              <a:solidFill>
                <a:schemeClr val="dk1"/>
              </a:solidFill>
            </a:endParaRPr>
          </a:p>
        </p:txBody>
      </p:sp>
      <p:pic>
        <p:nvPicPr>
          <p:cNvPr id="148" name="Google Shape;148;p25"/>
          <p:cNvPicPr preferRelativeResize="0"/>
          <p:nvPr/>
        </p:nvPicPr>
        <p:blipFill>
          <a:blip r:embed="rId4">
            <a:alphaModFix/>
          </a:blip>
          <a:stretch>
            <a:fillRect/>
          </a:stretch>
        </p:blipFill>
        <p:spPr>
          <a:xfrm>
            <a:off x="2931179" y="0"/>
            <a:ext cx="617724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CNYRIC Level 0 Guide Document</a:t>
            </a:r>
            <a:endParaRPr/>
          </a:p>
        </p:txBody>
      </p:sp>
      <p:pic>
        <p:nvPicPr>
          <p:cNvPr id="154" name="Google Shape;154;p26"/>
          <p:cNvPicPr preferRelativeResize="0"/>
          <p:nvPr/>
        </p:nvPicPr>
        <p:blipFill>
          <a:blip r:embed="rId3">
            <a:alphaModFix/>
          </a:blip>
          <a:stretch>
            <a:fillRect/>
          </a:stretch>
        </p:blipFill>
        <p:spPr>
          <a:xfrm>
            <a:off x="762000" y="956700"/>
            <a:ext cx="7639050" cy="3914775"/>
          </a:xfrm>
          <a:prstGeom prst="rect">
            <a:avLst/>
          </a:prstGeom>
          <a:noFill/>
          <a:ln>
            <a:noFill/>
          </a:ln>
        </p:spPr>
      </p:pic>
      <p:sp>
        <p:nvSpPr>
          <p:cNvPr id="155" name="Google Shape;155;p26"/>
          <p:cNvSpPr txBox="1"/>
          <p:nvPr/>
        </p:nvSpPr>
        <p:spPr>
          <a:xfrm>
            <a:off x="3861400" y="4385425"/>
            <a:ext cx="4681500" cy="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See meeting handouts: </a:t>
            </a:r>
            <a:r>
              <a:rPr lang="en" u="sng">
                <a:solidFill>
                  <a:schemeClr val="hlink"/>
                </a:solidFill>
                <a:hlinkClick r:id="rId4"/>
              </a:rPr>
              <a:t>https://www.cnyric.org/teacherpage.cfm?teacher=1055</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Regents</a:t>
            </a:r>
            <a:endParaRPr/>
          </a:p>
        </p:txBody>
      </p:sp>
      <p:sp>
        <p:nvSpPr>
          <p:cNvPr id="161" name="Google Shape;161;p27"/>
          <p:cNvSpPr txBox="1"/>
          <p:nvPr>
            <p:ph idx="1" type="body"/>
          </p:nvPr>
        </p:nvSpPr>
        <p:spPr>
          <a:xfrm>
            <a:off x="189950" y="857800"/>
            <a:ext cx="8752500" cy="43146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sz="1800">
                <a:solidFill>
                  <a:schemeClr val="dk1"/>
                </a:solidFill>
              </a:rPr>
              <a:t>“Tentative” Regents Exam Schedules for January, June &amp; August 2021 </a:t>
            </a:r>
            <a:r>
              <a:rPr lang="en" u="sng">
                <a:solidFill>
                  <a:schemeClr val="accent5"/>
                </a:solidFill>
                <a:hlinkClick r:id="rId3">
                  <a:extLst>
                    <a:ext uri="{A12FA001-AC4F-418D-AE19-62706E023703}">
                      <ahyp:hlinkClr val="tx"/>
                    </a:ext>
                  </a:extLst>
                </a:hlinkClick>
              </a:rPr>
              <a:t>http://www.p12.nysed.gov/assessment/schedules/schedule-hs.html</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January 26 - 29, 2021</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New US History and Government (Framework) Exam - June 2, 2021</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June 15 - 25, 2021</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August 12 - 13, 2021</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Font typeface="Arial"/>
              <a:buChar char="●"/>
            </a:pPr>
            <a:r>
              <a:rPr lang="en">
                <a:solidFill>
                  <a:schemeClr val="dk1"/>
                </a:solidFill>
              </a:rPr>
              <a:t>Global History and Geography</a:t>
            </a:r>
            <a:endParaRPr>
              <a:solidFill>
                <a:schemeClr val="dk1"/>
              </a:solidFill>
            </a:endParaRPr>
          </a:p>
          <a:p>
            <a:pPr indent="-317500" lvl="1" marL="914400" marR="0" rtl="0" algn="l">
              <a:lnSpc>
                <a:spcPct val="115000"/>
              </a:lnSpc>
              <a:spcBef>
                <a:spcPts val="0"/>
              </a:spcBef>
              <a:spcAft>
                <a:spcPts val="0"/>
              </a:spcAft>
              <a:buClr>
                <a:schemeClr val="dk1"/>
              </a:buClr>
              <a:buSzPts val="1400"/>
              <a:buFont typeface="Arial"/>
              <a:buChar char="○"/>
            </a:pPr>
            <a:r>
              <a:rPr lang="en">
                <a:solidFill>
                  <a:schemeClr val="dk1"/>
                </a:solidFill>
              </a:rPr>
              <a:t>Transition Global History Exam will no longer be administered - last scheduled administration was June 2020</a:t>
            </a:r>
            <a:endParaRPr>
              <a:solidFill>
                <a:schemeClr val="dk1"/>
              </a:solidFill>
            </a:endParaRPr>
          </a:p>
          <a:p>
            <a:pPr indent="-317500" lvl="1" marL="914400" marR="0" rtl="0" algn="l">
              <a:lnSpc>
                <a:spcPct val="115000"/>
              </a:lnSpc>
              <a:spcBef>
                <a:spcPts val="0"/>
              </a:spcBef>
              <a:spcAft>
                <a:spcPts val="0"/>
              </a:spcAft>
              <a:buClr>
                <a:schemeClr val="dk1"/>
              </a:buClr>
              <a:buSzPts val="1400"/>
              <a:buFont typeface="Arial"/>
              <a:buChar char="○"/>
            </a:pPr>
            <a:r>
              <a:rPr lang="en">
                <a:solidFill>
                  <a:schemeClr val="dk1"/>
                </a:solidFill>
              </a:rPr>
              <a:t>Global History and Geography II will be the only exam Global available in January 2021 and thereafter - courses must be mapped to State Course Code 04052NF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Regents</a:t>
            </a:r>
            <a:endParaRPr/>
          </a:p>
        </p:txBody>
      </p:sp>
      <p:sp>
        <p:nvSpPr>
          <p:cNvPr id="167" name="Google Shape;167;p28"/>
          <p:cNvSpPr txBox="1"/>
          <p:nvPr>
            <p:ph idx="1" type="body"/>
          </p:nvPr>
        </p:nvSpPr>
        <p:spPr>
          <a:xfrm>
            <a:off x="189950" y="747475"/>
            <a:ext cx="3110400" cy="44250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chemeClr val="dk1"/>
                </a:solidFill>
              </a:rPr>
              <a:t>US History and Government - which standards are being taught?</a:t>
            </a:r>
            <a:endParaRPr>
              <a:solidFill>
                <a:schemeClr val="dk1"/>
              </a:solidFill>
            </a:endParaRPr>
          </a:p>
          <a:p>
            <a:pPr indent="-342900" lvl="1" marL="914400" rtl="0" algn="l">
              <a:lnSpc>
                <a:spcPct val="115000"/>
              </a:lnSpc>
              <a:spcBef>
                <a:spcPts val="0"/>
              </a:spcBef>
              <a:spcAft>
                <a:spcPts val="0"/>
              </a:spcAft>
              <a:buClr>
                <a:srgbClr val="000000"/>
              </a:buClr>
              <a:buSzPts val="1800"/>
              <a:buChar char="○"/>
            </a:pPr>
            <a:r>
              <a:rPr lang="en">
                <a:solidFill>
                  <a:schemeClr val="dk1"/>
                </a:solidFill>
              </a:rPr>
              <a:t>Core Curriculum - Course code 04101 (Old)</a:t>
            </a:r>
            <a:endParaRPr>
              <a:solidFill>
                <a:schemeClr val="dk1"/>
              </a:solidFill>
            </a:endParaRPr>
          </a:p>
          <a:p>
            <a:pPr indent="-342900" lvl="1" marL="914400" rtl="0" algn="l">
              <a:lnSpc>
                <a:spcPct val="115000"/>
              </a:lnSpc>
              <a:spcBef>
                <a:spcPts val="0"/>
              </a:spcBef>
              <a:spcAft>
                <a:spcPts val="0"/>
              </a:spcAft>
              <a:buClr>
                <a:srgbClr val="000000"/>
              </a:buClr>
              <a:buSzPts val="1800"/>
              <a:buChar char="○"/>
            </a:pPr>
            <a:r>
              <a:rPr lang="en">
                <a:solidFill>
                  <a:schemeClr val="dk1"/>
                </a:solidFill>
              </a:rPr>
              <a:t>US History and Government (Framework) - Course code 04101F (New)</a:t>
            </a:r>
            <a:endParaRPr>
              <a:solidFill>
                <a:schemeClr val="dk1"/>
              </a:solidFill>
            </a:endParaRPr>
          </a:p>
          <a:p>
            <a:pPr indent="0" lvl="0" marL="0" rtl="0" algn="l">
              <a:spcBef>
                <a:spcPts val="0"/>
              </a:spcBef>
              <a:spcAft>
                <a:spcPts val="0"/>
              </a:spcAft>
              <a:buNone/>
            </a:pPr>
            <a:r>
              <a:t/>
            </a:r>
            <a:endParaRPr>
              <a:solidFill>
                <a:schemeClr val="dk1"/>
              </a:solidFill>
            </a:endParaRPr>
          </a:p>
        </p:txBody>
      </p:sp>
      <p:pic>
        <p:nvPicPr>
          <p:cNvPr id="168" name="Google Shape;168;p28"/>
          <p:cNvPicPr preferRelativeResize="0"/>
          <p:nvPr/>
        </p:nvPicPr>
        <p:blipFill>
          <a:blip r:embed="rId3">
            <a:alphaModFix/>
          </a:blip>
          <a:stretch>
            <a:fillRect/>
          </a:stretch>
        </p:blipFill>
        <p:spPr>
          <a:xfrm>
            <a:off x="3300425" y="1037750"/>
            <a:ext cx="5565290" cy="430151"/>
          </a:xfrm>
          <a:prstGeom prst="rect">
            <a:avLst/>
          </a:prstGeom>
          <a:noFill/>
          <a:ln>
            <a:noFill/>
          </a:ln>
        </p:spPr>
      </p:pic>
      <p:pic>
        <p:nvPicPr>
          <p:cNvPr id="169" name="Google Shape;169;p28"/>
          <p:cNvPicPr preferRelativeResize="0"/>
          <p:nvPr/>
        </p:nvPicPr>
        <p:blipFill>
          <a:blip r:embed="rId4">
            <a:alphaModFix/>
          </a:blip>
          <a:stretch>
            <a:fillRect/>
          </a:stretch>
        </p:blipFill>
        <p:spPr>
          <a:xfrm>
            <a:off x="3300436" y="1467910"/>
            <a:ext cx="5573839" cy="3003764"/>
          </a:xfrm>
          <a:prstGeom prst="rect">
            <a:avLst/>
          </a:prstGeom>
          <a:noFill/>
          <a:ln>
            <a:noFill/>
          </a:ln>
        </p:spPr>
      </p:pic>
      <p:pic>
        <p:nvPicPr>
          <p:cNvPr id="170" name="Google Shape;170;p28"/>
          <p:cNvPicPr preferRelativeResize="0"/>
          <p:nvPr/>
        </p:nvPicPr>
        <p:blipFill>
          <a:blip r:embed="rId5">
            <a:alphaModFix/>
          </a:blip>
          <a:stretch>
            <a:fillRect/>
          </a:stretch>
        </p:blipFill>
        <p:spPr>
          <a:xfrm rot="10800000">
            <a:off x="2967050" y="3628850"/>
            <a:ext cx="333375" cy="238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Regents</a:t>
            </a:r>
            <a:endParaRPr/>
          </a:p>
        </p:txBody>
      </p:sp>
      <p:sp>
        <p:nvSpPr>
          <p:cNvPr id="176" name="Google Shape;176;p29"/>
          <p:cNvSpPr txBox="1"/>
          <p:nvPr>
            <p:ph idx="1" type="body"/>
          </p:nvPr>
        </p:nvSpPr>
        <p:spPr>
          <a:xfrm>
            <a:off x="189950" y="857800"/>
            <a:ext cx="8800500" cy="4314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Font typeface="Arial"/>
              <a:buChar char="●"/>
            </a:pPr>
            <a:r>
              <a:rPr lang="en">
                <a:solidFill>
                  <a:schemeClr val="dk1"/>
                </a:solidFill>
              </a:rPr>
              <a:t>Issue: </a:t>
            </a:r>
            <a:r>
              <a:rPr lang="en">
                <a:solidFill>
                  <a:schemeClr val="dk1"/>
                </a:solidFill>
              </a:rPr>
              <a:t>“Transferred In” Indicator in SchoolTool (email August 17, 2020)</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a:solidFill>
                  <a:schemeClr val="dk1"/>
                </a:solidFill>
              </a:rPr>
              <a:t>Assessments marked as “Transferred In” no longer export to the warehouse (as of April 2020)</a:t>
            </a:r>
            <a:endParaRPr>
              <a:solidFill>
                <a:schemeClr val="dk1"/>
              </a:solidFill>
            </a:endParaRPr>
          </a:p>
          <a:p>
            <a:pPr indent="-317500" lvl="2" marL="1371600" marR="0" rtl="0" algn="l">
              <a:lnSpc>
                <a:spcPct val="115000"/>
              </a:lnSpc>
              <a:spcBef>
                <a:spcPts val="0"/>
              </a:spcBef>
              <a:spcAft>
                <a:spcPts val="0"/>
              </a:spcAft>
              <a:buClr>
                <a:schemeClr val="dk1"/>
              </a:buClr>
              <a:buSzPts val="1400"/>
              <a:buChar char="■"/>
            </a:pPr>
            <a:r>
              <a:rPr lang="en">
                <a:solidFill>
                  <a:schemeClr val="dk1"/>
                </a:solidFill>
              </a:rPr>
              <a:t>“Transferred In” intended for use with students transferring into the district</a:t>
            </a:r>
            <a:endParaRPr>
              <a:solidFill>
                <a:schemeClr val="dk1"/>
              </a:solidFill>
            </a:endParaRPr>
          </a:p>
          <a:p>
            <a:pPr indent="-317500" lvl="2" marL="1371600" marR="0" rtl="0" algn="l">
              <a:lnSpc>
                <a:spcPct val="115000"/>
              </a:lnSpc>
              <a:spcBef>
                <a:spcPts val="0"/>
              </a:spcBef>
              <a:spcAft>
                <a:spcPts val="0"/>
              </a:spcAft>
              <a:buClr>
                <a:schemeClr val="dk1"/>
              </a:buClr>
              <a:buSzPts val="1400"/>
              <a:buChar char="■"/>
            </a:pPr>
            <a:r>
              <a:rPr lang="en">
                <a:solidFill>
                  <a:schemeClr val="dk1"/>
                </a:solidFill>
              </a:rPr>
              <a:t>Assessments from previous district(s) would be reported by previous district(s)</a:t>
            </a:r>
            <a:endParaRPr>
              <a:solidFill>
                <a:schemeClr val="dk1"/>
              </a:solidFill>
            </a:endParaRPr>
          </a:p>
          <a:p>
            <a:pPr indent="-317500" lvl="2" marL="1371600" marR="0" rtl="0" algn="l">
              <a:lnSpc>
                <a:spcPct val="115000"/>
              </a:lnSpc>
              <a:spcBef>
                <a:spcPts val="0"/>
              </a:spcBef>
              <a:spcAft>
                <a:spcPts val="0"/>
              </a:spcAft>
              <a:buClr>
                <a:schemeClr val="dk1"/>
              </a:buClr>
              <a:buSzPts val="1400"/>
              <a:buChar char="■"/>
            </a:pPr>
            <a:r>
              <a:rPr lang="en">
                <a:solidFill>
                  <a:schemeClr val="dk1"/>
                </a:solidFill>
              </a:rPr>
              <a:t>Removing these records from Assessment Fact export prevents double reporting</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a:solidFill>
                  <a:schemeClr val="dk1"/>
                </a:solidFill>
              </a:rPr>
              <a:t>Some districts have used “Transferred In” for BOCES or other OODP students</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a:solidFill>
                  <a:schemeClr val="dk1"/>
                </a:solidFill>
              </a:rPr>
              <a:t>Potential impact to June 2020 exemptions reporting</a:t>
            </a:r>
            <a:endParaRPr>
              <a:solidFill>
                <a:schemeClr val="dk1"/>
              </a:solidFill>
            </a:endParaRPr>
          </a:p>
          <a:p>
            <a:pPr indent="-317500" lvl="2" marL="1371600" marR="0" rtl="0" algn="l">
              <a:lnSpc>
                <a:spcPct val="115000"/>
              </a:lnSpc>
              <a:spcBef>
                <a:spcPts val="0"/>
              </a:spcBef>
              <a:spcAft>
                <a:spcPts val="0"/>
              </a:spcAft>
              <a:buClr>
                <a:schemeClr val="dk1"/>
              </a:buClr>
              <a:buSzPts val="1400"/>
              <a:buChar char="■"/>
            </a:pPr>
            <a:r>
              <a:rPr lang="en">
                <a:solidFill>
                  <a:schemeClr val="dk1"/>
                </a:solidFill>
              </a:rPr>
              <a:t>If you have exemptions marked as “Transferred In”, they will not export</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Char char="●"/>
            </a:pPr>
            <a:r>
              <a:rPr lang="en">
                <a:solidFill>
                  <a:schemeClr val="dk1"/>
                </a:solidFill>
              </a:rPr>
              <a:t>Exemptions</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a:solidFill>
                  <a:schemeClr val="dk1"/>
                </a:solidFill>
              </a:rPr>
              <a:t>June 2020 exemptions must be reported by October 8, 2020</a:t>
            </a:r>
            <a:endParaRPr>
              <a:solidFill>
                <a:schemeClr val="dk1"/>
              </a:solidFill>
            </a:endParaRPr>
          </a:p>
          <a:p>
            <a:pPr indent="-317500" lvl="2" marL="1371600" marR="0" rtl="0" algn="l">
              <a:lnSpc>
                <a:spcPct val="115000"/>
              </a:lnSpc>
              <a:spcBef>
                <a:spcPts val="0"/>
              </a:spcBef>
              <a:spcAft>
                <a:spcPts val="0"/>
              </a:spcAft>
              <a:buClr>
                <a:schemeClr val="dk1"/>
              </a:buClr>
              <a:buSzPts val="1400"/>
              <a:buChar char="■"/>
            </a:pPr>
            <a:r>
              <a:rPr lang="en">
                <a:solidFill>
                  <a:schemeClr val="dk1"/>
                </a:solidFill>
              </a:rPr>
              <a:t>Note: August exemptions are 20-21 data</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a:solidFill>
                  <a:schemeClr val="dk1"/>
                </a:solidFill>
              </a:rPr>
              <a:t>Check SIRS-309 report - exemptions show in PHE (Public Health Event) column (h)</a:t>
            </a:r>
            <a:endParaRPr>
              <a:solidFill>
                <a:schemeClr val="dk1"/>
              </a:solidFill>
            </a:endParaRPr>
          </a:p>
          <a:p>
            <a:pPr indent="-317500" lvl="1" marL="914400" marR="0" rtl="0" algn="l">
              <a:lnSpc>
                <a:spcPct val="115000"/>
              </a:lnSpc>
              <a:spcBef>
                <a:spcPts val="0"/>
              </a:spcBef>
              <a:spcAft>
                <a:spcPts val="0"/>
              </a:spcAft>
              <a:buClr>
                <a:schemeClr val="dk1"/>
              </a:buClr>
              <a:buSzPts val="1400"/>
              <a:buChar char="○"/>
            </a:pPr>
            <a:r>
              <a:rPr lang="en">
                <a:solidFill>
                  <a:schemeClr val="dk1"/>
                </a:solidFill>
              </a:rPr>
              <a:t>Be aware of exemptions marked as “Transferred In”</a:t>
            </a:r>
            <a:endParaRPr>
              <a:solidFill>
                <a:schemeClr val="dk1"/>
              </a:solidFill>
            </a:endParaRPr>
          </a:p>
          <a:p>
            <a:pPr indent="0" lvl="0" marL="914400" marR="0" rtl="0" algn="l">
              <a:lnSpc>
                <a:spcPct val="115000"/>
              </a:lnSpc>
              <a:spcBef>
                <a:spcPts val="0"/>
              </a:spcBef>
              <a:spcAft>
                <a:spcPts val="0"/>
              </a:spcAft>
              <a:buNone/>
            </a:pPr>
            <a:r>
              <a:t/>
            </a:r>
            <a:endParaRPr>
              <a:solidFill>
                <a:schemeClr val="dk1"/>
              </a:solidFill>
              <a:highlight>
                <a:srgbClr val="FFFF0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Regents</a:t>
            </a:r>
            <a:endParaRPr/>
          </a:p>
        </p:txBody>
      </p:sp>
      <p:sp>
        <p:nvSpPr>
          <p:cNvPr id="182" name="Google Shape;182;p30"/>
          <p:cNvSpPr txBox="1"/>
          <p:nvPr>
            <p:ph idx="1" type="body"/>
          </p:nvPr>
        </p:nvSpPr>
        <p:spPr>
          <a:xfrm>
            <a:off x="189950" y="857800"/>
            <a:ext cx="8752500" cy="431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Assessment Fact reporting issues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Regents Assessment Fact reported by districts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Regents Assessment Response and Assessment Accommodations &amp; Modifications reported directly from CNYRIC Test Scoring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Every year, Test Scoring must resolve hundreds of discrepancy issues from SED audits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Scores reported for incorrect exams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Fact records disagreeing with response records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Fact records with no response records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Internal team reviewing reporting process to improve accuracy of reporting</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- 3-8 Testing</a:t>
            </a:r>
            <a:endParaRPr/>
          </a:p>
        </p:txBody>
      </p:sp>
      <p:sp>
        <p:nvSpPr>
          <p:cNvPr id="188" name="Google Shape;188;p31"/>
          <p:cNvSpPr txBox="1"/>
          <p:nvPr>
            <p:ph idx="1" type="body"/>
          </p:nvPr>
        </p:nvSpPr>
        <p:spPr>
          <a:xfrm>
            <a:off x="235400" y="898625"/>
            <a:ext cx="8520600" cy="412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District Test Coordinator (DTC) Verification</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Check SEDREF for </a:t>
            </a:r>
            <a:r>
              <a:rPr lang="en" sz="1800">
                <a:solidFill>
                  <a:srgbClr val="000000"/>
                </a:solidFill>
              </a:rPr>
              <a:t>NYSAA and 3-8</a:t>
            </a:r>
            <a:endParaRPr sz="1800">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Ordering system for 3-8 assessments will be opening soon</a:t>
            </a:r>
            <a:endParaRPr>
              <a:solidFill>
                <a:srgbClr val="000000"/>
              </a:solidFill>
            </a:endParaRPr>
          </a:p>
          <a:p>
            <a:pPr indent="-342900" lvl="1" marL="914400" rtl="0" algn="l">
              <a:spcBef>
                <a:spcPts val="0"/>
              </a:spcBef>
              <a:spcAft>
                <a:spcPts val="0"/>
              </a:spcAft>
              <a:buClr>
                <a:schemeClr val="dk1"/>
              </a:buClr>
              <a:buSzPts val="1800"/>
              <a:buChar char="○"/>
            </a:pPr>
            <a:r>
              <a:rPr lang="en" sz="1800">
                <a:solidFill>
                  <a:schemeClr val="dk1"/>
                </a:solidFill>
              </a:rPr>
              <a:t>Look for SED memo regarding this process</a:t>
            </a:r>
            <a:endParaRPr sz="2400">
              <a:solidFill>
                <a:schemeClr val="dk1"/>
              </a:solidFill>
            </a:endParaRPr>
          </a:p>
          <a:p>
            <a:pPr indent="-342900" lvl="0" marL="457200" rtl="0" algn="l">
              <a:spcBef>
                <a:spcPts val="0"/>
              </a:spcBef>
              <a:spcAft>
                <a:spcPts val="0"/>
              </a:spcAft>
              <a:buClr>
                <a:srgbClr val="000000"/>
              </a:buClr>
              <a:buSzPts val="1800"/>
              <a:buChar char="●"/>
            </a:pPr>
            <a:r>
              <a:rPr lang="en">
                <a:solidFill>
                  <a:schemeClr val="dk1"/>
                </a:solidFill>
              </a:rPr>
              <a:t>CBT info - </a:t>
            </a:r>
            <a:r>
              <a:rPr lang="en" u="sng">
                <a:solidFill>
                  <a:schemeClr val="accent5"/>
                </a:solidFill>
                <a:hlinkClick r:id="rId3">
                  <a:extLst>
                    <a:ext uri="{A12FA001-AC4F-418D-AE19-62706E023703}">
                      <ahyp:hlinkClr val="tx"/>
                    </a:ext>
                  </a:extLst>
                </a:hlinkClick>
              </a:rPr>
              <a:t>https://cbtsupport.nysed.gov</a:t>
            </a:r>
            <a:r>
              <a:rPr lang="en">
                <a:solidFill>
                  <a:schemeClr val="dk1"/>
                </a:solidFill>
              </a:rPr>
              <a:t> </a:t>
            </a:r>
            <a:endParaRPr>
              <a:solidFill>
                <a:srgbClr val="000000"/>
              </a:solidFill>
            </a:endParaRPr>
          </a:p>
          <a:p>
            <a:pPr indent="0" lvl="0" marL="914400" rtl="0" algn="l">
              <a:spcBef>
                <a:spcPts val="1600"/>
              </a:spcBef>
              <a:spcAft>
                <a:spcPts val="1600"/>
              </a:spcAft>
              <a:buNone/>
            </a:pPr>
            <a:r>
              <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61" name="Google Shape;61;p14"/>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Welcome</a:t>
            </a:r>
            <a:endParaRPr/>
          </a:p>
          <a:p>
            <a:pPr indent="-342900" lvl="0" marL="457200" rtl="0" algn="l">
              <a:spcBef>
                <a:spcPts val="0"/>
              </a:spcBef>
              <a:spcAft>
                <a:spcPts val="0"/>
              </a:spcAft>
              <a:buSzPts val="1800"/>
              <a:buChar char="●"/>
            </a:pPr>
            <a:r>
              <a:rPr lang="en"/>
              <a:t>System Updates</a:t>
            </a:r>
            <a:endParaRPr/>
          </a:p>
          <a:p>
            <a:pPr indent="-342900" lvl="0" marL="457200" rtl="0" algn="l">
              <a:spcBef>
                <a:spcPts val="0"/>
              </a:spcBef>
              <a:spcAft>
                <a:spcPts val="0"/>
              </a:spcAft>
              <a:buSzPts val="1800"/>
              <a:buChar char="●"/>
            </a:pPr>
            <a:r>
              <a:rPr lang="en"/>
              <a:t>Assessment</a:t>
            </a:r>
            <a:endParaRPr/>
          </a:p>
          <a:p>
            <a:pPr indent="-342900" lvl="0" marL="457200" rtl="0" algn="l">
              <a:spcBef>
                <a:spcPts val="0"/>
              </a:spcBef>
              <a:spcAft>
                <a:spcPts val="0"/>
              </a:spcAft>
              <a:buSzPts val="1800"/>
              <a:buChar char="●"/>
            </a:pPr>
            <a:r>
              <a:rPr lang="en"/>
              <a:t>Student Reporting</a:t>
            </a:r>
            <a:endParaRPr/>
          </a:p>
          <a:p>
            <a:pPr indent="-342900" lvl="0" marL="457200" rtl="0" algn="l">
              <a:spcBef>
                <a:spcPts val="0"/>
              </a:spcBef>
              <a:spcAft>
                <a:spcPts val="0"/>
              </a:spcAft>
              <a:buSzPts val="1800"/>
              <a:buChar char="●"/>
            </a:pPr>
            <a:r>
              <a:rPr lang="en"/>
              <a:t>Staff Reporting</a:t>
            </a:r>
            <a:endParaRPr/>
          </a:p>
          <a:p>
            <a:pPr indent="-342900" lvl="0" marL="457200" rtl="0" algn="l">
              <a:spcBef>
                <a:spcPts val="0"/>
              </a:spcBef>
              <a:spcAft>
                <a:spcPts val="0"/>
              </a:spcAft>
              <a:buSzPts val="1800"/>
              <a:buChar char="●"/>
            </a:pPr>
            <a:r>
              <a:rPr lang="en"/>
              <a:t>Attendance Forum</a:t>
            </a:r>
            <a:endParaRPr/>
          </a:p>
          <a:p>
            <a:pPr indent="0" lvl="0" marL="0" rtl="0" algn="l">
              <a:spcBef>
                <a:spcPts val="1600"/>
              </a:spcBef>
              <a:spcAft>
                <a:spcPts val="0"/>
              </a:spcAft>
              <a:buNone/>
            </a:pPr>
            <a:r>
              <a:rPr lang="en" sz="1400">
                <a:solidFill>
                  <a:schemeClr val="dk1"/>
                </a:solidFill>
              </a:rPr>
              <a:t>Documents available at:</a:t>
            </a:r>
            <a:r>
              <a:rPr lang="en" sz="1400">
                <a:solidFill>
                  <a:schemeClr val="dk1"/>
                </a:solidFill>
                <a:uFill>
                  <a:noFill/>
                </a:uFill>
                <a:hlinkClick r:id="rId3">
                  <a:extLst>
                    <a:ext uri="{A12FA001-AC4F-418D-AE19-62706E023703}">
                      <ahyp:hlinkClr val="tx"/>
                    </a:ext>
                  </a:extLst>
                </a:hlinkClick>
              </a:rPr>
              <a:t> </a:t>
            </a:r>
            <a:r>
              <a:rPr lang="en" sz="1400" u="sng">
                <a:solidFill>
                  <a:srgbClr val="1155CC"/>
                </a:solidFill>
                <a:hlinkClick r:id="rId4">
                  <a:extLst>
                    <a:ext uri="{A12FA001-AC4F-418D-AE19-62706E023703}">
                      <ahyp:hlinkClr val="tx"/>
                    </a:ext>
                  </a:extLst>
                </a:hlinkClick>
              </a:rPr>
              <a:t>http://www.cnyric.org/teacherpage.cfm?teacher=1055</a:t>
            </a:r>
            <a:endParaRPr sz="1400" u="sng">
              <a:solidFill>
                <a:srgbClr val="1155CC"/>
              </a:solidFill>
              <a:hlinkClick r:id="rId5">
                <a:extLst>
                  <a:ext uri="{A12FA001-AC4F-418D-AE19-62706E023703}">
                    <ahyp:hlinkClr val="tx"/>
                  </a:ext>
                </a:extLst>
              </a:hlinkClick>
            </a:endParaRPr>
          </a:p>
          <a:p>
            <a:pPr indent="0" lvl="0" marL="0" rtl="0" algn="l">
              <a:spcBef>
                <a:spcPts val="0"/>
              </a:spcBef>
              <a:spcAft>
                <a:spcPts val="0"/>
              </a:spcAft>
              <a:buNone/>
            </a:pPr>
            <a:r>
              <a:rPr lang="en" sz="1400">
                <a:solidFill>
                  <a:schemeClr val="dk1"/>
                </a:solidFill>
              </a:rPr>
              <a:t>2020-21 SIRS Manual:</a:t>
            </a:r>
            <a:r>
              <a:rPr lang="en" sz="1400">
                <a:solidFill>
                  <a:schemeClr val="dk1"/>
                </a:solidFill>
                <a:uFill>
                  <a:noFill/>
                </a:uFill>
                <a:hlinkClick r:id="rId6">
                  <a:extLst>
                    <a:ext uri="{A12FA001-AC4F-418D-AE19-62706E023703}">
                      <ahyp:hlinkClr val="tx"/>
                    </a:ext>
                  </a:extLst>
                </a:hlinkClick>
              </a:rPr>
              <a:t> </a:t>
            </a:r>
            <a:r>
              <a:rPr lang="en" sz="1400" u="sng">
                <a:solidFill>
                  <a:srgbClr val="1155CC"/>
                </a:solidFill>
                <a:hlinkClick r:id="rId7">
                  <a:extLst>
                    <a:ext uri="{A12FA001-AC4F-418D-AE19-62706E023703}">
                      <ahyp:hlinkClr val="tx"/>
                    </a:ext>
                  </a:extLst>
                </a:hlinkClick>
              </a:rPr>
              <a:t>http://www.p12.nysed.gov/irs/sirs/</a:t>
            </a:r>
            <a:r>
              <a:rPr lang="en" sz="1400">
                <a:solidFill>
                  <a:schemeClr val="dk1"/>
                </a:solidFill>
              </a:rPr>
              <a:t> (v 16.0 - 08/25/2020 update)</a:t>
            </a:r>
            <a:endParaRPr sz="1400">
              <a:solidFill>
                <a:schemeClr val="dk1"/>
              </a:solidFill>
            </a:endParaRPr>
          </a:p>
          <a:p>
            <a:pPr indent="0" lvl="0" marL="0" marR="0" rtl="0" algn="l">
              <a:lnSpc>
                <a:spcPct val="115000"/>
              </a:lnSpc>
              <a:spcBef>
                <a:spcPts val="0"/>
              </a:spcBef>
              <a:spcAft>
                <a:spcPts val="0"/>
              </a:spcAft>
              <a:buNone/>
            </a:pPr>
            <a:r>
              <a:rPr lang="en" sz="1400">
                <a:solidFill>
                  <a:schemeClr val="dk1"/>
                </a:solidFill>
              </a:rPr>
              <a:t>Vendor Meeting Info: </a:t>
            </a:r>
            <a:r>
              <a:rPr lang="en" sz="1400" u="sng">
                <a:solidFill>
                  <a:srgbClr val="1155CC"/>
                </a:solidFill>
                <a:hlinkClick r:id="rId8">
                  <a:extLst>
                    <a:ext uri="{A12FA001-AC4F-418D-AE19-62706E023703}">
                      <ahyp:hlinkClr val="tx"/>
                    </a:ext>
                  </a:extLst>
                </a:hlinkClick>
              </a:rPr>
              <a:t>http://www.p12.nysed.gov/irs/vendors/home.html</a:t>
            </a:r>
            <a:r>
              <a:rPr lang="en" sz="1400">
                <a:solidFill>
                  <a:schemeClr val="dk1"/>
                </a:solidFill>
                <a:uFill>
                  <a:noFill/>
                </a:uFill>
                <a:hlinkClick r:id="rId9">
                  <a:extLst>
                    <a:ext uri="{A12FA001-AC4F-418D-AE19-62706E023703}">
                      <ahyp:hlinkClr val="tx"/>
                    </a:ext>
                  </a:extLst>
                </a:hlinkClick>
              </a:rPr>
              <a:t>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2020-21 Reporting Timeline and Memo: </a:t>
            </a:r>
            <a:r>
              <a:rPr lang="en" sz="1400" u="sng">
                <a:solidFill>
                  <a:schemeClr val="hlink"/>
                </a:solidFill>
                <a:hlinkClick r:id="rId10"/>
              </a:rPr>
              <a:t>http://www.p12.nysed.gov/irs/</a:t>
            </a:r>
            <a:endParaRPr sz="1400">
              <a:solidFill>
                <a:srgbClr val="FF0000"/>
              </a:solidFill>
            </a:endParaRPr>
          </a:p>
          <a:p>
            <a:pPr indent="0" lvl="0" marL="0" rtl="0" algn="l">
              <a:spcBef>
                <a:spcPts val="0"/>
              </a:spcBef>
              <a:spcAft>
                <a:spcPts val="0"/>
              </a:spcAft>
              <a:buClr>
                <a:schemeClr val="dk1"/>
              </a:buClr>
              <a:buSzPts val="1100"/>
              <a:buFont typeface="Arial"/>
              <a:buNone/>
            </a:pPr>
            <a:r>
              <a:t/>
            </a:r>
            <a:endParaRPr sz="14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NYSAA</a:t>
            </a:r>
            <a:endParaRPr sz="1400"/>
          </a:p>
          <a:p>
            <a:pPr indent="0" lvl="0" marL="0" rtl="0" algn="l">
              <a:spcBef>
                <a:spcPts val="0"/>
              </a:spcBef>
              <a:spcAft>
                <a:spcPts val="0"/>
              </a:spcAft>
              <a:buNone/>
            </a:pPr>
            <a:r>
              <a:t/>
            </a:r>
            <a:endParaRPr/>
          </a:p>
        </p:txBody>
      </p:sp>
      <p:sp>
        <p:nvSpPr>
          <p:cNvPr id="194" name="Google Shape;194;p32"/>
          <p:cNvSpPr txBox="1"/>
          <p:nvPr>
            <p:ph idx="1" type="body"/>
          </p:nvPr>
        </p:nvSpPr>
        <p:spPr>
          <a:xfrm>
            <a:off x="268100" y="967075"/>
            <a:ext cx="8685300" cy="3929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Reporting NYSAA eligibility</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Reported as ungraded</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Program Fact 0220 - Eligible for Alternate Assessment</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Program Service Code for Type of Disability</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Note: </a:t>
            </a:r>
            <a:r>
              <a:rPr lang="en" sz="1800">
                <a:solidFill>
                  <a:schemeClr val="dk1"/>
                </a:solidFill>
              </a:rPr>
              <a:t>Assessment based on age - not grade</a:t>
            </a:r>
            <a:endParaRPr sz="1800">
              <a:solidFill>
                <a:schemeClr val="dk1"/>
              </a:solidFill>
            </a:endParaRPr>
          </a:p>
          <a:p>
            <a:pPr indent="0" lvl="0" marL="0" rtl="0" algn="l">
              <a:spcBef>
                <a:spcPts val="1600"/>
              </a:spcBef>
              <a:spcAft>
                <a:spcPts val="0"/>
              </a:spcAft>
              <a:buNone/>
            </a:pPr>
            <a:r>
              <a:rPr lang="en" sz="1100" u="sng">
                <a:solidFill>
                  <a:schemeClr val="hlink"/>
                </a:solidFill>
                <a:hlinkClick r:id="rId3"/>
              </a:rPr>
              <a:t>https://cbtsupport.nysed.gov/hc/en-us/categories/201173593-New-York-State-Alternate-Assessment-NYSAA-ELA-Math-and-Science</a:t>
            </a:r>
            <a:endParaRPr sz="1800">
              <a:solidFill>
                <a:schemeClr val="dk1"/>
              </a:solidFill>
            </a:endParaRPr>
          </a:p>
          <a:p>
            <a:pPr indent="0" lvl="0" marL="0" rtl="0" algn="l">
              <a:spcBef>
                <a:spcPts val="1600"/>
              </a:spcBef>
              <a:spcAft>
                <a:spcPts val="1600"/>
              </a:spcAft>
              <a:buNone/>
            </a:pPr>
            <a:r>
              <a:t/>
            </a:r>
            <a:endParaRPr sz="18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a:t>
            </a:r>
            <a:r>
              <a:rPr lang="en"/>
              <a:t> - NYSITELL</a:t>
            </a:r>
            <a:endParaRPr sz="1400"/>
          </a:p>
          <a:p>
            <a:pPr indent="0" lvl="0" marL="0" rtl="0" algn="l">
              <a:spcBef>
                <a:spcPts val="0"/>
              </a:spcBef>
              <a:spcAft>
                <a:spcPts val="0"/>
              </a:spcAft>
              <a:buNone/>
            </a:pPr>
            <a:r>
              <a:t/>
            </a:r>
            <a:endParaRPr/>
          </a:p>
        </p:txBody>
      </p:sp>
      <p:sp>
        <p:nvSpPr>
          <p:cNvPr id="200" name="Google Shape;200;p33"/>
          <p:cNvSpPr txBox="1"/>
          <p:nvPr>
            <p:ph idx="1" type="body"/>
          </p:nvPr>
        </p:nvSpPr>
        <p:spPr>
          <a:xfrm>
            <a:off x="268100" y="775450"/>
            <a:ext cx="8685300" cy="412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Continue testing students as needed</a:t>
            </a:r>
            <a:endParaRPr>
              <a:solidFill>
                <a:schemeClr val="dk1"/>
              </a:solidFill>
            </a:endParaRPr>
          </a:p>
          <a:p>
            <a:pPr indent="-317500" lvl="1" marL="914400" rtl="0" algn="l">
              <a:spcBef>
                <a:spcPts val="0"/>
              </a:spcBef>
              <a:spcAft>
                <a:spcPts val="0"/>
              </a:spcAft>
              <a:buClr>
                <a:schemeClr val="dk1"/>
              </a:buClr>
              <a:buSzPts val="1400"/>
              <a:buChar char="○"/>
            </a:pPr>
            <a:r>
              <a:rPr lang="en" sz="1800">
                <a:solidFill>
                  <a:schemeClr val="dk1"/>
                </a:solidFill>
              </a:rPr>
              <a:t>Within 10 days of enrollment</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All data must be filled out or documents cannot be processed</a:t>
            </a:r>
            <a:endParaRPr sz="24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Legible Name (Last Name, First Name)</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Grade and Test Date bubbled in</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Legible ID Number</a:t>
            </a:r>
            <a:endParaRPr sz="18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For security, all score reports are password protected and sent to one main contact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Reminder: All forms need to be processed and reported even if the student was unable to respond </a:t>
            </a:r>
            <a:endParaRPr>
              <a:solidFill>
                <a:schemeClr val="dk1"/>
              </a:solidFill>
            </a:endParaRPr>
          </a:p>
          <a:p>
            <a:pPr indent="0" lvl="0" marL="457200" marR="0" rtl="0" algn="l">
              <a:lnSpc>
                <a:spcPct val="115000"/>
              </a:lnSpc>
              <a:spcBef>
                <a:spcPts val="1600"/>
              </a:spcBef>
              <a:spcAft>
                <a:spcPts val="1600"/>
              </a:spcAft>
              <a:buNone/>
            </a:pPr>
            <a:r>
              <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 AIS</a:t>
            </a:r>
            <a:endParaRPr sz="1400"/>
          </a:p>
          <a:p>
            <a:pPr indent="0" lvl="0" marL="0" rtl="0" algn="l">
              <a:spcBef>
                <a:spcPts val="0"/>
              </a:spcBef>
              <a:spcAft>
                <a:spcPts val="0"/>
              </a:spcAft>
              <a:buNone/>
            </a:pPr>
            <a:r>
              <a:t/>
            </a:r>
            <a:endParaRPr/>
          </a:p>
        </p:txBody>
      </p:sp>
      <p:sp>
        <p:nvSpPr>
          <p:cNvPr id="206" name="Google Shape;206;p34"/>
          <p:cNvSpPr txBox="1"/>
          <p:nvPr>
            <p:ph idx="1" type="body"/>
          </p:nvPr>
        </p:nvSpPr>
        <p:spPr>
          <a:xfrm>
            <a:off x="268100" y="775450"/>
            <a:ext cx="8685300" cy="4121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2019-20 Guidance Memo (not 2020-21)  </a:t>
            </a:r>
            <a:r>
              <a:rPr lang="en" sz="1000" u="sng">
                <a:solidFill>
                  <a:schemeClr val="hlink"/>
                </a:solidFill>
                <a:hlinkClick r:id="rId3"/>
              </a:rPr>
              <a:t>http://www.p12.nysed.gov/sss/documents/201920_AISMemo.pdf</a:t>
            </a:r>
            <a:endParaRPr sz="10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From Board of Regents:</a:t>
            </a:r>
            <a:endParaRPr>
              <a:solidFill>
                <a:schemeClr val="dk1"/>
              </a:solidFill>
            </a:endParaRPr>
          </a:p>
          <a:p>
            <a:pPr indent="-317500" lvl="1" marL="914400" rtl="0" algn="l">
              <a:spcBef>
                <a:spcPts val="0"/>
              </a:spcBef>
              <a:spcAft>
                <a:spcPts val="0"/>
              </a:spcAft>
              <a:buClr>
                <a:schemeClr val="dk1"/>
              </a:buClr>
              <a:buSzPts val="1400"/>
              <a:buChar char="○"/>
            </a:pPr>
            <a:r>
              <a:rPr b="1" lang="en" sz="1400">
                <a:solidFill>
                  <a:schemeClr val="dk1"/>
                </a:solidFill>
              </a:rPr>
              <a:t>Flexibility in AIS Identification:</a:t>
            </a:r>
            <a:r>
              <a:rPr lang="en" sz="1400">
                <a:solidFill>
                  <a:schemeClr val="dk1"/>
                </a:solidFill>
              </a:rPr>
              <a:t> Schools are not required to conduct the two-step identification prescribed for identification of students in grades 3 through 8 to receive AIS for the 2020-21 school year due to the cancelation of State assessments for the 2019-20 school year due to the COVID-19 crisis. </a:t>
            </a:r>
            <a:r>
              <a:rPr lang="en">
                <a:solidFill>
                  <a:schemeClr val="dk1"/>
                </a:solidFill>
              </a:rPr>
              <a:t> </a:t>
            </a:r>
            <a:r>
              <a:rPr lang="en" sz="800" u="sng">
                <a:solidFill>
                  <a:schemeClr val="hlink"/>
                </a:solidFill>
                <a:hlinkClick r:id="rId4"/>
              </a:rPr>
              <a:t>http://www.nysed.gov/news/2020/board-regents-acts-fourth-series-emergency-regulations-ease-burdens-educators-students-and</a:t>
            </a:r>
            <a:endParaRPr sz="8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Districts shall use a district developed procedure, to be applied uniformly at each grade level, for determining which students are entitled to such services. Districts may consider students’ scores on multiple measures of student performance, such as: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Developmental reading assessments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Benchmark and lesson embedded assessments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Common formative assessments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Unit and lesson assessments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Results of psychoeducational evaluations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Diagnostic screening for vision, hearing, and physical disabilities as well as screening for possible disabilities pursuant to Commissioner’s Regulations Part 117. </a:t>
            </a:r>
            <a:endParaRPr>
              <a:solidFill>
                <a:schemeClr val="dk1"/>
              </a:solidFill>
            </a:endParaRPr>
          </a:p>
          <a:p>
            <a:pPr indent="0" lvl="0" marL="0" rtl="0" algn="l">
              <a:spcBef>
                <a:spcPts val="1600"/>
              </a:spcBef>
              <a:spcAft>
                <a:spcPts val="1600"/>
              </a:spcAft>
              <a:buNone/>
            </a:pPr>
            <a:r>
              <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a:t>
            </a:r>
            <a:endParaRPr/>
          </a:p>
        </p:txBody>
      </p:sp>
      <p:sp>
        <p:nvSpPr>
          <p:cNvPr id="212" name="Google Shape;212;p35"/>
          <p:cNvSpPr txBox="1"/>
          <p:nvPr>
            <p:ph idx="1" type="body"/>
          </p:nvPr>
        </p:nvSpPr>
        <p:spPr>
          <a:xfrm>
            <a:off x="311700" y="1152475"/>
            <a:ext cx="8577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BEDS Day is Wednesday, </a:t>
            </a:r>
            <a:r>
              <a:rPr b="1" lang="en">
                <a:solidFill>
                  <a:srgbClr val="000000"/>
                </a:solidFill>
              </a:rPr>
              <a:t>October 7</a:t>
            </a:r>
            <a:r>
              <a:rPr lang="en">
                <a:solidFill>
                  <a:srgbClr val="000000"/>
                </a:solidFill>
              </a:rPr>
              <a:t>, 2020</a:t>
            </a:r>
            <a:endParaRPr>
              <a:solidFill>
                <a:srgbClr val="000000"/>
              </a:solidFill>
            </a:endParaRPr>
          </a:p>
          <a:p>
            <a:pPr indent="0" lvl="0" marL="457200" rtl="0" algn="l">
              <a:spcBef>
                <a:spcPts val="0"/>
              </a:spcBef>
              <a:spcAft>
                <a:spcPts val="0"/>
              </a:spcAft>
              <a:buNone/>
            </a:pPr>
            <a:r>
              <a:rPr lang="en">
                <a:solidFill>
                  <a:srgbClr val="000000"/>
                </a:solidFill>
              </a:rPr>
              <a:t> </a:t>
            </a:r>
            <a:endParaRPr>
              <a:solidFill>
                <a:srgbClr val="000000"/>
              </a:solidFill>
            </a:endParaRPr>
          </a:p>
          <a:p>
            <a:pPr indent="-342900" lvl="0" marL="457200" rtl="0" algn="l">
              <a:spcBef>
                <a:spcPts val="0"/>
              </a:spcBef>
              <a:spcAft>
                <a:spcPts val="0"/>
              </a:spcAft>
              <a:buClr>
                <a:schemeClr val="dk1"/>
              </a:buClr>
              <a:buSzPts val="1800"/>
              <a:buChar char="●"/>
            </a:pPr>
            <a:r>
              <a:rPr lang="en">
                <a:solidFill>
                  <a:srgbClr val="000000"/>
                </a:solidFill>
              </a:rPr>
              <a:t>Collection of BEDS online IMF</a:t>
            </a:r>
            <a:endParaRPr>
              <a:solidFill>
                <a:srgbClr val="000000"/>
              </a:solidFill>
            </a:endParaRPr>
          </a:p>
          <a:p>
            <a:pPr indent="-342900" lvl="1" marL="914400" rtl="0" algn="l">
              <a:spcBef>
                <a:spcPts val="0"/>
              </a:spcBef>
              <a:spcAft>
                <a:spcPts val="0"/>
              </a:spcAft>
              <a:buClr>
                <a:schemeClr val="dk1"/>
              </a:buClr>
              <a:buSzPts val="1800"/>
              <a:buChar char="○"/>
            </a:pPr>
            <a:r>
              <a:rPr lang="en" sz="1800">
                <a:solidFill>
                  <a:srgbClr val="000000"/>
                </a:solidFill>
              </a:rPr>
              <a:t>Available via IDEx on Wednesday, October 7</a:t>
            </a:r>
            <a:endParaRPr sz="1800">
              <a:solidFill>
                <a:srgbClr val="000000"/>
              </a:solidFill>
            </a:endParaRPr>
          </a:p>
          <a:p>
            <a:pPr indent="-342900" lvl="1" marL="914400" rtl="0" algn="l">
              <a:spcBef>
                <a:spcPts val="0"/>
              </a:spcBef>
              <a:spcAft>
                <a:spcPts val="0"/>
              </a:spcAft>
              <a:buClr>
                <a:schemeClr val="dk1"/>
              </a:buClr>
              <a:buSzPts val="1800"/>
              <a:buChar char="○"/>
            </a:pPr>
            <a:r>
              <a:rPr lang="en" sz="1800">
                <a:solidFill>
                  <a:srgbClr val="000000"/>
                </a:solidFill>
              </a:rPr>
              <a:t>Due by Friday, November 20 </a:t>
            </a:r>
            <a:endParaRPr sz="1800">
              <a:solidFill>
                <a:srgbClr val="000000"/>
              </a:solidFill>
            </a:endParaRPr>
          </a:p>
          <a:p>
            <a:pPr indent="-342900" lvl="1" marL="914400" rtl="0" algn="l">
              <a:spcBef>
                <a:spcPts val="0"/>
              </a:spcBef>
              <a:spcAft>
                <a:spcPts val="0"/>
              </a:spcAft>
              <a:buClr>
                <a:schemeClr val="dk1"/>
              </a:buClr>
              <a:buSzPts val="1800"/>
              <a:buChar char="○"/>
            </a:pPr>
            <a:r>
              <a:rPr lang="en" sz="1800">
                <a:solidFill>
                  <a:srgbClr val="000000"/>
                </a:solidFill>
              </a:rPr>
              <a:t>Instructions </a:t>
            </a:r>
            <a:r>
              <a:rPr lang="en" sz="1800" u="sng">
                <a:solidFill>
                  <a:schemeClr val="hlink"/>
                </a:solidFill>
                <a:hlinkClick r:id="rId3"/>
              </a:rPr>
              <a:t>http://www.p12.nysed.gov/irs/beds/IMF/home.html</a:t>
            </a:r>
            <a:endParaRPr sz="1800">
              <a:solidFill>
                <a:srgbClr val="000000"/>
              </a:solidFill>
            </a:endParaRPr>
          </a:p>
          <a:p>
            <a:pPr indent="0" lvl="0" marL="457200" rtl="0" algn="l">
              <a:spcBef>
                <a:spcPts val="0"/>
              </a:spcBef>
              <a:spcAft>
                <a:spcPts val="0"/>
              </a:spcAft>
              <a:buNone/>
            </a:pPr>
            <a:r>
              <a:rPr lang="en">
                <a:solidFill>
                  <a:schemeClr val="dk1"/>
                </a:solidFill>
              </a:rPr>
              <a:t> </a:t>
            </a:r>
            <a:endParaRPr>
              <a:solidFill>
                <a:schemeClr val="dk1"/>
              </a:solidFill>
            </a:endParaRPr>
          </a:p>
          <a:p>
            <a:pPr indent="-342900" lvl="0" marL="457200" rtl="0" algn="l">
              <a:spcBef>
                <a:spcPts val="0"/>
              </a:spcBef>
              <a:spcAft>
                <a:spcPts val="0"/>
              </a:spcAft>
              <a:buClr>
                <a:srgbClr val="000000"/>
              </a:buClr>
              <a:buSzPts val="1800"/>
              <a:buChar char="●"/>
            </a:pPr>
            <a:r>
              <a:rPr lang="en">
                <a:solidFill>
                  <a:srgbClr val="000000"/>
                </a:solidFill>
              </a:rPr>
              <a:t>October 8: August Grads data due - deadline to submit data for graduates as of August 31, 2020 - Total Cohort (SIRS-201) for graduation rate</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NYSSIS</a:t>
            </a:r>
            <a:endParaRPr/>
          </a:p>
        </p:txBody>
      </p:sp>
      <p:sp>
        <p:nvSpPr>
          <p:cNvPr id="218" name="Google Shape;218;p36"/>
          <p:cNvSpPr txBox="1"/>
          <p:nvPr>
            <p:ph idx="1" type="body"/>
          </p:nvPr>
        </p:nvSpPr>
        <p:spPr>
          <a:xfrm>
            <a:off x="311700" y="1152475"/>
            <a:ext cx="8577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NYSSIS (NYS Student Identification System)</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NYSSIS compares new enrollments against existing student database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Matches students based on several fields - places near matches in queue for resolution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Match process is being revamped - expected implementation 2021-22</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New “required” fields now being used</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Guardian 1</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Address 1 (highly recommended this be a physical address)</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City</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State</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Zip</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Primary Phone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Warning error on records with empty values in these required fields - will prevent loading in the future</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Day Calendar</a:t>
            </a:r>
            <a:endParaRPr/>
          </a:p>
        </p:txBody>
      </p:sp>
      <p:sp>
        <p:nvSpPr>
          <p:cNvPr id="224" name="Google Shape;224;p37"/>
          <p:cNvSpPr txBox="1"/>
          <p:nvPr>
            <p:ph idx="1" type="body"/>
          </p:nvPr>
        </p:nvSpPr>
        <p:spPr>
          <a:xfrm>
            <a:off x="311700" y="847675"/>
            <a:ext cx="8577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Public Health Event (PHE) Day Type Codes for 2020-21</a:t>
            </a:r>
            <a:endParaRPr>
              <a:solidFill>
                <a:srgbClr val="000000"/>
              </a:solidFill>
            </a:endParaRPr>
          </a:p>
          <a:p>
            <a:pPr indent="-342900" lvl="0" marL="457200" rtl="0" algn="l">
              <a:spcBef>
                <a:spcPts val="0"/>
              </a:spcBef>
              <a:spcAft>
                <a:spcPts val="0"/>
              </a:spcAft>
              <a:buClr>
                <a:srgbClr val="000000"/>
              </a:buClr>
              <a:buSzPts val="1800"/>
              <a:buChar char="●"/>
            </a:pPr>
            <a:r>
              <a:rPr lang="en">
                <a:solidFill>
                  <a:schemeClr val="dk1"/>
                </a:solidFill>
              </a:rPr>
              <a:t>Only used if there is a local Department of Health directive or Executive Order for school closure. For all other situations, use other existing Day Type codes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Pub health/inst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Public Health Event with continuity of learning provided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All students are expected to be engaged in the continuity of learning provided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For 20-21: included in calculations (e.g., chronic absenteeism, suspensions, etc.) and negative attendance must be reported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Pub health/no inst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Public Health Event with no continuity of learning provided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No instruction was provided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NOT included in calculations and negative attendance should NOT be reported</a:t>
            </a:r>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Day Calendar</a:t>
            </a:r>
            <a:endParaRPr/>
          </a:p>
        </p:txBody>
      </p:sp>
      <p:sp>
        <p:nvSpPr>
          <p:cNvPr id="230" name="Google Shape;230;p38"/>
          <p:cNvSpPr txBox="1"/>
          <p:nvPr>
            <p:ph idx="1" type="body"/>
          </p:nvPr>
        </p:nvSpPr>
        <p:spPr>
          <a:xfrm>
            <a:off x="311700" y="1000075"/>
            <a:ext cx="8577300" cy="3416400"/>
          </a:xfrm>
          <a:prstGeom prst="rect">
            <a:avLst/>
          </a:prstGeom>
        </p:spPr>
        <p:txBody>
          <a:bodyPr anchorCtr="0" anchor="t" bIns="91425" lIns="91425" spcFirstLastPara="1" rIns="91425" wrap="square" tIns="91425">
            <a:noAutofit/>
          </a:bodyPr>
          <a:lstStyle/>
          <a:p>
            <a:pPr indent="0" lvl="0" marL="0" rtl="0" algn="just">
              <a:spcBef>
                <a:spcPts val="900"/>
              </a:spcBef>
              <a:spcAft>
                <a:spcPts val="0"/>
              </a:spcAft>
              <a:buNone/>
            </a:pPr>
            <a:r>
              <a:rPr lang="en">
                <a:solidFill>
                  <a:srgbClr val="000000"/>
                </a:solidFill>
              </a:rPr>
              <a:t>Remote Snow Day Pilot for 2020-21 School Year</a:t>
            </a:r>
            <a:endParaRPr>
              <a:solidFill>
                <a:srgbClr val="000000"/>
              </a:solidFill>
            </a:endParaRPr>
          </a:p>
          <a:p>
            <a:pPr indent="-342900" lvl="0" marL="457200" rtl="0" algn="l">
              <a:spcBef>
                <a:spcPts val="900"/>
              </a:spcBef>
              <a:spcAft>
                <a:spcPts val="0"/>
              </a:spcAft>
              <a:buClr>
                <a:schemeClr val="dk1"/>
              </a:buClr>
              <a:buSzPts val="1800"/>
              <a:buChar char="●"/>
            </a:pPr>
            <a:r>
              <a:rPr lang="en">
                <a:solidFill>
                  <a:srgbClr val="000000"/>
                </a:solidFill>
              </a:rPr>
              <a:t>As part of the Department’s ongoing efforts to provide districts with flexibility in meeting local needs during the pandemic, the Department is establishing a one-year pilot to enable school districts, at district option, and consistent with each district’s re-opening educational plan, to pivot to remote instruction to provide continuity of instruction on what would otherwise be a day of school closure due to a snow emergency.  This pilot is in effect for the 2020-21 school year, after which the Department will review the outcome of the pilot in determining whether to continue this flexibility in subsequent school years.</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Student Reporting - Program Services</a:t>
            </a:r>
            <a:endParaRPr/>
          </a:p>
          <a:p>
            <a:pPr indent="0" lvl="0" marL="0" rtl="0" algn="l">
              <a:spcBef>
                <a:spcPts val="0"/>
              </a:spcBef>
              <a:spcAft>
                <a:spcPts val="0"/>
              </a:spcAft>
              <a:buNone/>
            </a:pPr>
            <a:r>
              <a:t/>
            </a:r>
            <a:endParaRPr/>
          </a:p>
        </p:txBody>
      </p:sp>
      <p:sp>
        <p:nvSpPr>
          <p:cNvPr id="236" name="Google Shape;236;p39"/>
          <p:cNvSpPr txBox="1"/>
          <p:nvPr>
            <p:ph idx="1" type="body"/>
          </p:nvPr>
        </p:nvSpPr>
        <p:spPr>
          <a:xfrm>
            <a:off x="311700" y="865325"/>
            <a:ext cx="8640300" cy="3551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000000"/>
              </a:buClr>
              <a:buSzPts val="1800"/>
              <a:buFont typeface="Arial"/>
              <a:buChar char="●"/>
            </a:pPr>
            <a:r>
              <a:rPr lang="en">
                <a:solidFill>
                  <a:srgbClr val="000000"/>
                </a:solidFill>
              </a:rPr>
              <a:t>Deleted Program Service Codes: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5720 - Title III: Services to Non-Immigrant ELL/MLL Students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5731 - </a:t>
            </a:r>
            <a:r>
              <a:rPr lang="en">
                <a:solidFill>
                  <a:schemeClr val="dk1"/>
                </a:solidFill>
              </a:rPr>
              <a:t>Title III: Language Instruction Immigrant ELL/MLL Students</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Added Program Service Code:</a:t>
            </a:r>
            <a:endParaRPr sz="2400">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3055 - ELL Eligibility Exit due to being out of the country for more than two years</a:t>
            </a:r>
            <a:endParaRPr>
              <a:solidFill>
                <a:srgbClr val="000000"/>
              </a:solidFill>
            </a:endParaRPr>
          </a:p>
          <a:p>
            <a:pPr indent="-342900" lvl="0" marL="457200" marR="0" rtl="0" algn="l">
              <a:lnSpc>
                <a:spcPct val="115000"/>
              </a:lnSpc>
              <a:spcBef>
                <a:spcPts val="0"/>
              </a:spcBef>
              <a:spcAft>
                <a:spcPts val="0"/>
              </a:spcAft>
              <a:buClr>
                <a:srgbClr val="000000"/>
              </a:buClr>
              <a:buSzPts val="1800"/>
              <a:buChar char="●"/>
            </a:pPr>
            <a:r>
              <a:rPr lang="en">
                <a:solidFill>
                  <a:srgbClr val="000000"/>
                </a:solidFill>
              </a:rPr>
              <a:t>Modified (Split) Program Service Codes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5753 (modified) - Coordinated Early Intervening Services (CEIS) supported with IDEA funds.  Voluntary – LEAs can choose to use a portion of their IDEA Part B funds for services to a defined group of at-risk students.  Only for children who are </a:t>
            </a:r>
            <a:r>
              <a:rPr lang="en" u="sng">
                <a:solidFill>
                  <a:srgbClr val="000000"/>
                </a:solidFill>
              </a:rPr>
              <a:t>not</a:t>
            </a:r>
            <a:r>
              <a:rPr lang="en">
                <a:solidFill>
                  <a:srgbClr val="000000"/>
                </a:solidFill>
              </a:rPr>
              <a:t> currently identified as needing special education or related services.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5754 (new) - Comprehensive Coordinated Early Intervening Services (CCEIS) supported with IDEA funds.  Mandatory – LEAs identified as having significant disproportionality in identification, placement, and/or disciplinary removals must use IDEA Part B funds for CCEIS.  May be used (but not exclusively) for children currently identified as needing special education or related services</a:t>
            </a:r>
            <a:endParaRPr>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Program Services (ELL)</a:t>
            </a:r>
            <a:endParaRPr/>
          </a:p>
        </p:txBody>
      </p:sp>
      <p:sp>
        <p:nvSpPr>
          <p:cNvPr id="242" name="Google Shape;242;p40"/>
          <p:cNvSpPr txBox="1"/>
          <p:nvPr>
            <p:ph idx="1" type="body"/>
          </p:nvPr>
        </p:nvSpPr>
        <p:spPr>
          <a:xfrm>
            <a:off x="311700" y="1000075"/>
            <a:ext cx="8577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ELL Services Duration (ELL Duration) now calculated by NYSED:</a:t>
            </a:r>
            <a:endParaRPr>
              <a:solidFill>
                <a:srgbClr val="000000"/>
              </a:solidFill>
            </a:endParaRPr>
          </a:p>
          <a:p>
            <a:pPr indent="0" lvl="0" marL="457200" rtl="0" algn="l">
              <a:spcBef>
                <a:spcPts val="0"/>
              </a:spcBef>
              <a:spcAft>
                <a:spcPts val="0"/>
              </a:spcAft>
              <a:buNone/>
            </a:pPr>
            <a:r>
              <a:rPr lang="en">
                <a:solidFill>
                  <a:srgbClr val="000000"/>
                </a:solidFill>
              </a:rPr>
              <a:t>Number of cumulative days and corresponding years that a student identified as ELL Eligible (Program Service Code 0231) has received ELL services:</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5709 (English as a New Language)</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5676 (Transitional Bilingual Education Program), or </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5687 (One Way or Two Way Dual Language Program)</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Program Service Code 8239 (ELL Eligible but not in an ELL Program) is not counted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Report all ELLs attending school in U.S. less than one year as of April 1, 2021 with Program Service Code 0242 </a:t>
            </a:r>
            <a:r>
              <a:rPr lang="en">
                <a:solidFill>
                  <a:schemeClr val="dk1"/>
                </a:solidFill>
              </a:rPr>
              <a:t>(Eligible to take the NYSESLAT for grades 3-8 ELA Accountability)</a:t>
            </a:r>
            <a:r>
              <a:rPr lang="en">
                <a:solidFill>
                  <a:srgbClr val="000000"/>
                </a:solidFill>
              </a:rPr>
              <a:t>  </a:t>
            </a:r>
            <a:r>
              <a:rPr lang="en">
                <a:solidFill>
                  <a:srgbClr val="000000"/>
                </a:solidFill>
              </a:rPr>
              <a:t>Note: 0242 eligible students from 2019-20 will NOT automatically have the eligibility extended to the 2020-21 academic year. ESEA specific that this provision applies only to students attending a school in the U.S. for less than one year. </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196850" y="422950"/>
            <a:ext cx="861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Student Reporting - Program Services (FRPL)</a:t>
            </a:r>
            <a:endParaRPr/>
          </a:p>
        </p:txBody>
      </p:sp>
      <p:sp>
        <p:nvSpPr>
          <p:cNvPr id="248" name="Google Shape;248;p41"/>
          <p:cNvSpPr txBox="1"/>
          <p:nvPr>
            <p:ph idx="1" type="body"/>
          </p:nvPr>
        </p:nvSpPr>
        <p:spPr>
          <a:xfrm>
            <a:off x="196850" y="1152475"/>
            <a:ext cx="8767800" cy="362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rgbClr val="000000"/>
                </a:solidFill>
              </a:rPr>
              <a:t>Direct Certification Match Process (DCMP): </a:t>
            </a:r>
            <a:r>
              <a:rPr lang="en">
                <a:solidFill>
                  <a:schemeClr val="dk1"/>
                </a:solidFill>
              </a:rPr>
              <a:t>Food Service - entitle NYSSIS Role: Child Nutrition User </a:t>
            </a:r>
            <a:r>
              <a:rPr lang="en" sz="1000" u="sng">
                <a:solidFill>
                  <a:schemeClr val="accent5"/>
                </a:solidFill>
                <a:hlinkClick r:id="rId3">
                  <a:extLst>
                    <a:ext uri="{A12FA001-AC4F-418D-AE19-62706E023703}">
                      <ahyp:hlinkClr val="tx"/>
                    </a:ext>
                  </a:extLst>
                </a:hlinkClick>
              </a:rPr>
              <a:t>http://www.cn.nysed.gov/content/new-state-wide-direct-certification-matching-process-and-mandatory-reporting-snapmedicaid</a:t>
            </a:r>
            <a:endParaRPr sz="1000">
              <a:solidFill>
                <a:schemeClr val="dk1"/>
              </a:solidFill>
            </a:endParaRPr>
          </a:p>
          <a:p>
            <a:pPr indent="-342900" lvl="0" marL="457200" rtl="0" algn="l">
              <a:spcBef>
                <a:spcPts val="0"/>
              </a:spcBef>
              <a:spcAft>
                <a:spcPts val="0"/>
              </a:spcAft>
              <a:buClr>
                <a:schemeClr val="dk1"/>
              </a:buClr>
              <a:buSzPts val="1800"/>
              <a:buChar char="●"/>
            </a:pPr>
            <a:r>
              <a:rPr lang="en" sz="1800">
                <a:solidFill>
                  <a:srgbClr val="000000"/>
                </a:solidFill>
              </a:rPr>
              <a:t>FRPL Eligibility </a:t>
            </a:r>
            <a:r>
              <a:rPr lang="en">
                <a:solidFill>
                  <a:srgbClr val="000000"/>
                </a:solidFill>
              </a:rPr>
              <a:t>reasons</a:t>
            </a:r>
            <a:r>
              <a:rPr lang="en" sz="1800">
                <a:solidFill>
                  <a:srgbClr val="000000"/>
                </a:solidFill>
              </a:rPr>
              <a:t> - DCMP, Application, Household siblings, Homeless, Migrant, Runaway, Foster, FDPIR, HSTART, Carryover (30 operating days </a:t>
            </a:r>
            <a:r>
              <a:rPr lang="en">
                <a:solidFill>
                  <a:srgbClr val="000000"/>
                </a:solidFill>
              </a:rPr>
              <a:t>from</a:t>
            </a:r>
            <a:r>
              <a:rPr lang="en" sz="1800">
                <a:solidFill>
                  <a:srgbClr val="000000"/>
                </a:solidFill>
              </a:rPr>
              <a:t> first day of school or 30 days for a student who transfers from a CEP school at an</a:t>
            </a:r>
            <a:r>
              <a:rPr lang="en">
                <a:solidFill>
                  <a:srgbClr val="000000"/>
                </a:solidFill>
              </a:rPr>
              <a:t>y point in the SY</a:t>
            </a:r>
            <a:r>
              <a:rPr lang="en" sz="1800">
                <a:solidFill>
                  <a:srgbClr val="000000"/>
                </a:solidFill>
              </a:rPr>
              <a:t>)</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chemeClr val="dk1"/>
                </a:solidFill>
              </a:rPr>
              <a:t>DCMP must be run a minimum of 3x a year</a:t>
            </a:r>
            <a:endParaRPr sz="1800">
              <a:solidFill>
                <a:schemeClr val="dk1"/>
              </a:solidFill>
            </a:endParaRPr>
          </a:p>
          <a:p>
            <a:pPr indent="-342900" lvl="1" marL="914400" rtl="0" algn="l">
              <a:spcBef>
                <a:spcPts val="0"/>
              </a:spcBef>
              <a:spcAft>
                <a:spcPts val="0"/>
              </a:spcAft>
              <a:buClr>
                <a:srgbClr val="000000"/>
              </a:buClr>
              <a:buSzPts val="1800"/>
              <a:buChar char="○"/>
            </a:pPr>
            <a:r>
              <a:rPr lang="en" sz="1800">
                <a:solidFill>
                  <a:schemeClr val="dk1"/>
                </a:solidFill>
              </a:rPr>
              <a:t>Best practice for the first DCMP download is as close to the beginning of the school year as possible.</a:t>
            </a:r>
            <a:endParaRPr sz="1800">
              <a:solidFill>
                <a:schemeClr val="dk1"/>
              </a:solidFill>
            </a:endParaRPr>
          </a:p>
          <a:p>
            <a:pPr indent="-342900" lvl="1" marL="914400" rtl="0" algn="l">
              <a:spcBef>
                <a:spcPts val="0"/>
              </a:spcBef>
              <a:spcAft>
                <a:spcPts val="0"/>
              </a:spcAft>
              <a:buClr>
                <a:srgbClr val="000000"/>
              </a:buClr>
              <a:buSzPts val="1800"/>
              <a:buChar char="○"/>
            </a:pPr>
            <a:r>
              <a:rPr lang="en" sz="1800">
                <a:solidFill>
                  <a:schemeClr val="dk1"/>
                </a:solidFill>
              </a:rPr>
              <a:t>First available this year September 8, 2020.</a:t>
            </a:r>
            <a:endParaRPr sz="1800">
              <a:solidFill>
                <a:schemeClr val="dk1"/>
              </a:solidFill>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Educational Data Services Updates</a:t>
            </a:r>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Level 0 updated to v16.0 and open for loading</a:t>
            </a:r>
            <a:endParaRPr>
              <a:solidFill>
                <a:srgbClr val="000000"/>
              </a:solidFill>
            </a:endParaRPr>
          </a:p>
          <a:p>
            <a:pPr indent="0" lvl="0" marL="0" rtl="0" algn="l">
              <a:spcBef>
                <a:spcPts val="1600"/>
              </a:spcBef>
              <a:spcAft>
                <a:spcPts val="0"/>
              </a:spcAft>
              <a:buNone/>
            </a:pPr>
            <a:r>
              <a:rPr lang="en">
                <a:solidFill>
                  <a:srgbClr val="000000"/>
                </a:solidFill>
              </a:rPr>
              <a:t>Level 1 warehouse is being upgraded but is open for 20-2021 data.</a:t>
            </a:r>
            <a:endParaRPr>
              <a:solidFill>
                <a:srgbClr val="000000"/>
              </a:solidFill>
            </a:endParaRPr>
          </a:p>
          <a:p>
            <a:pPr indent="0" lvl="0" marL="0" rtl="0" algn="l">
              <a:spcBef>
                <a:spcPts val="1600"/>
              </a:spcBef>
              <a:spcAft>
                <a:spcPts val="0"/>
              </a:spcAft>
              <a:buNone/>
            </a:pPr>
            <a:r>
              <a:rPr lang="en">
                <a:solidFill>
                  <a:srgbClr val="000000"/>
                </a:solidFill>
              </a:rPr>
              <a:t>Level 2 reports for 2020-21 data are populating as data is loaded</a:t>
            </a:r>
            <a:endParaRPr>
              <a:solidFill>
                <a:srgbClr val="000000"/>
              </a:solidFill>
              <a:highlight>
                <a:srgbClr val="00FF00"/>
              </a:highlight>
            </a:endParaRPr>
          </a:p>
          <a:p>
            <a:pPr indent="0" lvl="0" marL="0" rtl="0" algn="l">
              <a:spcBef>
                <a:spcPts val="1600"/>
              </a:spcBef>
              <a:spcAft>
                <a:spcPts val="0"/>
              </a:spcAft>
              <a:buNone/>
            </a:pPr>
            <a:r>
              <a:rPr lang="en">
                <a:solidFill>
                  <a:srgbClr val="000000"/>
                </a:solidFill>
              </a:rPr>
              <a:t>Level 0 Historical - opens October 26 for 2019-20 SY data; data will move to L2 at</a:t>
            </a:r>
            <a:endParaRPr>
              <a:solidFill>
                <a:srgbClr val="000000"/>
              </a:solidFill>
            </a:endParaRPr>
          </a:p>
          <a:p>
            <a:pPr indent="457200" lvl="0" marL="0" rtl="0" algn="l">
              <a:spcBef>
                <a:spcPts val="0"/>
              </a:spcBef>
              <a:spcAft>
                <a:spcPts val="0"/>
              </a:spcAft>
              <a:buNone/>
            </a:pPr>
            <a:r>
              <a:rPr lang="en">
                <a:solidFill>
                  <a:srgbClr val="000000"/>
                </a:solidFill>
              </a:rPr>
              <a:t>a later date</a:t>
            </a:r>
            <a:endParaRPr>
              <a:solidFill>
                <a:srgbClr val="000000"/>
              </a:solidFill>
            </a:endParaRPr>
          </a:p>
          <a:p>
            <a:pPr indent="0" lvl="0" marL="0" rtl="0" algn="l">
              <a:spcBef>
                <a:spcPts val="1600"/>
              </a:spcBef>
              <a:spcAft>
                <a:spcPts val="0"/>
              </a:spcAft>
              <a:buNone/>
            </a:pPr>
            <a:r>
              <a:rPr lang="en">
                <a:solidFill>
                  <a:srgbClr val="000000"/>
                </a:solidFill>
              </a:rPr>
              <a:t>SchoolTool upgrades to Ver. 18.1 completed early September </a:t>
            </a:r>
            <a:endParaRPr>
              <a:solidFill>
                <a:srgbClr val="000000"/>
              </a:solidFill>
            </a:endParaRPr>
          </a:p>
          <a:p>
            <a:pPr indent="0" lvl="0" marL="0" rtl="0" algn="l">
              <a:spcBef>
                <a:spcPts val="0"/>
              </a:spcBef>
              <a:spcAft>
                <a:spcPts val="0"/>
              </a:spcAft>
              <a:buNone/>
            </a:pPr>
            <a:r>
              <a:rPr lang="en">
                <a:solidFill>
                  <a:srgbClr val="000000"/>
                </a:solidFill>
              </a:rPr>
              <a:t>New Release meeting &amp; Attendance Forum  - Thursday, October 1</a:t>
            </a:r>
            <a:r>
              <a:rPr lang="en">
                <a:solidFill>
                  <a:srgbClr val="000000"/>
                </a:solidFill>
              </a:rPr>
              <a:t>, 2020 from 1:30 to 3:30;  </a:t>
            </a:r>
            <a:r>
              <a:rPr lang="en">
                <a:solidFill>
                  <a:srgbClr val="000000"/>
                </a:solidFill>
              </a:rPr>
              <a:t>Register at: </a:t>
            </a:r>
            <a:r>
              <a:rPr lang="en" sz="1200" u="sng">
                <a:solidFill>
                  <a:srgbClr val="1155CC"/>
                </a:solidFill>
                <a:highlight>
                  <a:srgbClr val="FFFFFF"/>
                </a:highlight>
                <a:hlinkClick r:id="rId3">
                  <a:extLst>
                    <a:ext uri="{A12FA001-AC4F-418D-AE19-62706E023703}">
                      <ahyp:hlinkClr val="tx"/>
                    </a:ext>
                  </a:extLst>
                </a:hlinkClick>
              </a:rPr>
              <a:t>https://www.mylearningplan.com/WebReg/ActivityProfile.asp?D=15882&amp;I=3618754</a:t>
            </a:r>
            <a:endParaRPr sz="1900">
              <a:solidFill>
                <a:srgbClr val="000000"/>
              </a:solidFill>
            </a:endParaRPr>
          </a:p>
          <a:p>
            <a:pPr indent="0" lvl="0" marL="0" rtl="0" algn="l">
              <a:spcBef>
                <a:spcPts val="0"/>
              </a:spcBef>
              <a:spcAft>
                <a:spcPts val="0"/>
              </a:spcAft>
              <a:buNone/>
            </a:pPr>
            <a:r>
              <a:rPr lang="en">
                <a:highlight>
                  <a:srgbClr val="FFFF00"/>
                </a:highlight>
              </a:rPr>
              <a:t> </a:t>
            </a:r>
            <a:endParaRPr>
              <a:highlight>
                <a:srgbClr val="FFFF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196850" y="422950"/>
            <a:ext cx="8615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Student Reporting - Program Services (FRPL)</a:t>
            </a:r>
            <a:endParaRPr/>
          </a:p>
        </p:txBody>
      </p:sp>
      <p:sp>
        <p:nvSpPr>
          <p:cNvPr id="254" name="Google Shape;254;p42"/>
          <p:cNvSpPr txBox="1"/>
          <p:nvPr>
            <p:ph idx="1" type="body"/>
          </p:nvPr>
        </p:nvSpPr>
        <p:spPr>
          <a:xfrm>
            <a:off x="196850" y="1152475"/>
            <a:ext cx="8767800" cy="362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sz="1800">
                <a:solidFill>
                  <a:schemeClr val="dk1"/>
                </a:solidFill>
              </a:rPr>
              <a:t>Start of school year 2020-2021 Child nutrition has struggled matching the DOH files.</a:t>
            </a:r>
            <a:endParaRPr>
              <a:solidFill>
                <a:schemeClr val="dk1"/>
              </a:solidFill>
            </a:endParaRPr>
          </a:p>
          <a:p>
            <a:pPr indent="-342900" lvl="1" marL="914400" rtl="0" algn="l">
              <a:spcBef>
                <a:spcPts val="0"/>
              </a:spcBef>
              <a:spcAft>
                <a:spcPts val="0"/>
              </a:spcAft>
              <a:buClr>
                <a:srgbClr val="000000"/>
              </a:buClr>
              <a:buSzPts val="1800"/>
              <a:buChar char="○"/>
            </a:pPr>
            <a:r>
              <a:rPr lang="en" sz="1800">
                <a:solidFill>
                  <a:schemeClr val="dk1"/>
                </a:solidFill>
              </a:rPr>
              <a:t>Send Demographics and Enrollment files so Child Nutrition NYSSIS match to your district works</a:t>
            </a:r>
            <a:endParaRPr sz="1800">
              <a:solidFill>
                <a:schemeClr val="dk1"/>
              </a:solidFill>
            </a:endParaRPr>
          </a:p>
          <a:p>
            <a:pPr indent="-342900" lvl="1" marL="914400" rtl="0" algn="l">
              <a:spcBef>
                <a:spcPts val="0"/>
              </a:spcBef>
              <a:spcAft>
                <a:spcPts val="0"/>
              </a:spcAft>
              <a:buClr>
                <a:srgbClr val="000000"/>
              </a:buClr>
              <a:buSzPts val="1800"/>
              <a:buChar char="○"/>
            </a:pPr>
            <a:r>
              <a:rPr lang="en" sz="1800">
                <a:solidFill>
                  <a:schemeClr val="dk1"/>
                </a:solidFill>
              </a:rPr>
              <a:t>Suggest processing DCMP import to the food service package as many times as possible prior to BEDS day</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Best Practice suggest running DCMP on a monthly basis.  The DOH sends files of newly eligible students monthly.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3"/>
          <p:cNvSpPr txBox="1"/>
          <p:nvPr>
            <p:ph type="title"/>
          </p:nvPr>
        </p:nvSpPr>
        <p:spPr>
          <a:xfrm>
            <a:off x="311700" y="215600"/>
            <a:ext cx="8520600" cy="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Student Reporting - Program Services (FRPL)</a:t>
            </a:r>
            <a:endParaRPr/>
          </a:p>
          <a:p>
            <a:pPr indent="0" lvl="0" marL="0" rtl="0" algn="l">
              <a:spcBef>
                <a:spcPts val="0"/>
              </a:spcBef>
              <a:spcAft>
                <a:spcPts val="0"/>
              </a:spcAft>
              <a:buNone/>
            </a:pPr>
            <a:r>
              <a:t/>
            </a:r>
            <a:endParaRPr/>
          </a:p>
        </p:txBody>
      </p:sp>
      <p:sp>
        <p:nvSpPr>
          <p:cNvPr id="260" name="Google Shape;260;p43"/>
          <p:cNvSpPr txBox="1"/>
          <p:nvPr>
            <p:ph idx="1" type="body"/>
          </p:nvPr>
        </p:nvSpPr>
        <p:spPr>
          <a:xfrm>
            <a:off x="311700" y="893175"/>
            <a:ext cx="8520600" cy="366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Continued in School Year 2020-2021 from</a:t>
            </a:r>
            <a:r>
              <a:rPr lang="en">
                <a:solidFill>
                  <a:srgbClr val="000000"/>
                </a:solidFill>
              </a:rPr>
              <a:t> the 2019-2020 school year is a change for reduced students. The NYS budget, for the 2020-2021 school year, includes the provision of NYS to pay the reduced amount instead of the students.</a:t>
            </a:r>
            <a:endParaRPr>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For DW reporting still report the free or reduced eligibility.</a:t>
            </a:r>
            <a:endParaRPr b="1">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For Child Nutrition request for meal reimbursement report free, reduced and paid meals served.  NYSED will be paying the reduced fee formerly charged to students as they walked through the lunch line.</a:t>
            </a:r>
            <a:endParaRPr>
              <a:solidFill>
                <a:srgbClr val="000000"/>
              </a:solidFill>
            </a:endParaRPr>
          </a:p>
          <a:p>
            <a:pPr indent="0" lvl="0" marL="0" rtl="0" algn="l">
              <a:spcBef>
                <a:spcPts val="1600"/>
              </a:spcBef>
              <a:spcAft>
                <a:spcPts val="1600"/>
              </a:spcAft>
              <a:buNone/>
            </a:pPr>
            <a:r>
              <a:rPr lang="en">
                <a:solidFill>
                  <a:srgbClr val="000000"/>
                </a:solidFill>
              </a:rPr>
              <a:t>USDA is extending Federal Cares Act funding until December 31, 2020.  All students are fed a reimbursable meal for free.</a:t>
            </a: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Student Reporting - Program Services (FRPL)</a:t>
            </a:r>
            <a:endParaRPr/>
          </a:p>
        </p:txBody>
      </p:sp>
      <p:sp>
        <p:nvSpPr>
          <p:cNvPr id="266" name="Google Shape;266;p44"/>
          <p:cNvSpPr txBox="1"/>
          <p:nvPr>
            <p:ph idx="1" type="body"/>
          </p:nvPr>
        </p:nvSpPr>
        <p:spPr>
          <a:xfrm>
            <a:off x="311700" y="11083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CEP Caution: CEP schools specifically are directed to only process the DCMP once a year.  </a:t>
            </a:r>
            <a:r>
              <a:rPr b="1" lang="en">
                <a:solidFill>
                  <a:schemeClr val="dk1"/>
                </a:solidFill>
              </a:rPr>
              <a:t>This is inadequate for Data Warehouse BEDS reporting.</a:t>
            </a:r>
            <a:endParaRPr b="1">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Suggested best DCMP import timing for CEP schools or districts </a:t>
            </a:r>
            <a:endParaRPr>
              <a:solidFill>
                <a:schemeClr val="dk1"/>
              </a:solidFill>
            </a:endParaRPr>
          </a:p>
          <a:p>
            <a:pPr indent="0" lvl="0" marL="914400" rtl="0" algn="l">
              <a:spcBef>
                <a:spcPts val="0"/>
              </a:spcBef>
              <a:spcAft>
                <a:spcPts val="0"/>
              </a:spcAft>
              <a:buNone/>
            </a:pPr>
            <a:r>
              <a:rPr lang="en" sz="1400">
                <a:solidFill>
                  <a:schemeClr val="dk1"/>
                </a:solidFill>
              </a:rPr>
              <a:t>1. Before School starts process the DCMP</a:t>
            </a:r>
            <a:endParaRPr sz="1400">
              <a:solidFill>
                <a:schemeClr val="dk1"/>
              </a:solidFill>
            </a:endParaRPr>
          </a:p>
          <a:p>
            <a:pPr indent="0" lvl="0" marL="914400" rtl="0" algn="l">
              <a:spcBef>
                <a:spcPts val="0"/>
              </a:spcBef>
              <a:spcAft>
                <a:spcPts val="0"/>
              </a:spcAft>
              <a:buNone/>
            </a:pPr>
            <a:r>
              <a:rPr lang="en" sz="1400">
                <a:solidFill>
                  <a:schemeClr val="dk1"/>
                </a:solidFill>
              </a:rPr>
              <a:t>2. After demographics and enrollments have been loaded to DW but before BEDS day. Or upload a roster match file to NYSSIS child nutrition. This includes K or new students moved into the district over the summer.</a:t>
            </a:r>
            <a:endParaRPr sz="1400">
              <a:solidFill>
                <a:schemeClr val="dk1"/>
              </a:solidFill>
            </a:endParaRPr>
          </a:p>
          <a:p>
            <a:pPr indent="0" lvl="0" marL="914400" rtl="0" algn="l">
              <a:spcBef>
                <a:spcPts val="0"/>
              </a:spcBef>
              <a:spcAft>
                <a:spcPts val="0"/>
              </a:spcAft>
              <a:buNone/>
            </a:pPr>
            <a:r>
              <a:rPr lang="en" sz="1400">
                <a:solidFill>
                  <a:schemeClr val="dk1"/>
                </a:solidFill>
              </a:rPr>
              <a:t>3. Before the date for qualification for continuing CEP eligibility (generally March or April)</a:t>
            </a:r>
            <a:endParaRPr sz="1400">
              <a:solidFill>
                <a:schemeClr val="dk1"/>
              </a:solidFill>
            </a:endParaRPr>
          </a:p>
          <a:p>
            <a:pPr indent="0" lvl="0" marL="0" rtl="0" algn="l">
              <a:spcBef>
                <a:spcPts val="0"/>
              </a:spcBef>
              <a:spcAft>
                <a:spcPts val="1600"/>
              </a:spcAft>
              <a:buClr>
                <a:schemeClr val="dk1"/>
              </a:buClr>
              <a:buSzPts val="1100"/>
              <a:buFont typeface="Arial"/>
              <a:buNone/>
            </a:pPr>
            <a:r>
              <a:t/>
            </a:r>
            <a:endParaRPr sz="14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Student Reporting - Program Services (CTE)</a:t>
            </a:r>
            <a:endParaRPr/>
          </a:p>
          <a:p>
            <a:pPr indent="0" lvl="0" marL="0" rtl="0" algn="l">
              <a:spcBef>
                <a:spcPts val="0"/>
              </a:spcBef>
              <a:spcAft>
                <a:spcPts val="0"/>
              </a:spcAft>
              <a:buNone/>
            </a:pPr>
            <a:r>
              <a:t/>
            </a:r>
            <a:endParaRPr/>
          </a:p>
        </p:txBody>
      </p:sp>
      <p:sp>
        <p:nvSpPr>
          <p:cNvPr id="272" name="Google Shape;272;p45"/>
          <p:cNvSpPr txBox="1"/>
          <p:nvPr>
            <p:ph idx="1" type="body"/>
          </p:nvPr>
        </p:nvSpPr>
        <p:spPr>
          <a:xfrm>
            <a:off x="311700" y="1152475"/>
            <a:ext cx="8520600" cy="364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CTE - State-Ed Approved District Programs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CTE Approved Program Listing:  </a:t>
            </a:r>
            <a:r>
              <a:rPr lang="en" sz="1800" u="sng">
                <a:solidFill>
                  <a:schemeClr val="hlink"/>
                </a:solidFill>
                <a:hlinkClick r:id="rId3"/>
              </a:rPr>
              <a:t>http://www.p12.nysed.gov/cte/ctepolicy/approved.html</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Reportable as CTE Program Services using approved CIP codes</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Technical Assessments</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Program Name, Courses, Teacher Certification, Program Requirements</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Program Intensities</a:t>
            </a:r>
            <a:endParaRPr sz="1800">
              <a:solidFill>
                <a:srgbClr val="000000"/>
              </a:solidFill>
            </a:endParaRPr>
          </a:p>
          <a:p>
            <a:pPr indent="-342900" lvl="2" marL="1371600" rtl="0" algn="l">
              <a:spcBef>
                <a:spcPts val="0"/>
              </a:spcBef>
              <a:spcAft>
                <a:spcPts val="0"/>
              </a:spcAft>
              <a:buClr>
                <a:srgbClr val="000000"/>
              </a:buClr>
              <a:buSzPts val="1800"/>
              <a:buChar char="■"/>
            </a:pPr>
            <a:r>
              <a:rPr lang="en" sz="1800">
                <a:solidFill>
                  <a:srgbClr val="000000"/>
                </a:solidFill>
              </a:rPr>
              <a:t>Participant</a:t>
            </a:r>
            <a:endParaRPr sz="1800">
              <a:solidFill>
                <a:srgbClr val="000000"/>
              </a:solidFill>
            </a:endParaRPr>
          </a:p>
          <a:p>
            <a:pPr indent="-342900" lvl="2" marL="1371600" rtl="0" algn="l">
              <a:spcBef>
                <a:spcPts val="0"/>
              </a:spcBef>
              <a:spcAft>
                <a:spcPts val="0"/>
              </a:spcAft>
              <a:buClr>
                <a:srgbClr val="000000"/>
              </a:buClr>
              <a:buSzPts val="1800"/>
              <a:buChar char="■"/>
            </a:pPr>
            <a:r>
              <a:rPr lang="en" sz="1800">
                <a:solidFill>
                  <a:srgbClr val="000000"/>
                </a:solidFill>
              </a:rPr>
              <a:t>Concentrator</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Exit Status (Seniors, Students who have left the district)</a:t>
            </a:r>
            <a:endParaRPr sz="18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CTE Endorsement</a:t>
            </a:r>
            <a:endParaRPr sz="18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BOCES Enrollment, CTE, New Vision References</a:t>
            </a:r>
            <a:endParaRPr/>
          </a:p>
        </p:txBody>
      </p:sp>
      <p:sp>
        <p:nvSpPr>
          <p:cNvPr id="278" name="Google Shape;278;p46"/>
          <p:cNvSpPr txBox="1"/>
          <p:nvPr>
            <p:ph idx="1" type="body"/>
          </p:nvPr>
        </p:nvSpPr>
        <p:spPr>
          <a:xfrm>
            <a:off x="311700" y="1017725"/>
            <a:ext cx="8832300" cy="40665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1"/>
              </a:buClr>
              <a:buSzPts val="1800"/>
              <a:buChar char="●"/>
            </a:pPr>
            <a:r>
              <a:rPr lang="en">
                <a:solidFill>
                  <a:schemeClr val="dk1"/>
                </a:solidFill>
              </a:rPr>
              <a:t>BOCES Enrollment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BOCES Virtual Location Codes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Program Name, 4-Digit Code, Location, Principal, Description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BOCES CTE CIP Codes, New Vision</a:t>
            </a:r>
            <a:endParaRPr sz="2300">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State-Ed approved BOCES CTE courses are approved for the pathway</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CTE Program Name, CIP Code, State-Ed Approval Status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New Vision Program Name (not part of CTE Program Service reporting)</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BOCES Reference documents: www.cnyric.org → Resources → Codes and Definitions (Locations and CTE CIP Codes) </a:t>
            </a:r>
            <a:r>
              <a:rPr lang="en" u="sng">
                <a:solidFill>
                  <a:schemeClr val="hlink"/>
                </a:solidFill>
                <a:hlinkClick r:id="rId3"/>
              </a:rPr>
              <a:t>https://www.cnyric.org/teacherpage.cfm?teacher=847</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1371600" rtl="0" algn="l">
              <a:spcBef>
                <a:spcPts val="0"/>
              </a:spcBef>
              <a:spcAft>
                <a:spcPts val="0"/>
              </a:spcAft>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Course Data</a:t>
            </a:r>
            <a:endParaRPr/>
          </a:p>
        </p:txBody>
      </p:sp>
      <p:sp>
        <p:nvSpPr>
          <p:cNvPr id="284" name="Google Shape;284;p47"/>
          <p:cNvSpPr txBox="1"/>
          <p:nvPr>
            <p:ph idx="1" type="body"/>
          </p:nvPr>
        </p:nvSpPr>
        <p:spPr>
          <a:xfrm>
            <a:off x="263025" y="1017725"/>
            <a:ext cx="8670000" cy="355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solidFill>
                  <a:schemeClr val="dk1"/>
                </a:solidFill>
              </a:rPr>
              <a:t>Course Codes - </a:t>
            </a:r>
            <a:r>
              <a:rPr lang="en" u="sng">
                <a:solidFill>
                  <a:schemeClr val="accent5"/>
                </a:solidFill>
                <a:hlinkClick r:id="rId3">
                  <a:extLst>
                    <a:ext uri="{A12FA001-AC4F-418D-AE19-62706E023703}">
                      <ahyp:hlinkClr val="tx"/>
                    </a:ext>
                  </a:extLst>
                </a:hlinkClick>
              </a:rPr>
              <a:t>http://www.p12.nysed.gov/irs/courseCatalog/</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Course code changes </a:t>
            </a:r>
            <a:r>
              <a:rPr lang="en" u="sng">
                <a:solidFill>
                  <a:schemeClr val="hlink"/>
                </a:solidFill>
                <a:hlinkClick r:id="rId4"/>
              </a:rPr>
              <a:t>http://www.p12.nysed.gov/irs/vendors/</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Report course data using locations consistent with 2019-20</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Use unique section codes for groups of students assigned to the class within a building, even if using forms of instruction different from the traditional face-to-face mode.  Average class size statistics are derived by using counts of students assigned to a section. Course/sections for a class must be maintained (cannot be changed) throughout the 2020-21 school year.</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For itinerant teacher reporting, follow guidelines in the SIRS Manual.</a:t>
            </a:r>
            <a:endParaRPr>
              <a:solidFill>
                <a:srgbClr val="000000"/>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457200" rtl="0" algn="l">
              <a:spcBef>
                <a:spcPts val="1600"/>
              </a:spcBef>
              <a:spcAft>
                <a:spcPts val="0"/>
              </a:spcAft>
              <a:buNone/>
            </a:pPr>
            <a:r>
              <a:t/>
            </a:r>
            <a:endParaRPr>
              <a:solidFill>
                <a:srgbClr val="222222"/>
              </a:solidFill>
            </a:endParaRPr>
          </a:p>
          <a:p>
            <a:pPr indent="0" lvl="0" marL="457200" marR="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4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Course Data</a:t>
            </a:r>
            <a:endParaRPr/>
          </a:p>
        </p:txBody>
      </p:sp>
      <p:sp>
        <p:nvSpPr>
          <p:cNvPr id="290" name="Google Shape;290;p48"/>
          <p:cNvSpPr txBox="1"/>
          <p:nvPr>
            <p:ph idx="1" type="body"/>
          </p:nvPr>
        </p:nvSpPr>
        <p:spPr>
          <a:xfrm>
            <a:off x="263025" y="1017725"/>
            <a:ext cx="8670000" cy="3551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000000"/>
                </a:solidFill>
              </a:rPr>
              <a:t>Primary Instruction Delivery Method Code</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Reported on Course Instructor Assignment</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Must be reported based on the development of the course as it was originally intended and designed to be delivered.</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In most cases, this would be the same as was reported for the course last year.</a:t>
            </a:r>
            <a:endParaRPr>
              <a:solidFill>
                <a:srgbClr val="000000"/>
              </a:solidFill>
            </a:endParaRPr>
          </a:p>
          <a:p>
            <a:pPr indent="-317500" lvl="1" marL="914400" rtl="0" algn="l">
              <a:lnSpc>
                <a:spcPct val="115000"/>
              </a:lnSpc>
              <a:spcBef>
                <a:spcPts val="0"/>
              </a:spcBef>
              <a:spcAft>
                <a:spcPts val="0"/>
              </a:spcAft>
              <a:buClr>
                <a:srgbClr val="000000"/>
              </a:buClr>
              <a:buSzPts val="1400"/>
              <a:buChar char="○"/>
            </a:pPr>
            <a:r>
              <a:rPr lang="en">
                <a:solidFill>
                  <a:srgbClr val="000000"/>
                </a:solidFill>
              </a:rPr>
              <a:t>Code must remain the same during the school year as it is not dependent on changes in student scheduling included in reopening plans, including social distancing, hybrid, or remote learning.</a:t>
            </a:r>
            <a:endParaRPr>
              <a:solidFill>
                <a:srgbClr val="000000"/>
              </a:solidFill>
            </a:endParaRPr>
          </a:p>
          <a:p>
            <a:pPr indent="-342900" lvl="0" marL="457200" rtl="0" algn="l">
              <a:lnSpc>
                <a:spcPct val="115000"/>
              </a:lnSpc>
              <a:spcBef>
                <a:spcPts val="0"/>
              </a:spcBef>
              <a:spcAft>
                <a:spcPts val="0"/>
              </a:spcAft>
              <a:buClr>
                <a:srgbClr val="000000"/>
              </a:buClr>
              <a:buSzPts val="1800"/>
              <a:buChar char="●"/>
            </a:pPr>
            <a:r>
              <a:rPr lang="en">
                <a:solidFill>
                  <a:srgbClr val="000000"/>
                </a:solidFill>
              </a:rPr>
              <a:t>All changes to course reporting (including scheduling students in temporary alternative locations to ensure social distancing or other LEA needs) should be thoroughly reviewed with your SchoolTool consultant (or other SMS vendor rep) to ensure correct codes are exporting in their extracts</a:t>
            </a:r>
            <a:endParaRPr>
              <a:solidFill>
                <a:srgbClr val="000000"/>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457200" rtl="0" algn="l">
              <a:spcBef>
                <a:spcPts val="1600"/>
              </a:spcBef>
              <a:spcAft>
                <a:spcPts val="0"/>
              </a:spcAft>
              <a:buNone/>
            </a:pPr>
            <a:r>
              <a:t/>
            </a:r>
            <a:endParaRPr>
              <a:solidFill>
                <a:srgbClr val="222222"/>
              </a:solidFill>
            </a:endParaRPr>
          </a:p>
          <a:p>
            <a:pPr indent="0" lvl="0" marL="457200" marR="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4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School Registration Changes</a:t>
            </a:r>
            <a:endParaRPr/>
          </a:p>
        </p:txBody>
      </p:sp>
      <p:sp>
        <p:nvSpPr>
          <p:cNvPr id="296" name="Google Shape;296;p49"/>
          <p:cNvSpPr txBox="1"/>
          <p:nvPr>
            <p:ph idx="1" type="body"/>
          </p:nvPr>
        </p:nvSpPr>
        <p:spPr>
          <a:xfrm>
            <a:off x="263025" y="1017725"/>
            <a:ext cx="8670000" cy="3551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2B2E2F"/>
                </a:solidFill>
                <a:highlight>
                  <a:srgbClr val="FFFFFF"/>
                </a:highlight>
              </a:rPr>
              <a:t>Schools should report data in SIRS to SED using the BEDS code of the school students WOULD HAVE been in had COVID not happened.</a:t>
            </a:r>
            <a:endParaRPr>
              <a:solidFill>
                <a:srgbClr val="2B2E2F"/>
              </a:solidFill>
              <a:highlight>
                <a:srgbClr val="FFFFFF"/>
              </a:highlight>
            </a:endParaRPr>
          </a:p>
          <a:p>
            <a:pPr indent="-317500" lvl="1" marL="914400" rtl="0" algn="l">
              <a:lnSpc>
                <a:spcPct val="115000"/>
              </a:lnSpc>
              <a:spcBef>
                <a:spcPts val="0"/>
              </a:spcBef>
              <a:spcAft>
                <a:spcPts val="0"/>
              </a:spcAft>
              <a:buClr>
                <a:srgbClr val="000000"/>
              </a:buClr>
              <a:buSzPts val="1400"/>
              <a:buChar char="○"/>
            </a:pPr>
            <a:r>
              <a:rPr lang="en">
                <a:solidFill>
                  <a:srgbClr val="2B2E2F"/>
                </a:solidFill>
                <a:highlight>
                  <a:srgbClr val="FFFFFF"/>
                </a:highlight>
              </a:rPr>
              <a:t>For example, If you have a grade 3 student who would have been going to school in the elementary school but the district is educating their high school students remotely and moving their grade 3 students into the high school location to social distance until COVID is over, the student should be reported with the BEDS code of the elementary school, NOT the high school.</a:t>
            </a:r>
            <a:endParaRPr>
              <a:solidFill>
                <a:srgbClr val="2B2E2F"/>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a:solidFill>
                  <a:srgbClr val="2B2E2F"/>
                </a:solidFill>
                <a:highlight>
                  <a:srgbClr val="FFFFFF"/>
                </a:highlight>
              </a:rPr>
              <a:t>If students from multiple schools ARE BEING COMBINED AND TEACHERS FROM THOSE BUILDINGS ARE NOW TEACHING STUDENTS FROM MULTIPLE SCHOOLS, THAT is a reconfiguration (that may be temporary - for this one school year, or permanent if the District decides they are making it a permanent reconfiguration).  This requires submission to Office of Accountability through their School Registration/Grade Reconfiguration Process.</a:t>
            </a:r>
            <a:endParaRPr>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Attendance</a:t>
            </a:r>
            <a:endParaRPr/>
          </a:p>
        </p:txBody>
      </p:sp>
      <p:sp>
        <p:nvSpPr>
          <p:cNvPr id="302" name="Google Shape;302;p50"/>
          <p:cNvSpPr txBox="1"/>
          <p:nvPr>
            <p:ph idx="1" type="body"/>
          </p:nvPr>
        </p:nvSpPr>
        <p:spPr>
          <a:xfrm>
            <a:off x="263025" y="1017725"/>
            <a:ext cx="8670000" cy="3551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0000"/>
              </a:buClr>
              <a:buSzPts val="1800"/>
              <a:buChar char="●"/>
            </a:pPr>
            <a:r>
              <a:rPr lang="en">
                <a:solidFill>
                  <a:srgbClr val="2B2E2F"/>
                </a:solidFill>
                <a:highlight>
                  <a:srgbClr val="FFFFFF"/>
                </a:highlight>
              </a:rPr>
              <a:t>(Reopening Guidance, p 8) “the content of data submissions, such as attendance data, will remain consistent with past practice, except where modified by law, regulation or executive order.”</a:t>
            </a:r>
            <a:endParaRPr>
              <a:solidFill>
                <a:srgbClr val="2B2E2F"/>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a:solidFill>
                  <a:srgbClr val="2B2E2F"/>
                </a:solidFill>
                <a:highlight>
                  <a:srgbClr val="FFFFFF"/>
                </a:highlight>
              </a:rPr>
              <a:t>Schools must develop a mechanism to collect and report daily teacher student engagement or attendance. ... a procedure should be developed to make daily contact with students in remote or hybrid settings. </a:t>
            </a:r>
            <a:endParaRPr>
              <a:solidFill>
                <a:srgbClr val="2B2E2F"/>
              </a:solidFill>
              <a:highlight>
                <a:srgbClr val="FFFFFF"/>
              </a:highlight>
            </a:endParaRPr>
          </a:p>
          <a:p>
            <a:pPr indent="-342900" lvl="0" marL="457200" rtl="0" algn="l">
              <a:lnSpc>
                <a:spcPct val="115000"/>
              </a:lnSpc>
              <a:spcBef>
                <a:spcPts val="0"/>
              </a:spcBef>
              <a:spcAft>
                <a:spcPts val="0"/>
              </a:spcAft>
              <a:buClr>
                <a:srgbClr val="000000"/>
              </a:buClr>
              <a:buSzPts val="1800"/>
              <a:buChar char="●"/>
            </a:pPr>
            <a:r>
              <a:rPr lang="en">
                <a:solidFill>
                  <a:srgbClr val="2B2E2F"/>
                </a:solidFill>
                <a:highlight>
                  <a:srgbClr val="FFFFFF"/>
                </a:highlight>
              </a:rPr>
              <a:t>Attendance data must be reported in the student information reporting system or SIRS. </a:t>
            </a:r>
            <a:endParaRPr>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Attendance</a:t>
            </a:r>
            <a:endParaRPr/>
          </a:p>
        </p:txBody>
      </p:sp>
      <p:sp>
        <p:nvSpPr>
          <p:cNvPr id="308" name="Google Shape;308;p51"/>
          <p:cNvSpPr txBox="1"/>
          <p:nvPr>
            <p:ph idx="1" type="body"/>
          </p:nvPr>
        </p:nvSpPr>
        <p:spPr>
          <a:xfrm>
            <a:off x="263025" y="1017725"/>
            <a:ext cx="8670000" cy="355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B2E2F"/>
                </a:solidFill>
                <a:highlight>
                  <a:srgbClr val="FFFFFF"/>
                </a:highlight>
              </a:rPr>
              <a:t>ATTENDANCE AND CHRONIC ABSENTEEISM (Reopening Guidance, p 81)</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Remote learning did not work for everyone during the spring 2020 school closure</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In many schools and districts, large numbers of students did not log on or otherwise participate in online learning opportunities</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It is therefore critical for schools to use a variety of creative methods to reach out to students and their families who did not engage in distance learning</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School policies and procedures must focus on the academic consequences of lost instructional time and address absences before students fall behind in their learning</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Educational Data Services Updates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Reminder to update SEDREF with any district administrative changes</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rPr lang="en">
                <a:solidFill>
                  <a:srgbClr val="000000"/>
                </a:solidFill>
              </a:rPr>
              <a:t>Level 0 Updates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New Security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Timeout period will be increased to 15 (from 10) minutes in next release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Previously - security questions added</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Password resets can now be completed by users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Program Fact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Program Fact Import - Optional Pre-Check Process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Pre-check does not work for auto-loads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Help Document</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 Reporting - Attendance</a:t>
            </a:r>
            <a:endParaRPr/>
          </a:p>
        </p:txBody>
      </p:sp>
      <p:sp>
        <p:nvSpPr>
          <p:cNvPr id="314" name="Google Shape;314;p52"/>
          <p:cNvSpPr txBox="1"/>
          <p:nvPr>
            <p:ph idx="1" type="body"/>
          </p:nvPr>
        </p:nvSpPr>
        <p:spPr>
          <a:xfrm>
            <a:off x="263025" y="1017725"/>
            <a:ext cx="8670000" cy="3551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2B2E2F"/>
                </a:solidFill>
                <a:highlight>
                  <a:srgbClr val="FFFFFF"/>
                </a:highlight>
              </a:rPr>
              <a:t>Could a district only take daily attendance for those remote learners at middle and high school, instead of both daily and period by period attendance?</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the Department is working on providing guidance</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per CR 104.1, a school district has to have an internal mechanism in place to maintain period by period attendance</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Until the Department provides further guidance, please encourage your districts to utilize any method (electronic or otherwise) to maintain accurate class attendance of all students regardless of the mode of instruction.</a:t>
            </a:r>
            <a:endParaRPr>
              <a:solidFill>
                <a:srgbClr val="2B2E2F"/>
              </a:solidFill>
              <a:highlight>
                <a:srgbClr val="FFFFFF"/>
              </a:highlight>
            </a:endParaRPr>
          </a:p>
          <a:p>
            <a:pPr indent="-342900" lvl="0" marL="457200" rtl="0" algn="l">
              <a:lnSpc>
                <a:spcPct val="115000"/>
              </a:lnSpc>
              <a:spcBef>
                <a:spcPts val="0"/>
              </a:spcBef>
              <a:spcAft>
                <a:spcPts val="0"/>
              </a:spcAft>
              <a:buClr>
                <a:srgbClr val="2B2E2F"/>
              </a:buClr>
              <a:buSzPts val="1800"/>
              <a:buChar char="●"/>
            </a:pPr>
            <a:r>
              <a:rPr lang="en">
                <a:solidFill>
                  <a:srgbClr val="2B2E2F"/>
                </a:solidFill>
                <a:highlight>
                  <a:srgbClr val="FFFFFF"/>
                </a:highlight>
              </a:rPr>
              <a:t>SchoolTool v18.1 introduced new the new functionality of a “Remote” checkbox for teachers to use when submitting their attendance.  Use of this field is key for data collection for upcoming reporting features of SchoolTool.  The document, </a:t>
            </a:r>
            <a:r>
              <a:rPr lang="en" u="sng">
                <a:solidFill>
                  <a:schemeClr val="hlink"/>
                </a:solidFill>
                <a:highlight>
                  <a:srgbClr val="FFFFFF"/>
                </a:highlight>
                <a:hlinkClick r:id="rId3"/>
              </a:rPr>
              <a:t>Remote Option Checkbox</a:t>
            </a:r>
            <a:r>
              <a:rPr lang="en">
                <a:solidFill>
                  <a:srgbClr val="2B2E2F"/>
                </a:solidFill>
                <a:highlight>
                  <a:srgbClr val="FFFFFF"/>
                </a:highlight>
              </a:rPr>
              <a:t>, provides more details on this feature.</a:t>
            </a:r>
            <a:endParaRPr>
              <a:solidFill>
                <a:srgbClr val="2B2E2F"/>
              </a:solidFill>
              <a:highlight>
                <a:srgbClr val="FFFFFF"/>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3"/>
          <p:cNvSpPr txBox="1"/>
          <p:nvPr>
            <p:ph type="title"/>
          </p:nvPr>
        </p:nvSpPr>
        <p:spPr>
          <a:xfrm>
            <a:off x="311700" y="16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Staff Reporting - Certification Process</a:t>
            </a:r>
            <a:endParaRPr/>
          </a:p>
        </p:txBody>
      </p:sp>
      <p:sp>
        <p:nvSpPr>
          <p:cNvPr id="320" name="Google Shape;320;p53"/>
          <p:cNvSpPr txBox="1"/>
          <p:nvPr>
            <p:ph idx="1" type="body"/>
          </p:nvPr>
        </p:nvSpPr>
        <p:spPr>
          <a:xfrm>
            <a:off x="311700" y="725400"/>
            <a:ext cx="8615100" cy="434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Staff Student Course Template removed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No more ePMF, TAA, or TSDL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Staff Snapshot due by November 6 - need Course Instructor Assignment reported as well</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Annual Certification Match Process Beginning in 2020-21</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Course Instructor Assignment Data and NYSED teacher certification database</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Flag special education and ENL (ESL) certified teachers with appropriate CIA indicators</a:t>
            </a:r>
            <a:endParaRPr>
              <a:solidFill>
                <a:srgbClr val="000000"/>
              </a:solidFill>
            </a:endParaRPr>
          </a:p>
          <a:p>
            <a:pPr indent="-317500" lvl="2" marL="1371600" rtl="0" algn="l">
              <a:spcBef>
                <a:spcPts val="0"/>
              </a:spcBef>
              <a:spcAft>
                <a:spcPts val="0"/>
              </a:spcAft>
              <a:buClr>
                <a:srgbClr val="000000"/>
              </a:buClr>
              <a:buSzPts val="1400"/>
              <a:buChar char="■"/>
            </a:pPr>
            <a:r>
              <a:rPr lang="en">
                <a:solidFill>
                  <a:srgbClr val="000000"/>
                </a:solidFill>
              </a:rPr>
              <a:t>Report Bilingual teachers using the Primary Instruction Language code other than English</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Current certifications viewed via SIRS-329 - Staff Certification Report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Certification match updated weekly and available in the SIRS-328 - Staff Out of Certification Verification Report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Teachers who do not have the appropriate certification for the reported course will be deemed to be teaching out of certification. Districts should review the course to certification crosswalk (Crosswalk) mapping distributed via the NYSED IRSP (also posted with our handouts)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Incidental teaching expanded to 10 hours per week (2 courses)</a:t>
            </a:r>
            <a:endParaRPr>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4"/>
          <p:cNvSpPr txBox="1"/>
          <p:nvPr>
            <p:ph type="title"/>
          </p:nvPr>
        </p:nvSpPr>
        <p:spPr>
          <a:xfrm>
            <a:off x="311700" y="163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Staff Reporting - Certification Process</a:t>
            </a:r>
            <a:endParaRPr/>
          </a:p>
        </p:txBody>
      </p:sp>
      <p:pic>
        <p:nvPicPr>
          <p:cNvPr id="326" name="Google Shape;326;p54"/>
          <p:cNvPicPr preferRelativeResize="0"/>
          <p:nvPr/>
        </p:nvPicPr>
        <p:blipFill>
          <a:blip r:embed="rId3">
            <a:alphaModFix/>
          </a:blip>
          <a:stretch>
            <a:fillRect/>
          </a:stretch>
        </p:blipFill>
        <p:spPr>
          <a:xfrm>
            <a:off x="228600" y="888450"/>
            <a:ext cx="8635304" cy="41026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5"/>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CNYRIC Year in Verification Timeline</a:t>
            </a:r>
            <a:endParaRPr/>
          </a:p>
        </p:txBody>
      </p:sp>
      <p:sp>
        <p:nvSpPr>
          <p:cNvPr id="332" name="Google Shape;332;p55"/>
          <p:cNvSpPr txBox="1"/>
          <p:nvPr/>
        </p:nvSpPr>
        <p:spPr>
          <a:xfrm>
            <a:off x="390450" y="4309225"/>
            <a:ext cx="4681500" cy="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See meeting handouts: </a:t>
            </a:r>
            <a:r>
              <a:rPr lang="en" u="sng">
                <a:solidFill>
                  <a:schemeClr val="hlink"/>
                </a:solidFill>
                <a:hlinkClick r:id="rId3"/>
              </a:rPr>
              <a:t>https://www.cnyric.org/teacherpage.cfm?teacher=1055</a:t>
            </a:r>
            <a:r>
              <a:rPr lang="en"/>
              <a:t> </a:t>
            </a:r>
            <a:endParaRPr/>
          </a:p>
        </p:txBody>
      </p:sp>
      <p:pic>
        <p:nvPicPr>
          <p:cNvPr id="333" name="Google Shape;333;p55"/>
          <p:cNvPicPr preferRelativeResize="0"/>
          <p:nvPr/>
        </p:nvPicPr>
        <p:blipFill>
          <a:blip r:embed="rId4">
            <a:alphaModFix/>
          </a:blip>
          <a:stretch>
            <a:fillRect/>
          </a:stretch>
        </p:blipFill>
        <p:spPr>
          <a:xfrm>
            <a:off x="1371775" y="956700"/>
            <a:ext cx="6400449" cy="32763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6"/>
          <p:cNvSpPr txBox="1"/>
          <p:nvPr>
            <p:ph type="title"/>
          </p:nvPr>
        </p:nvSpPr>
        <p:spPr>
          <a:xfrm>
            <a:off x="311700" y="231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CNYRIC Year in Verification Guide</a:t>
            </a:r>
            <a:endParaRPr/>
          </a:p>
        </p:txBody>
      </p:sp>
      <p:sp>
        <p:nvSpPr>
          <p:cNvPr id="339" name="Google Shape;339;p56"/>
          <p:cNvSpPr txBox="1"/>
          <p:nvPr/>
        </p:nvSpPr>
        <p:spPr>
          <a:xfrm>
            <a:off x="280000" y="4385425"/>
            <a:ext cx="4681500" cy="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See meeting handouts: </a:t>
            </a:r>
            <a:r>
              <a:rPr lang="en" u="sng">
                <a:solidFill>
                  <a:schemeClr val="hlink"/>
                </a:solidFill>
                <a:hlinkClick r:id="rId3"/>
              </a:rPr>
              <a:t>https://www.cnyric.org/teacherpage.cfm?teacher=1055</a:t>
            </a:r>
            <a:r>
              <a:rPr lang="en"/>
              <a:t> </a:t>
            </a:r>
            <a:endParaRPr/>
          </a:p>
        </p:txBody>
      </p:sp>
      <p:pic>
        <p:nvPicPr>
          <p:cNvPr id="340" name="Google Shape;340;p56"/>
          <p:cNvPicPr preferRelativeResize="0"/>
          <p:nvPr/>
        </p:nvPicPr>
        <p:blipFill>
          <a:blip r:embed="rId4">
            <a:alphaModFix/>
          </a:blip>
          <a:stretch>
            <a:fillRect/>
          </a:stretch>
        </p:blipFill>
        <p:spPr>
          <a:xfrm>
            <a:off x="381000" y="880500"/>
            <a:ext cx="3083200" cy="3552675"/>
          </a:xfrm>
          <a:prstGeom prst="rect">
            <a:avLst/>
          </a:prstGeom>
          <a:noFill/>
          <a:ln>
            <a:noFill/>
          </a:ln>
        </p:spPr>
      </p:pic>
      <p:pic>
        <p:nvPicPr>
          <p:cNvPr id="341" name="Google Shape;341;p56"/>
          <p:cNvPicPr preferRelativeResize="0"/>
          <p:nvPr/>
        </p:nvPicPr>
        <p:blipFill>
          <a:blip r:embed="rId5">
            <a:alphaModFix/>
          </a:blip>
          <a:stretch>
            <a:fillRect/>
          </a:stretch>
        </p:blipFill>
        <p:spPr>
          <a:xfrm>
            <a:off x="4979227" y="880500"/>
            <a:ext cx="3083201" cy="398173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7"/>
          <p:cNvSpPr txBox="1"/>
          <p:nvPr>
            <p:ph idx="1" type="body"/>
          </p:nvPr>
        </p:nvSpPr>
        <p:spPr>
          <a:xfrm>
            <a:off x="211875" y="847675"/>
            <a:ext cx="8803800" cy="3966300"/>
          </a:xfrm>
          <a:prstGeom prst="rect">
            <a:avLst/>
          </a:prstGeom>
        </p:spPr>
        <p:txBody>
          <a:bodyPr anchorCtr="0" anchor="t" bIns="91425" lIns="91425" spcFirstLastPara="1" rIns="91425" wrap="square" tIns="91425">
            <a:noAutofit/>
          </a:bodyPr>
          <a:lstStyle/>
          <a:p>
            <a:pPr indent="-330200" lvl="0" marL="457200" marR="50800" rtl="0" algn="l">
              <a:spcBef>
                <a:spcPts val="0"/>
              </a:spcBef>
              <a:spcAft>
                <a:spcPts val="0"/>
              </a:spcAft>
              <a:buClr>
                <a:schemeClr val="dk1"/>
              </a:buClr>
              <a:buSzPts val="1600"/>
              <a:buChar char="●"/>
            </a:pPr>
            <a:r>
              <a:rPr b="1" lang="en" sz="1600">
                <a:solidFill>
                  <a:schemeClr val="dk1"/>
                </a:solidFill>
              </a:rPr>
              <a:t>October</a:t>
            </a:r>
            <a:r>
              <a:rPr b="1" lang="en" sz="1600">
                <a:solidFill>
                  <a:schemeClr val="dk1"/>
                </a:solidFill>
              </a:rPr>
              <a:t> 1:</a:t>
            </a:r>
            <a:r>
              <a:rPr lang="en" sz="1600">
                <a:solidFill>
                  <a:schemeClr val="dk1"/>
                </a:solidFill>
              </a:rPr>
              <a:t> SchoolTool New Release &amp; Attendance Forum meeting</a:t>
            </a:r>
            <a:endParaRPr sz="1600">
              <a:solidFill>
                <a:schemeClr val="dk1"/>
              </a:solidFill>
            </a:endParaRPr>
          </a:p>
          <a:p>
            <a:pPr indent="-330200" lvl="0" marL="457200" marR="50800" rtl="0" algn="l">
              <a:lnSpc>
                <a:spcPct val="115000"/>
              </a:lnSpc>
              <a:spcBef>
                <a:spcPts val="0"/>
              </a:spcBef>
              <a:spcAft>
                <a:spcPts val="0"/>
              </a:spcAft>
              <a:buClr>
                <a:schemeClr val="dk1"/>
              </a:buClr>
              <a:buSzPts val="1600"/>
              <a:buChar char="●"/>
            </a:pPr>
            <a:r>
              <a:rPr b="1" lang="en" sz="1600">
                <a:solidFill>
                  <a:schemeClr val="dk1"/>
                </a:solidFill>
              </a:rPr>
              <a:t>October 7:</a:t>
            </a:r>
            <a:r>
              <a:rPr lang="en" sz="1600">
                <a:solidFill>
                  <a:schemeClr val="dk1"/>
                </a:solidFill>
              </a:rPr>
              <a:t> BEDS Day</a:t>
            </a:r>
            <a:endParaRPr sz="1600">
              <a:solidFill>
                <a:schemeClr val="dk1"/>
              </a:solidFill>
            </a:endParaRPr>
          </a:p>
          <a:p>
            <a:pPr indent="-330200" lvl="0" marL="457200" marR="50800" rtl="0" algn="l">
              <a:spcBef>
                <a:spcPts val="0"/>
              </a:spcBef>
              <a:spcAft>
                <a:spcPts val="0"/>
              </a:spcAft>
              <a:buClr>
                <a:schemeClr val="dk1"/>
              </a:buClr>
              <a:buSzPts val="1600"/>
              <a:buChar char="●"/>
            </a:pPr>
            <a:r>
              <a:rPr b="1" lang="en" sz="1600">
                <a:solidFill>
                  <a:schemeClr val="dk1"/>
                </a:solidFill>
              </a:rPr>
              <a:t>October 8:</a:t>
            </a:r>
            <a:r>
              <a:rPr lang="en" sz="1600">
                <a:solidFill>
                  <a:schemeClr val="dk1"/>
                </a:solidFill>
              </a:rPr>
              <a:t> Deadline to submit Regents exemptions from June 2020 and any AP or IB scores from 2019-20 </a:t>
            </a:r>
            <a:endParaRPr sz="1600">
              <a:solidFill>
                <a:schemeClr val="dk1"/>
              </a:solidFill>
            </a:endParaRPr>
          </a:p>
          <a:p>
            <a:pPr indent="-330200" lvl="0" marL="457200" marR="50800" rtl="0" algn="l">
              <a:lnSpc>
                <a:spcPct val="115000"/>
              </a:lnSpc>
              <a:spcBef>
                <a:spcPts val="0"/>
              </a:spcBef>
              <a:spcAft>
                <a:spcPts val="0"/>
              </a:spcAft>
              <a:buClr>
                <a:schemeClr val="dk1"/>
              </a:buClr>
              <a:buSzPts val="1600"/>
              <a:buChar char="●"/>
            </a:pPr>
            <a:r>
              <a:rPr b="1" lang="en" sz="1600">
                <a:solidFill>
                  <a:schemeClr val="dk1"/>
                </a:solidFill>
              </a:rPr>
              <a:t>October 8:</a:t>
            </a:r>
            <a:r>
              <a:rPr lang="en" sz="1600">
                <a:solidFill>
                  <a:schemeClr val="dk1"/>
                </a:solidFill>
              </a:rPr>
              <a:t> Deadline to submit graduates as of August 31, 2020 for Total Cohort Graduation Rate reporting</a:t>
            </a:r>
            <a:endParaRPr sz="1600">
              <a:solidFill>
                <a:schemeClr val="dk1"/>
              </a:solidFill>
            </a:endParaRPr>
          </a:p>
          <a:p>
            <a:pPr indent="-330200" lvl="0" marL="457200" marR="50800" rtl="0" algn="l">
              <a:lnSpc>
                <a:spcPct val="115000"/>
              </a:lnSpc>
              <a:spcBef>
                <a:spcPts val="0"/>
              </a:spcBef>
              <a:spcAft>
                <a:spcPts val="0"/>
              </a:spcAft>
              <a:buClr>
                <a:schemeClr val="dk1"/>
              </a:buClr>
              <a:buSzPts val="1600"/>
              <a:buChar char="●"/>
            </a:pPr>
            <a:r>
              <a:rPr b="1" lang="en" sz="1600">
                <a:solidFill>
                  <a:schemeClr val="dk1"/>
                </a:solidFill>
              </a:rPr>
              <a:t>November 5</a:t>
            </a:r>
            <a:r>
              <a:rPr lang="en" sz="1600">
                <a:solidFill>
                  <a:schemeClr val="dk1"/>
                </a:solidFill>
              </a:rPr>
              <a:t>: Staff Snapshot data due - must be loaded prior to loading any other staff or course data to SIRS</a:t>
            </a:r>
            <a:endParaRPr sz="1600">
              <a:solidFill>
                <a:schemeClr val="dk1"/>
              </a:solidFill>
            </a:endParaRPr>
          </a:p>
        </p:txBody>
      </p:sp>
      <p:sp>
        <p:nvSpPr>
          <p:cNvPr id="347" name="Google Shape;347;p57"/>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Upcoming Dates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Admin Meetings for 2019-20 </a:t>
            </a:r>
            <a:endParaRPr/>
          </a:p>
        </p:txBody>
      </p:sp>
      <p:sp>
        <p:nvSpPr>
          <p:cNvPr id="353" name="Google Shape;353;p58"/>
          <p:cNvSpPr txBox="1"/>
          <p:nvPr>
            <p:ph idx="1" type="body"/>
          </p:nvPr>
        </p:nvSpPr>
        <p:spPr>
          <a:xfrm>
            <a:off x="259025" y="1152475"/>
            <a:ext cx="86367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a:solidFill>
                  <a:srgbClr val="000000"/>
                </a:solidFill>
              </a:rPr>
              <a:t>✔ </a:t>
            </a:r>
            <a:r>
              <a:rPr lang="en">
                <a:solidFill>
                  <a:srgbClr val="000000"/>
                </a:solidFill>
              </a:rPr>
              <a:t>Thursday, September 24, 2020</a:t>
            </a:r>
            <a:r>
              <a:rPr lang="en">
                <a:solidFill>
                  <a:schemeClr val="dk1"/>
                </a:solidFill>
              </a:rPr>
              <a:t> –  1:00 - 3:00 PM</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Thursday, November 19, 2020 – 1:00 - 3:00 PM </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Thursday, January 28, 2021 – 1:00 - 3:00 PM </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Thursday, April 15, 2021 – 1:00 - 3:00 PM </a:t>
            </a:r>
            <a:endParaRPr>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Thursday, June 24, 2021  – 1:00 - 3:00 PM</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ctr">
              <a:lnSpc>
                <a:spcPct val="100000"/>
              </a:lnSpc>
              <a:spcBef>
                <a:spcPts val="0"/>
              </a:spcBef>
              <a:spcAft>
                <a:spcPts val="0"/>
              </a:spcAft>
              <a:buClr>
                <a:schemeClr val="dk1"/>
              </a:buClr>
              <a:buSzPts val="1100"/>
              <a:buFont typeface="Arial"/>
              <a:buNone/>
            </a:pPr>
            <a:r>
              <a:rPr lang="en" sz="2000"/>
              <a:t>Please send your name and your district to Ami Ineich (</a:t>
            </a:r>
            <a:r>
              <a:rPr lang="en" sz="2000" u="sng">
                <a:solidFill>
                  <a:schemeClr val="accent5"/>
                </a:solidFill>
                <a:hlinkClick r:id="rId3">
                  <a:extLst>
                    <a:ext uri="{A12FA001-AC4F-418D-AE19-62706E023703}">
                      <ahyp:hlinkClr val="tx"/>
                    </a:ext>
                  </a:extLst>
                </a:hlinkClick>
              </a:rPr>
              <a:t>aineich@cnyric.org</a:t>
            </a:r>
            <a:r>
              <a:rPr lang="en" sz="2000"/>
              <a:t>) - Subject line: Data Admin Attendee</a:t>
            </a:r>
            <a:endParaRPr>
              <a:solidFill>
                <a:srgbClr val="000000"/>
              </a:solidFill>
            </a:endParaRPr>
          </a:p>
        </p:txBody>
      </p:sp>
      <p:sp>
        <p:nvSpPr>
          <p:cNvPr id="354" name="Google Shape;354;p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rgbClr val="000000"/>
                </a:solidFill>
              </a:rPr>
              <a:t>Topic: Data Admin Meeting</a:t>
            </a:r>
            <a:endParaRPr b="1" sz="1400">
              <a:solidFill>
                <a:srgbClr val="000000"/>
              </a:solidFill>
            </a:endParaRPr>
          </a:p>
          <a:p>
            <a:pPr indent="0" lvl="0" marL="0" rtl="0" algn="l">
              <a:spcBef>
                <a:spcPts val="1600"/>
              </a:spcBef>
              <a:spcAft>
                <a:spcPts val="0"/>
              </a:spcAft>
              <a:buClr>
                <a:schemeClr val="dk1"/>
              </a:buClr>
              <a:buSzPts val="1100"/>
              <a:buFont typeface="Arial"/>
              <a:buNone/>
            </a:pPr>
            <a:r>
              <a:rPr b="1" lang="en" sz="1400">
                <a:solidFill>
                  <a:srgbClr val="000000"/>
                </a:solidFill>
              </a:rPr>
              <a:t>Time: Sep 24, 2020 01:00 PM Eastern Time (US and Canada)</a:t>
            </a:r>
            <a:endParaRPr b="1" sz="1400">
              <a:solidFill>
                <a:srgbClr val="000000"/>
              </a:solidFill>
            </a:endParaRPr>
          </a:p>
          <a:p>
            <a:pPr indent="0" lvl="0" marL="0" rtl="0" algn="l">
              <a:spcBef>
                <a:spcPts val="1600"/>
              </a:spcBef>
              <a:spcAft>
                <a:spcPts val="0"/>
              </a:spcAft>
              <a:buClr>
                <a:schemeClr val="dk1"/>
              </a:buClr>
              <a:buSzPts val="1100"/>
              <a:buFont typeface="Arial"/>
              <a:buNone/>
            </a:pPr>
            <a:r>
              <a:rPr b="1" lang="en" sz="1400">
                <a:solidFill>
                  <a:srgbClr val="000000"/>
                </a:solidFill>
              </a:rPr>
              <a:t>Join Zoom Meeting:</a:t>
            </a:r>
            <a:endParaRPr b="1" sz="1400">
              <a:solidFill>
                <a:srgbClr val="000000"/>
              </a:solidFill>
            </a:endParaRPr>
          </a:p>
          <a:p>
            <a:pPr indent="0" lvl="0" marL="0" rtl="0" algn="l">
              <a:spcBef>
                <a:spcPts val="1600"/>
              </a:spcBef>
              <a:spcAft>
                <a:spcPts val="0"/>
              </a:spcAft>
              <a:buClr>
                <a:schemeClr val="dk1"/>
              </a:buClr>
              <a:buSzPts val="1100"/>
              <a:buFont typeface="Arial"/>
              <a:buNone/>
            </a:pPr>
            <a:r>
              <a:rPr b="1" lang="en" sz="1400" u="sng">
                <a:solidFill>
                  <a:schemeClr val="hlink"/>
                </a:solidFill>
                <a:hlinkClick r:id="rId3"/>
              </a:rPr>
              <a:t>https://cnyric.zoom.us/j/92481594571?pwd=TXlBb0dDQ29lUCtTRDBlNjRJMVgzZz09</a:t>
            </a:r>
            <a:endParaRPr b="1" sz="1400">
              <a:solidFill>
                <a:srgbClr val="000000"/>
              </a:solidFill>
            </a:endParaRPr>
          </a:p>
          <a:p>
            <a:pPr indent="0" lvl="0" marL="0" rtl="0" algn="l">
              <a:spcBef>
                <a:spcPts val="1600"/>
              </a:spcBef>
              <a:spcAft>
                <a:spcPts val="0"/>
              </a:spcAft>
              <a:buClr>
                <a:schemeClr val="dk1"/>
              </a:buClr>
              <a:buSzPts val="1100"/>
              <a:buFont typeface="Arial"/>
              <a:buNone/>
            </a:pPr>
            <a:r>
              <a:rPr b="1" lang="en" sz="1400">
                <a:solidFill>
                  <a:srgbClr val="000000"/>
                </a:solidFill>
              </a:rPr>
              <a:t>Meeting ID: 924 8159 4571</a:t>
            </a:r>
            <a:endParaRPr b="1" sz="1400">
              <a:solidFill>
                <a:srgbClr val="000000"/>
              </a:solidFill>
            </a:endParaRPr>
          </a:p>
          <a:p>
            <a:pPr indent="0" lvl="0" marL="0" rtl="0" algn="l">
              <a:spcBef>
                <a:spcPts val="1600"/>
              </a:spcBef>
              <a:spcAft>
                <a:spcPts val="0"/>
              </a:spcAft>
              <a:buClr>
                <a:schemeClr val="dk1"/>
              </a:buClr>
              <a:buSzPts val="1100"/>
              <a:buFont typeface="Arial"/>
              <a:buNone/>
            </a:pPr>
            <a:r>
              <a:rPr b="1" lang="en" sz="1400">
                <a:solidFill>
                  <a:srgbClr val="000000"/>
                </a:solidFill>
              </a:rPr>
              <a:t>Passcode: 474421</a:t>
            </a:r>
            <a:endParaRPr b="1" sz="1400">
              <a:solidFill>
                <a:srgbClr val="000000"/>
              </a:solidFill>
            </a:endParaRPr>
          </a:p>
          <a:p>
            <a:pPr indent="0" lvl="0" marL="0" rtl="0" algn="l">
              <a:spcBef>
                <a:spcPts val="1600"/>
              </a:spcBef>
              <a:spcAft>
                <a:spcPts val="0"/>
              </a:spcAft>
              <a:buClr>
                <a:schemeClr val="dk1"/>
              </a:buClr>
              <a:buSzPts val="1100"/>
              <a:buFont typeface="Arial"/>
              <a:buNone/>
            </a:pPr>
            <a:r>
              <a:rPr b="1" lang="en" sz="1400">
                <a:solidFill>
                  <a:srgbClr val="000000"/>
                </a:solidFill>
              </a:rPr>
              <a:t>If joining by phone</a:t>
            </a:r>
            <a:endParaRPr b="1" sz="1400">
              <a:solidFill>
                <a:srgbClr val="000000"/>
              </a:solidFill>
            </a:endParaRPr>
          </a:p>
          <a:p>
            <a:pPr indent="0" lvl="0" marL="0" rtl="0" algn="l">
              <a:spcBef>
                <a:spcPts val="1600"/>
              </a:spcBef>
              <a:spcAft>
                <a:spcPts val="1600"/>
              </a:spcAft>
              <a:buClr>
                <a:schemeClr val="dk1"/>
              </a:buClr>
              <a:buSzPts val="1100"/>
              <a:buFont typeface="Arial"/>
              <a:buNone/>
            </a:pPr>
            <a:r>
              <a:rPr b="1" lang="en" sz="1400">
                <a:solidFill>
                  <a:srgbClr val="000000"/>
                </a:solidFill>
              </a:rPr>
              <a:t>        +1 646 876 9923 US (New York)	or 	+1 646 518 9805 US (New York)</a:t>
            </a:r>
            <a:endParaRPr b="1" sz="1400">
              <a:solidFill>
                <a:srgbClr val="000000"/>
              </a:solidFill>
            </a:endParaRPr>
          </a:p>
        </p:txBody>
      </p:sp>
      <p:sp>
        <p:nvSpPr>
          <p:cNvPr id="360" name="Google Shape;360;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Remote </a:t>
            </a:r>
            <a:r>
              <a:rPr lang="en"/>
              <a:t>Connection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Attendance Forum</a:t>
            </a:r>
            <a:endParaRPr/>
          </a:p>
        </p:txBody>
      </p:sp>
      <p:sp>
        <p:nvSpPr>
          <p:cNvPr id="366" name="Google Shape;366;p6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Current Practice or Policy</a:t>
            </a:r>
            <a:endParaRPr sz="1800"/>
          </a:p>
          <a:p>
            <a:pPr indent="-317500" lvl="0" marL="457200" rtl="0" algn="l">
              <a:spcBef>
                <a:spcPts val="0"/>
              </a:spcBef>
              <a:spcAft>
                <a:spcPts val="0"/>
              </a:spcAft>
              <a:buSzPts val="1400"/>
              <a:buChar char="●"/>
            </a:pPr>
            <a:r>
              <a:t/>
            </a:r>
            <a:endParaRPr/>
          </a:p>
        </p:txBody>
      </p:sp>
      <p:sp>
        <p:nvSpPr>
          <p:cNvPr id="367" name="Google Shape;367;p6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t>Questions or Concerns</a:t>
            </a:r>
            <a:endParaRPr sz="1800"/>
          </a:p>
          <a:p>
            <a:pPr indent="-317500" lvl="0" marL="457200" rtl="0" algn="l">
              <a:spcBef>
                <a:spcPts val="0"/>
              </a:spcBef>
              <a:spcAft>
                <a:spcPts val="0"/>
              </a:spcAft>
              <a:buSzPts val="1400"/>
              <a:buChar char="●"/>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0 Password Reset</a:t>
            </a:r>
            <a:endParaRPr/>
          </a:p>
        </p:txBody>
      </p:sp>
      <p:pic>
        <p:nvPicPr>
          <p:cNvPr id="79" name="Google Shape;79;p17"/>
          <p:cNvPicPr preferRelativeResize="0"/>
          <p:nvPr/>
        </p:nvPicPr>
        <p:blipFill>
          <a:blip r:embed="rId3">
            <a:alphaModFix/>
          </a:blip>
          <a:stretch>
            <a:fillRect/>
          </a:stretch>
        </p:blipFill>
        <p:spPr>
          <a:xfrm>
            <a:off x="516975" y="1333775"/>
            <a:ext cx="5327825" cy="1332125"/>
          </a:xfrm>
          <a:prstGeom prst="rect">
            <a:avLst/>
          </a:prstGeom>
          <a:noFill/>
          <a:ln>
            <a:noFill/>
          </a:ln>
        </p:spPr>
      </p:pic>
      <p:pic>
        <p:nvPicPr>
          <p:cNvPr id="80" name="Google Shape;80;p17"/>
          <p:cNvPicPr preferRelativeResize="0"/>
          <p:nvPr/>
        </p:nvPicPr>
        <p:blipFill>
          <a:blip r:embed="rId4">
            <a:alphaModFix/>
          </a:blip>
          <a:stretch>
            <a:fillRect/>
          </a:stretch>
        </p:blipFill>
        <p:spPr>
          <a:xfrm>
            <a:off x="5857075" y="2265050"/>
            <a:ext cx="333375" cy="238125"/>
          </a:xfrm>
          <a:prstGeom prst="rect">
            <a:avLst/>
          </a:prstGeom>
          <a:noFill/>
          <a:ln>
            <a:noFill/>
          </a:ln>
        </p:spPr>
      </p:pic>
      <p:pic>
        <p:nvPicPr>
          <p:cNvPr id="81" name="Google Shape;81;p17"/>
          <p:cNvPicPr preferRelativeResize="0"/>
          <p:nvPr/>
        </p:nvPicPr>
        <p:blipFill>
          <a:blip r:embed="rId5">
            <a:alphaModFix/>
          </a:blip>
          <a:stretch>
            <a:fillRect/>
          </a:stretch>
        </p:blipFill>
        <p:spPr>
          <a:xfrm>
            <a:off x="516975" y="3045809"/>
            <a:ext cx="5327825" cy="1362366"/>
          </a:xfrm>
          <a:prstGeom prst="rect">
            <a:avLst/>
          </a:prstGeom>
          <a:noFill/>
          <a:ln>
            <a:noFill/>
          </a:ln>
        </p:spPr>
      </p:pic>
      <p:pic>
        <p:nvPicPr>
          <p:cNvPr id="82" name="Google Shape;82;p17"/>
          <p:cNvPicPr preferRelativeResize="0"/>
          <p:nvPr/>
        </p:nvPicPr>
        <p:blipFill>
          <a:blip r:embed="rId4">
            <a:alphaModFix/>
          </a:blip>
          <a:stretch>
            <a:fillRect/>
          </a:stretch>
        </p:blipFill>
        <p:spPr>
          <a:xfrm>
            <a:off x="5857075" y="3909375"/>
            <a:ext cx="333375" cy="238125"/>
          </a:xfrm>
          <a:prstGeom prst="rect">
            <a:avLst/>
          </a:prstGeom>
          <a:noFill/>
          <a:ln>
            <a:noFill/>
          </a:ln>
        </p:spPr>
      </p:pic>
      <p:sp>
        <p:nvSpPr>
          <p:cNvPr id="83" name="Google Shape;83;p17"/>
          <p:cNvSpPr txBox="1"/>
          <p:nvPr/>
        </p:nvSpPr>
        <p:spPr>
          <a:xfrm>
            <a:off x="399650" y="1065700"/>
            <a:ext cx="8229600" cy="3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“Forgot Password” now appears on login screen.  Click “Forgot Password”.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Enter your User ID and click “Next”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0 Password Reset</a:t>
            </a:r>
            <a:endParaRPr/>
          </a:p>
        </p:txBody>
      </p:sp>
      <p:pic>
        <p:nvPicPr>
          <p:cNvPr id="89" name="Google Shape;89;p18"/>
          <p:cNvPicPr preferRelativeResize="0"/>
          <p:nvPr/>
        </p:nvPicPr>
        <p:blipFill>
          <a:blip r:embed="rId3">
            <a:alphaModFix/>
          </a:blip>
          <a:stretch>
            <a:fillRect/>
          </a:stretch>
        </p:blipFill>
        <p:spPr>
          <a:xfrm>
            <a:off x="5844800" y="4194913"/>
            <a:ext cx="333375" cy="238125"/>
          </a:xfrm>
          <a:prstGeom prst="rect">
            <a:avLst/>
          </a:prstGeom>
          <a:noFill/>
          <a:ln>
            <a:noFill/>
          </a:ln>
        </p:spPr>
      </p:pic>
      <p:pic>
        <p:nvPicPr>
          <p:cNvPr id="90" name="Google Shape;90;p18"/>
          <p:cNvPicPr preferRelativeResize="0"/>
          <p:nvPr/>
        </p:nvPicPr>
        <p:blipFill>
          <a:blip r:embed="rId3">
            <a:alphaModFix/>
          </a:blip>
          <a:stretch>
            <a:fillRect/>
          </a:stretch>
        </p:blipFill>
        <p:spPr>
          <a:xfrm>
            <a:off x="5844800" y="2132438"/>
            <a:ext cx="333375" cy="238125"/>
          </a:xfrm>
          <a:prstGeom prst="rect">
            <a:avLst/>
          </a:prstGeom>
          <a:noFill/>
          <a:ln>
            <a:noFill/>
          </a:ln>
        </p:spPr>
      </p:pic>
      <p:pic>
        <p:nvPicPr>
          <p:cNvPr id="91" name="Google Shape;91;p18"/>
          <p:cNvPicPr preferRelativeResize="0"/>
          <p:nvPr/>
        </p:nvPicPr>
        <p:blipFill>
          <a:blip r:embed="rId4">
            <a:alphaModFix/>
          </a:blip>
          <a:stretch>
            <a:fillRect/>
          </a:stretch>
        </p:blipFill>
        <p:spPr>
          <a:xfrm>
            <a:off x="516975" y="1334220"/>
            <a:ext cx="5327825" cy="1277060"/>
          </a:xfrm>
          <a:prstGeom prst="rect">
            <a:avLst/>
          </a:prstGeom>
          <a:noFill/>
          <a:ln>
            <a:noFill/>
          </a:ln>
        </p:spPr>
      </p:pic>
      <p:pic>
        <p:nvPicPr>
          <p:cNvPr id="92" name="Google Shape;92;p18"/>
          <p:cNvPicPr preferRelativeResize="0"/>
          <p:nvPr/>
        </p:nvPicPr>
        <p:blipFill>
          <a:blip r:embed="rId5">
            <a:alphaModFix/>
          </a:blip>
          <a:stretch>
            <a:fillRect/>
          </a:stretch>
        </p:blipFill>
        <p:spPr>
          <a:xfrm>
            <a:off x="516975" y="2735875"/>
            <a:ext cx="5327824" cy="1926851"/>
          </a:xfrm>
          <a:prstGeom prst="rect">
            <a:avLst/>
          </a:prstGeom>
          <a:noFill/>
          <a:ln>
            <a:noFill/>
          </a:ln>
        </p:spPr>
      </p:pic>
      <p:sp>
        <p:nvSpPr>
          <p:cNvPr id="93" name="Google Shape;93;p18"/>
          <p:cNvSpPr txBox="1"/>
          <p:nvPr/>
        </p:nvSpPr>
        <p:spPr>
          <a:xfrm>
            <a:off x="399650" y="989500"/>
            <a:ext cx="8229600" cy="3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on a security question to answer, type answer and click “Submit Response”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0 Password Reset</a:t>
            </a:r>
            <a:endParaRPr/>
          </a:p>
        </p:txBody>
      </p:sp>
      <p:pic>
        <p:nvPicPr>
          <p:cNvPr id="99" name="Google Shape;99;p19"/>
          <p:cNvPicPr preferRelativeResize="0"/>
          <p:nvPr/>
        </p:nvPicPr>
        <p:blipFill>
          <a:blip r:embed="rId3">
            <a:alphaModFix/>
          </a:blip>
          <a:stretch>
            <a:fillRect/>
          </a:stretch>
        </p:blipFill>
        <p:spPr>
          <a:xfrm rot="10800000">
            <a:off x="220600" y="2781325"/>
            <a:ext cx="333375" cy="238125"/>
          </a:xfrm>
          <a:prstGeom prst="rect">
            <a:avLst/>
          </a:prstGeom>
          <a:noFill/>
          <a:ln>
            <a:noFill/>
          </a:ln>
        </p:spPr>
      </p:pic>
      <p:pic>
        <p:nvPicPr>
          <p:cNvPr id="100" name="Google Shape;100;p19"/>
          <p:cNvPicPr preferRelativeResize="0"/>
          <p:nvPr/>
        </p:nvPicPr>
        <p:blipFill>
          <a:blip r:embed="rId4">
            <a:alphaModFix/>
          </a:blip>
          <a:stretch>
            <a:fillRect/>
          </a:stretch>
        </p:blipFill>
        <p:spPr>
          <a:xfrm>
            <a:off x="553975" y="1424650"/>
            <a:ext cx="8101626" cy="3119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nvSpPr>
        <p:spPr>
          <a:xfrm>
            <a:off x="399650" y="1065700"/>
            <a:ext cx="8229600" cy="3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Enter the PIN from email and click “Submit PIN”</a:t>
            </a:r>
            <a:endParaRPr/>
          </a:p>
        </p:txBody>
      </p:sp>
      <p:pic>
        <p:nvPicPr>
          <p:cNvPr id="106" name="Google Shape;106;p20"/>
          <p:cNvPicPr preferRelativeResize="0"/>
          <p:nvPr/>
        </p:nvPicPr>
        <p:blipFill>
          <a:blip r:embed="rId3">
            <a:alphaModFix/>
          </a:blip>
          <a:stretch>
            <a:fillRect/>
          </a:stretch>
        </p:blipFill>
        <p:spPr>
          <a:xfrm>
            <a:off x="363498" y="1357775"/>
            <a:ext cx="5882699" cy="1920875"/>
          </a:xfrm>
          <a:prstGeom prst="rect">
            <a:avLst/>
          </a:prstGeom>
          <a:noFill/>
          <a:ln>
            <a:noFill/>
          </a:ln>
        </p:spPr>
      </p:pic>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0 Password Reset</a:t>
            </a:r>
            <a:endParaRPr/>
          </a:p>
        </p:txBody>
      </p:sp>
      <p:pic>
        <p:nvPicPr>
          <p:cNvPr id="108" name="Google Shape;108;p20"/>
          <p:cNvPicPr preferRelativeResize="0"/>
          <p:nvPr/>
        </p:nvPicPr>
        <p:blipFill>
          <a:blip r:embed="rId4">
            <a:alphaModFix/>
          </a:blip>
          <a:stretch>
            <a:fillRect/>
          </a:stretch>
        </p:blipFill>
        <p:spPr>
          <a:xfrm>
            <a:off x="6044975" y="2767900"/>
            <a:ext cx="333375" cy="238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Level 0 Password Reset</a:t>
            </a:r>
            <a:endParaRPr/>
          </a:p>
        </p:txBody>
      </p:sp>
      <p:pic>
        <p:nvPicPr>
          <p:cNvPr id="114" name="Google Shape;114;p21"/>
          <p:cNvPicPr preferRelativeResize="0"/>
          <p:nvPr/>
        </p:nvPicPr>
        <p:blipFill>
          <a:blip r:embed="rId3">
            <a:alphaModFix/>
          </a:blip>
          <a:stretch>
            <a:fillRect/>
          </a:stretch>
        </p:blipFill>
        <p:spPr>
          <a:xfrm>
            <a:off x="363499" y="1328725"/>
            <a:ext cx="5882700" cy="3467967"/>
          </a:xfrm>
          <a:prstGeom prst="rect">
            <a:avLst/>
          </a:prstGeom>
          <a:noFill/>
          <a:ln>
            <a:noFill/>
          </a:ln>
        </p:spPr>
      </p:pic>
      <p:pic>
        <p:nvPicPr>
          <p:cNvPr id="115" name="Google Shape;115;p21"/>
          <p:cNvPicPr preferRelativeResize="0"/>
          <p:nvPr/>
        </p:nvPicPr>
        <p:blipFill>
          <a:blip r:embed="rId4">
            <a:alphaModFix/>
          </a:blip>
          <a:stretch>
            <a:fillRect/>
          </a:stretch>
        </p:blipFill>
        <p:spPr>
          <a:xfrm>
            <a:off x="6044975" y="3606100"/>
            <a:ext cx="333375" cy="238125"/>
          </a:xfrm>
          <a:prstGeom prst="rect">
            <a:avLst/>
          </a:prstGeom>
          <a:noFill/>
          <a:ln>
            <a:noFill/>
          </a:ln>
        </p:spPr>
      </p:pic>
      <p:pic>
        <p:nvPicPr>
          <p:cNvPr id="116" name="Google Shape;116;p21"/>
          <p:cNvPicPr preferRelativeResize="0"/>
          <p:nvPr/>
        </p:nvPicPr>
        <p:blipFill>
          <a:blip r:embed="rId4">
            <a:alphaModFix/>
          </a:blip>
          <a:stretch>
            <a:fillRect/>
          </a:stretch>
        </p:blipFill>
        <p:spPr>
          <a:xfrm>
            <a:off x="6044975" y="3987100"/>
            <a:ext cx="333375" cy="238125"/>
          </a:xfrm>
          <a:prstGeom prst="rect">
            <a:avLst/>
          </a:prstGeom>
          <a:noFill/>
          <a:ln>
            <a:noFill/>
          </a:ln>
        </p:spPr>
      </p:pic>
      <p:sp>
        <p:nvSpPr>
          <p:cNvPr id="117" name="Google Shape;117;p21"/>
          <p:cNvSpPr txBox="1"/>
          <p:nvPr/>
        </p:nvSpPr>
        <p:spPr>
          <a:xfrm>
            <a:off x="399650" y="1065700"/>
            <a:ext cx="8229600" cy="36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Enter your new password abiding by the password rules, confirm your new password and click “Reset”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