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651" r:id="rId1"/>
  </p:sldMasterIdLst>
  <p:notesMasterIdLst>
    <p:notesMasterId r:id="rId18"/>
  </p:notesMasterIdLst>
  <p:handoutMasterIdLst>
    <p:handoutMasterId r:id="rId19"/>
  </p:handoutMasterIdLst>
  <p:sldIdLst>
    <p:sldId id="256" r:id="rId2"/>
    <p:sldId id="279" r:id="rId3"/>
    <p:sldId id="334" r:id="rId4"/>
    <p:sldId id="360" r:id="rId5"/>
    <p:sldId id="362" r:id="rId6"/>
    <p:sldId id="365" r:id="rId7"/>
    <p:sldId id="363" r:id="rId8"/>
    <p:sldId id="364" r:id="rId9"/>
    <p:sldId id="357" r:id="rId10"/>
    <p:sldId id="359" r:id="rId11"/>
    <p:sldId id="337" r:id="rId12"/>
    <p:sldId id="354" r:id="rId13"/>
    <p:sldId id="358" r:id="rId14"/>
    <p:sldId id="361" r:id="rId15"/>
    <p:sldId id="280" r:id="rId16"/>
    <p:sldId id="356" r:id="rId17"/>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extLst>
    <p:ext uri="{521415D9-36F7-43E2-AB2F-B90AF26B5E84}">
      <p14:sectionLst xmlns:p14="http://schemas.microsoft.com/office/powerpoint/2010/main">
        <p14:section name="Default Section" id="{528712B6-CBEB-470B-9C28-13D28C2932CE}">
          <p14:sldIdLst>
            <p14:sldId id="256"/>
            <p14:sldId id="279"/>
            <p14:sldId id="334"/>
            <p14:sldId id="360"/>
            <p14:sldId id="362"/>
            <p14:sldId id="365"/>
            <p14:sldId id="363"/>
            <p14:sldId id="364"/>
            <p14:sldId id="357"/>
            <p14:sldId id="359"/>
            <p14:sldId id="337"/>
            <p14:sldId id="354"/>
            <p14:sldId id="358"/>
            <p14:sldId id="361"/>
            <p14:sldId id="280"/>
            <p14:sldId id="356"/>
          </p14:sldIdLst>
        </p14:section>
        <p14:section name="Untitled Section" id="{B804F35E-CE14-49DF-AAA0-E8A2660003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3201" autoAdjust="0"/>
    <p:restoredTop sz="94632" autoAdjust="0"/>
  </p:normalViewPr>
  <p:slideViewPr>
    <p:cSldViewPr snapToGrid="0" snapToObjects="1">
      <p:cViewPr varScale="1">
        <p:scale>
          <a:sx n="109" d="100"/>
          <a:sy n="109" d="100"/>
        </p:scale>
        <p:origin x="-1602" y="-84"/>
      </p:cViewPr>
      <p:guideLst>
        <p:guide orient="horz" pos="2160"/>
        <p:guide pos="2880"/>
      </p:guideLst>
    </p:cSldViewPr>
  </p:slideViewPr>
  <p:notesTextViewPr>
    <p:cViewPr>
      <p:scale>
        <a:sx n="75" d="100"/>
        <a:sy n="75" d="100"/>
      </p:scale>
      <p:origin x="0" y="0"/>
    </p:cViewPr>
  </p:notesTextViewPr>
  <p:sorterViewPr>
    <p:cViewPr>
      <p:scale>
        <a:sx n="100" d="100"/>
        <a:sy n="100" d="100"/>
      </p:scale>
      <p:origin x="0" y="10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3172" tIns="46586" rIns="93172" bIns="46586" rtlCol="0"/>
          <a:lstStyle>
            <a:lvl1pPr algn="l">
              <a:defRPr sz="1200">
                <a:latin typeface="Arial" charset="0"/>
                <a:ea typeface="ＭＳ Ｐゴシック" charset="-128"/>
                <a:cs typeface="+mn-cs"/>
              </a:defRPr>
            </a:lvl1pPr>
          </a:lstStyle>
          <a:p>
            <a:pPr>
              <a:defRPr/>
            </a:pPr>
            <a:endParaRPr lang="en-US"/>
          </a:p>
        </p:txBody>
      </p:sp>
      <p:sp>
        <p:nvSpPr>
          <p:cNvPr id="3" name="Date Placeholder 2"/>
          <p:cNvSpPr>
            <a:spLocks noGrp="1"/>
          </p:cNvSpPr>
          <p:nvPr>
            <p:ph type="dt" sz="quarter" idx="1"/>
          </p:nvPr>
        </p:nvSpPr>
        <p:spPr>
          <a:xfrm>
            <a:off x="3883827" y="0"/>
            <a:ext cx="2972590" cy="465138"/>
          </a:xfrm>
          <a:prstGeom prst="rect">
            <a:avLst/>
          </a:prstGeom>
        </p:spPr>
        <p:txBody>
          <a:bodyPr vert="horz" lIns="93172" tIns="46586" rIns="93172" bIns="46586" rtlCol="0"/>
          <a:lstStyle>
            <a:lvl1pPr algn="r">
              <a:defRPr sz="1200">
                <a:latin typeface="Arial" charset="0"/>
                <a:ea typeface="ＭＳ Ｐゴシック" charset="-128"/>
                <a:cs typeface="+mn-cs"/>
              </a:defRPr>
            </a:lvl1pPr>
          </a:lstStyle>
          <a:p>
            <a:pPr>
              <a:defRPr/>
            </a:pPr>
            <a:fld id="{F925066E-21EC-45E1-A2A4-139707D04203}" type="datetimeFigureOut">
              <a:rPr lang="en-US"/>
              <a:pPr>
                <a:defRPr/>
              </a:pPr>
              <a:t>4/20/2016</a:t>
            </a:fld>
            <a:endParaRPr lang="en-US"/>
          </a:p>
        </p:txBody>
      </p:sp>
      <p:sp>
        <p:nvSpPr>
          <p:cNvPr id="4" name="Footer Placeholder 3"/>
          <p:cNvSpPr>
            <a:spLocks noGrp="1"/>
          </p:cNvSpPr>
          <p:nvPr>
            <p:ph type="ftr" sz="quarter" idx="2"/>
          </p:nvPr>
        </p:nvSpPr>
        <p:spPr>
          <a:xfrm>
            <a:off x="1" y="8829675"/>
            <a:ext cx="2972591" cy="465138"/>
          </a:xfrm>
          <a:prstGeom prst="rect">
            <a:avLst/>
          </a:prstGeom>
        </p:spPr>
        <p:txBody>
          <a:bodyPr vert="horz" lIns="93172" tIns="46586" rIns="93172" bIns="46586" rtlCol="0" anchor="b"/>
          <a:lstStyle>
            <a:lvl1pPr algn="l">
              <a:defRPr sz="1200">
                <a:latin typeface="Arial" charset="0"/>
                <a:ea typeface="ＭＳ Ｐゴシック" charset="-128"/>
                <a:cs typeface="+mn-cs"/>
              </a:defRPr>
            </a:lvl1pPr>
          </a:lstStyle>
          <a:p>
            <a:pPr>
              <a:defRPr/>
            </a:pPr>
            <a:endParaRPr lang="en-US"/>
          </a:p>
        </p:txBody>
      </p:sp>
      <p:sp>
        <p:nvSpPr>
          <p:cNvPr id="5" name="Slide Number Placeholder 4"/>
          <p:cNvSpPr>
            <a:spLocks noGrp="1"/>
          </p:cNvSpPr>
          <p:nvPr>
            <p:ph type="sldNum" sz="quarter" idx="3"/>
          </p:nvPr>
        </p:nvSpPr>
        <p:spPr>
          <a:xfrm>
            <a:off x="3883827" y="8829675"/>
            <a:ext cx="2972590" cy="465138"/>
          </a:xfrm>
          <a:prstGeom prst="rect">
            <a:avLst/>
          </a:prstGeom>
        </p:spPr>
        <p:txBody>
          <a:bodyPr vert="horz" lIns="93172" tIns="46586" rIns="93172" bIns="46586" rtlCol="0" anchor="b"/>
          <a:lstStyle>
            <a:lvl1pPr algn="r">
              <a:defRPr sz="1200">
                <a:latin typeface="Arial" charset="0"/>
                <a:ea typeface="ＭＳ Ｐゴシック" charset="-128"/>
                <a:cs typeface="+mn-cs"/>
              </a:defRPr>
            </a:lvl1pPr>
          </a:lstStyle>
          <a:p>
            <a:pPr>
              <a:defRPr/>
            </a:pPr>
            <a:fld id="{096B4665-10F6-4F59-9BD1-A12CF40C2649}" type="slidenum">
              <a:rPr lang="en-US"/>
              <a:pPr>
                <a:defRPr/>
              </a:pPr>
              <a:t>‹#›</a:t>
            </a:fld>
            <a:endParaRPr lang="en-US"/>
          </a:p>
        </p:txBody>
      </p:sp>
    </p:spTree>
    <p:extLst>
      <p:ext uri="{BB962C8B-B14F-4D97-AF65-F5344CB8AC3E}">
        <p14:creationId xmlns:p14="http://schemas.microsoft.com/office/powerpoint/2010/main" val="37399242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3172" tIns="46586" rIns="93172" bIns="46586" rtlCol="0"/>
          <a:lstStyle>
            <a:lvl1pPr algn="l">
              <a:defRPr sz="1200">
                <a:latin typeface="Arial"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83827" y="0"/>
            <a:ext cx="2972590" cy="465138"/>
          </a:xfrm>
          <a:prstGeom prst="rect">
            <a:avLst/>
          </a:prstGeom>
        </p:spPr>
        <p:txBody>
          <a:bodyPr vert="horz" lIns="93172" tIns="46586" rIns="93172" bIns="46586" rtlCol="0"/>
          <a:lstStyle>
            <a:lvl1pPr algn="r">
              <a:defRPr sz="1200">
                <a:latin typeface="Arial" charset="0"/>
                <a:ea typeface="ＭＳ Ｐゴシック" charset="-128"/>
                <a:cs typeface="+mn-cs"/>
              </a:defRPr>
            </a:lvl1pPr>
          </a:lstStyle>
          <a:p>
            <a:pPr>
              <a:defRPr/>
            </a:pPr>
            <a:fld id="{08B1981C-75D0-4CA5-B5BF-AC4CBA9DF780}" type="datetimeFigureOut">
              <a:rPr lang="en-US"/>
              <a:pPr>
                <a:defRPr/>
              </a:pPr>
              <a:t>4/20/2016</a:t>
            </a:fld>
            <a:endParaRPr lang="en-US"/>
          </a:p>
        </p:txBody>
      </p:sp>
      <p:sp>
        <p:nvSpPr>
          <p:cNvPr id="4" name="Slide Image Placeholder 3"/>
          <p:cNvSpPr>
            <a:spLocks noGrp="1" noRot="1" noChangeAspect="1"/>
          </p:cNvSpPr>
          <p:nvPr>
            <p:ph type="sldImg" idx="2"/>
          </p:nvPr>
        </p:nvSpPr>
        <p:spPr>
          <a:xfrm>
            <a:off x="1104900" y="698500"/>
            <a:ext cx="4648200" cy="3486150"/>
          </a:xfrm>
          <a:prstGeom prst="rect">
            <a:avLst/>
          </a:prstGeom>
          <a:noFill/>
          <a:ln w="12700">
            <a:solidFill>
              <a:prstClr val="black"/>
            </a:solidFill>
          </a:ln>
        </p:spPr>
        <p:txBody>
          <a:bodyPr vert="horz" lIns="93172" tIns="46586" rIns="93172" bIns="46586" rtlCol="0" anchor="ctr"/>
          <a:lstStyle/>
          <a:p>
            <a:pPr lvl="0"/>
            <a:endParaRPr lang="en-US" noProof="0" smtClean="0"/>
          </a:p>
        </p:txBody>
      </p:sp>
      <p:sp>
        <p:nvSpPr>
          <p:cNvPr id="5" name="Notes Placeholder 4"/>
          <p:cNvSpPr>
            <a:spLocks noGrp="1"/>
          </p:cNvSpPr>
          <p:nvPr>
            <p:ph type="body" sz="quarter" idx="3"/>
          </p:nvPr>
        </p:nvSpPr>
        <p:spPr>
          <a:xfrm>
            <a:off x="686591" y="4416426"/>
            <a:ext cx="5484818" cy="4183063"/>
          </a:xfrm>
          <a:prstGeom prst="rect">
            <a:avLst/>
          </a:prstGeom>
        </p:spPr>
        <p:txBody>
          <a:bodyPr vert="horz" lIns="93172" tIns="46586" rIns="93172"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675"/>
            <a:ext cx="2972591" cy="465138"/>
          </a:xfrm>
          <a:prstGeom prst="rect">
            <a:avLst/>
          </a:prstGeom>
        </p:spPr>
        <p:txBody>
          <a:bodyPr vert="horz" lIns="93172" tIns="46586" rIns="93172" bIns="46586" rtlCol="0" anchor="b"/>
          <a:lstStyle>
            <a:lvl1pPr algn="l">
              <a:defRPr sz="1200">
                <a:latin typeface="Arial"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83827" y="8829675"/>
            <a:ext cx="2972590" cy="465138"/>
          </a:xfrm>
          <a:prstGeom prst="rect">
            <a:avLst/>
          </a:prstGeom>
        </p:spPr>
        <p:txBody>
          <a:bodyPr vert="horz" lIns="93172" tIns="46586" rIns="93172" bIns="46586" rtlCol="0" anchor="b"/>
          <a:lstStyle>
            <a:lvl1pPr algn="r">
              <a:defRPr sz="1200">
                <a:latin typeface="Arial" charset="0"/>
                <a:ea typeface="ＭＳ Ｐゴシック" charset="-128"/>
                <a:cs typeface="+mn-cs"/>
              </a:defRPr>
            </a:lvl1pPr>
          </a:lstStyle>
          <a:p>
            <a:pPr>
              <a:defRPr/>
            </a:pPr>
            <a:fld id="{DC3C6D66-CE78-480F-A4C5-BA6D80A6DF4F}" type="slidenum">
              <a:rPr lang="en-US"/>
              <a:pPr>
                <a:defRPr/>
              </a:pPr>
              <a:t>‹#›</a:t>
            </a:fld>
            <a:endParaRPr lang="en-US"/>
          </a:p>
        </p:txBody>
      </p:sp>
    </p:spTree>
    <p:extLst>
      <p:ext uri="{BB962C8B-B14F-4D97-AF65-F5344CB8AC3E}">
        <p14:creationId xmlns:p14="http://schemas.microsoft.com/office/powerpoint/2010/main" val="112223518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Freeform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CBDCB8ED-CB85-4E2F-B8BD-F92CAEADB2C8}" type="datetime1">
              <a:rPr lang="en-US"/>
              <a:pPr>
                <a:defRPr/>
              </a:pPr>
              <a:t>4/20/2016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0171694D-4D44-4649-AEAF-E87F71064BB1}" type="slidenum">
              <a:rPr lang="en-US"/>
              <a:pPr>
                <a:defRPr/>
              </a:pPr>
              <a:t>‹#›</a:t>
            </a:fld>
            <a:endParaRPr lang="en-US"/>
          </a:p>
        </p:txBody>
      </p:sp>
    </p:spTree>
    <p:extLst>
      <p:ext uri="{BB962C8B-B14F-4D97-AF65-F5344CB8AC3E}">
        <p14:creationId xmlns:p14="http://schemas.microsoft.com/office/powerpoint/2010/main" val="942431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C13F889-DA0A-4C51-B302-5212211245DC}" type="datetime1">
              <a:rPr lang="en-US"/>
              <a:pPr>
                <a:defRPr/>
              </a:pPr>
              <a:t>4/20/2016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C853AFD-1BD0-4742-AF7E-43E7AC1EE36E}" type="slidenum">
              <a:rPr lang="en-US"/>
              <a:pPr>
                <a:defRPr/>
              </a:pPr>
              <a:t>‹#›</a:t>
            </a:fld>
            <a:endParaRPr lang="en-US"/>
          </a:p>
        </p:txBody>
      </p:sp>
    </p:spTree>
    <p:extLst>
      <p:ext uri="{BB962C8B-B14F-4D97-AF65-F5344CB8AC3E}">
        <p14:creationId xmlns:p14="http://schemas.microsoft.com/office/powerpoint/2010/main" val="212196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5D57D65-9633-40C4-A8BC-51F308A1AECE}" type="datetime1">
              <a:rPr lang="en-US"/>
              <a:pPr>
                <a:defRPr/>
              </a:pPr>
              <a:t>4/20/2016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4FBC87A-05A1-480F-8869-EE97DF4612A9}" type="slidenum">
              <a:rPr lang="en-US"/>
              <a:pPr>
                <a:defRPr/>
              </a:pPr>
              <a:t>‹#›</a:t>
            </a:fld>
            <a:endParaRPr lang="en-US"/>
          </a:p>
        </p:txBody>
      </p:sp>
    </p:spTree>
    <p:extLst>
      <p:ext uri="{BB962C8B-B14F-4D97-AF65-F5344CB8AC3E}">
        <p14:creationId xmlns:p14="http://schemas.microsoft.com/office/powerpoint/2010/main" val="89910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0ADB94D5-8BB5-4E55-B9E1-0EDD3086A622}" type="datetime1">
              <a:rPr lang="en-US"/>
              <a:pPr>
                <a:defRPr/>
              </a:pPr>
              <a:t>4/20/2016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9A3CAD7-C096-4870-BE9C-2E5C53077F4B}" type="slidenum">
              <a:rPr lang="en-US"/>
              <a:pPr>
                <a:defRPr/>
              </a:pPr>
              <a:t>‹#›</a:t>
            </a:fld>
            <a:endParaRPr lang="en-US"/>
          </a:p>
        </p:txBody>
      </p:sp>
    </p:spTree>
    <p:extLst>
      <p:ext uri="{BB962C8B-B14F-4D97-AF65-F5344CB8AC3E}">
        <p14:creationId xmlns:p14="http://schemas.microsoft.com/office/powerpoint/2010/main" val="302483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ED09B353-6E4D-47F1-A610-4E33B5EFD606}" type="datetime1">
              <a:rPr lang="en-US"/>
              <a:pPr>
                <a:defRPr/>
              </a:pPr>
              <a:t>4/20/2016</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276C284A-0FDE-4BEF-81F9-DA796AB1526B}" type="slidenum">
              <a:rPr lang="en-US"/>
              <a:pPr>
                <a:defRPr/>
              </a:pPr>
              <a:t>‹#›</a:t>
            </a:fld>
            <a:endParaRPr lang="en-US"/>
          </a:p>
        </p:txBody>
      </p:sp>
    </p:spTree>
    <p:extLst>
      <p:ext uri="{BB962C8B-B14F-4D97-AF65-F5344CB8AC3E}">
        <p14:creationId xmlns:p14="http://schemas.microsoft.com/office/powerpoint/2010/main" val="17429710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8DAA4CE5-81B3-4208-BF7C-301A418084E1}" type="datetime1">
              <a:rPr lang="en-US"/>
              <a:pPr>
                <a:defRPr/>
              </a:pPr>
              <a:t>4/20/2016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DA08749-3F70-4212-873F-C47036308816}" type="slidenum">
              <a:rPr lang="en-US"/>
              <a:pPr>
                <a:defRPr/>
              </a:pPr>
              <a:t>‹#›</a:t>
            </a:fld>
            <a:endParaRPr lang="en-US"/>
          </a:p>
        </p:txBody>
      </p:sp>
    </p:spTree>
    <p:extLst>
      <p:ext uri="{BB962C8B-B14F-4D97-AF65-F5344CB8AC3E}">
        <p14:creationId xmlns:p14="http://schemas.microsoft.com/office/powerpoint/2010/main" val="89404603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7983215C-12AC-4E7A-8758-65D1C4122B70}" type="datetime1">
              <a:rPr lang="en-US"/>
              <a:pPr>
                <a:defRPr/>
              </a:pPr>
              <a:t>4/20/2016</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F8B271F0-E055-4755-893A-2DE5B27232F2}" type="slidenum">
              <a:rPr lang="en-US"/>
              <a:pPr>
                <a:defRPr/>
              </a:pPr>
              <a:t>‹#›</a:t>
            </a:fld>
            <a:endParaRPr lang="en-US"/>
          </a:p>
        </p:txBody>
      </p:sp>
    </p:spTree>
    <p:extLst>
      <p:ext uri="{BB962C8B-B14F-4D97-AF65-F5344CB8AC3E}">
        <p14:creationId xmlns:p14="http://schemas.microsoft.com/office/powerpoint/2010/main" val="148285662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BE13729D-F4D6-4E72-B6EE-DF4BB3FD52EF}" type="datetime1">
              <a:rPr lang="en-US"/>
              <a:pPr>
                <a:defRPr/>
              </a:pPr>
              <a:t>4/20/2016</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F34453E1-28D9-4559-BA3F-E1E874FC2CBD}" type="slidenum">
              <a:rPr lang="en-US"/>
              <a:pPr>
                <a:defRPr/>
              </a:pPr>
              <a:t>‹#›</a:t>
            </a:fld>
            <a:endParaRPr lang="en-US"/>
          </a:p>
        </p:txBody>
      </p:sp>
    </p:spTree>
    <p:extLst>
      <p:ext uri="{BB962C8B-B14F-4D97-AF65-F5344CB8AC3E}">
        <p14:creationId xmlns:p14="http://schemas.microsoft.com/office/powerpoint/2010/main" val="411828020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A21200D-89AA-4968-B6C5-EA55B3D372A7}" type="datetime1">
              <a:rPr lang="en-US"/>
              <a:pPr>
                <a:defRPr/>
              </a:pPr>
              <a:t>4/20/2016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C27B1C85-F4F2-49E3-ACFC-46BBD4C96C45}" type="slidenum">
              <a:rPr lang="en-US"/>
              <a:pPr>
                <a:defRPr/>
              </a:pPr>
              <a:t>‹#›</a:t>
            </a:fld>
            <a:endParaRPr lang="en-US"/>
          </a:p>
        </p:txBody>
      </p:sp>
    </p:spTree>
    <p:extLst>
      <p:ext uri="{BB962C8B-B14F-4D97-AF65-F5344CB8AC3E}">
        <p14:creationId xmlns:p14="http://schemas.microsoft.com/office/powerpoint/2010/main" val="3748804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B536D049-D50C-4EAB-8634-602E90B6BDF9}" type="datetime1">
              <a:rPr lang="en-US"/>
              <a:pPr>
                <a:defRPr/>
              </a:pPr>
              <a:t>4/20/2016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2523C13C-849D-43F4-BB4A-12A918F7DB8C}" type="slidenum">
              <a:rPr lang="en-US"/>
              <a:pPr>
                <a:defRPr/>
              </a:pPr>
              <a:t>‹#›</a:t>
            </a:fld>
            <a:endParaRPr lang="en-US"/>
          </a:p>
        </p:txBody>
      </p:sp>
    </p:spTree>
    <p:extLst>
      <p:ext uri="{BB962C8B-B14F-4D97-AF65-F5344CB8AC3E}">
        <p14:creationId xmlns:p14="http://schemas.microsoft.com/office/powerpoint/2010/main" val="34627200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B6C62217-41EF-4A3B-BA6B-CB74B17E2162}" type="datetime1">
              <a:rPr lang="en-US"/>
              <a:pPr>
                <a:defRPr/>
              </a:pPr>
              <a:t>4/20/2016</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D1FB7B4F-9A76-4CB4-BE74-27D63006111D}" type="slidenum">
              <a:rPr lang="en-US"/>
              <a:pPr>
                <a:defRPr/>
              </a:pPr>
              <a:t>‹#›</a:t>
            </a:fld>
            <a:endParaRPr lang="en-US"/>
          </a:p>
        </p:txBody>
      </p:sp>
    </p:spTree>
    <p:extLst>
      <p:ext uri="{BB962C8B-B14F-4D97-AF65-F5344CB8AC3E}">
        <p14:creationId xmlns:p14="http://schemas.microsoft.com/office/powerpoint/2010/main" val="91961300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cs typeface="+mn-cs"/>
              </a:defRPr>
            </a:lvl1pPr>
            <a:extLst/>
          </a:lstStyle>
          <a:p>
            <a:pPr>
              <a:defRPr/>
            </a:pPr>
            <a:fld id="{A27363E8-A37C-4DE0-AD56-7416EA2D4E43}" type="datetime1">
              <a:rPr lang="en-US"/>
              <a:pPr>
                <a:defRPr/>
              </a:pPr>
              <a:t>4/20/2016</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charset="0"/>
                <a:cs typeface="+mn-cs"/>
              </a:defRPr>
            </a:lvl1pPr>
            <a:extLst/>
          </a:lstStyle>
          <a:p>
            <a:pPr>
              <a:defRPr/>
            </a:pPr>
            <a:fld id="{D0757AAD-3448-420B-B5DD-DCC504790A9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74" r:id="rId1"/>
    <p:sldLayoutId id="2147485570" r:id="rId2"/>
    <p:sldLayoutId id="2147485575" r:id="rId3"/>
    <p:sldLayoutId id="2147485576" r:id="rId4"/>
    <p:sldLayoutId id="2147485577" r:id="rId5"/>
    <p:sldLayoutId id="2147485578" r:id="rId6"/>
    <p:sldLayoutId id="2147485571" r:id="rId7"/>
    <p:sldLayoutId id="2147485579" r:id="rId8"/>
    <p:sldLayoutId id="2147485580" r:id="rId9"/>
    <p:sldLayoutId id="2147485572" r:id="rId10"/>
    <p:sldLayoutId id="2147485573"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nnect.moric.org/vendormeeti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12.nysed.gov/irs/vendors/2016-17/techInfo.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engageny.org/tle-library" TargetMode="External"/><Relationship Id="rId3" Type="http://schemas.openxmlformats.org/officeDocument/2006/relationships/hyperlink" Target="http://www.p12.nysed.gov/irs/vendors/2015-16/techInfo.html" TargetMode="External"/><Relationship Id="rId7" Type="http://schemas.openxmlformats.org/officeDocument/2006/relationships/hyperlink" Target="http://www.p12.nysed.gov/irs/memo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p12.nysed.gov/irs/news.html" TargetMode="External"/><Relationship Id="rId5" Type="http://schemas.openxmlformats.org/officeDocument/2006/relationships/hyperlink" Target="http://www.p12.nysed.gov/irs/calendar-irs.html" TargetMode="External"/><Relationship Id="rId10" Type="http://schemas.openxmlformats.org/officeDocument/2006/relationships/hyperlink" Target="http://sms-certcntr.lhric.org/index.php" TargetMode="External"/><Relationship Id="rId4" Type="http://schemas.openxmlformats.org/officeDocument/2006/relationships/hyperlink" Target="http://www.p12.nysed.gov/irs/sirs/" TargetMode="External"/><Relationship Id="rId9" Type="http://schemas.openxmlformats.org/officeDocument/2006/relationships/hyperlink" Target="http://www.p12.nysed.gov/irs/courseCatalog/home.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dataquest@mail.nysed.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p1232.nysed.gov/irs/vendors/2015-16/techInfo.html" TargetMode="External"/><Relationship Id="rId4" Type="http://schemas.openxmlformats.org/officeDocument/2006/relationships/hyperlink" Target="http://www.p12.nysed.gov/irs/sirs/home.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p12.nysed.gov/ciai/multiple-pathways/docs/multiple-pathways-4+1-field-memo.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12.nysed.gov/irs/vendors/2016-17/techInfo.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457200" y="644577"/>
            <a:ext cx="8228013" cy="1927225"/>
          </a:xfrm>
        </p:spPr>
        <p:txBody>
          <a:bodyPr/>
          <a:lstStyle/>
          <a:p>
            <a:pPr algn="ctr" eaLnBrk="1" fontAlgn="auto" hangingPunct="1">
              <a:spcAft>
                <a:spcPts val="0"/>
              </a:spcAft>
              <a:defRPr/>
            </a:pPr>
            <a:r>
              <a:rPr lang="en-US" dirty="0" smtClean="0">
                <a:latin typeface="Calibri" pitchFamily="34" charset="0"/>
                <a:cs typeface="Calibri" pitchFamily="34" charset="0"/>
              </a:rPr>
              <a:t>NYS Education Department</a:t>
            </a:r>
            <a:br>
              <a:rPr lang="en-US" dirty="0" smtClean="0">
                <a:latin typeface="Calibri" pitchFamily="34" charset="0"/>
                <a:cs typeface="Calibri" pitchFamily="34" charset="0"/>
              </a:rPr>
            </a:br>
            <a:r>
              <a:rPr lang="en-US" dirty="0" smtClean="0">
                <a:latin typeface="Calibri" pitchFamily="34" charset="0"/>
                <a:cs typeface="Calibri" pitchFamily="34" charset="0"/>
              </a:rPr>
              <a:t>Vendor Meeting</a:t>
            </a:r>
            <a:br>
              <a:rPr lang="en-US" dirty="0" smtClean="0">
                <a:latin typeface="Calibri" pitchFamily="34" charset="0"/>
                <a:cs typeface="Calibri" pitchFamily="34" charset="0"/>
              </a:rPr>
            </a:br>
            <a:endParaRPr lang="en-US" sz="2000" dirty="0" smtClean="0">
              <a:latin typeface="Calibri" pitchFamily="34" charset="0"/>
              <a:cs typeface="Calibri" pitchFamily="34" charset="0"/>
            </a:endParaRPr>
          </a:p>
        </p:txBody>
      </p:sp>
      <p:sp>
        <p:nvSpPr>
          <p:cNvPr id="9219" name="Subtitle 2"/>
          <p:cNvSpPr>
            <a:spLocks noGrp="1"/>
          </p:cNvSpPr>
          <p:nvPr>
            <p:ph type="subTitle" idx="1"/>
          </p:nvPr>
        </p:nvSpPr>
        <p:spPr>
          <a:xfrm>
            <a:off x="685800" y="2705100"/>
            <a:ext cx="7772400" cy="1568450"/>
          </a:xfrm>
        </p:spPr>
        <p:txBody>
          <a:bodyPr/>
          <a:lstStyle/>
          <a:p>
            <a:pPr marR="0" algn="just" eaLnBrk="1" hangingPunct="1"/>
            <a:r>
              <a:rPr lang="en-US" altLang="en-US" sz="2400" b="1" dirty="0" smtClean="0">
                <a:latin typeface="Calibri" pitchFamily="34" charset="0"/>
              </a:rPr>
              <a:t>Date:		</a:t>
            </a:r>
            <a:r>
              <a:rPr lang="en-US" altLang="en-US" sz="2400" dirty="0" smtClean="0">
                <a:latin typeface="Calibri" pitchFamily="34" charset="0"/>
              </a:rPr>
              <a:t>April 14, 2016</a:t>
            </a:r>
          </a:p>
          <a:p>
            <a:pPr marR="0" algn="just" eaLnBrk="1" hangingPunct="1"/>
            <a:r>
              <a:rPr lang="en-US" altLang="en-US" sz="2400" b="1" dirty="0" smtClean="0">
                <a:latin typeface="Calibri" pitchFamily="34" charset="0"/>
              </a:rPr>
              <a:t>Time:</a:t>
            </a:r>
            <a:r>
              <a:rPr lang="en-US" altLang="en-US" sz="2400" dirty="0" smtClean="0">
                <a:latin typeface="Calibri" pitchFamily="34" charset="0"/>
              </a:rPr>
              <a:t>		1:00 PM – </a:t>
            </a:r>
            <a:r>
              <a:rPr lang="en-US" altLang="en-US" sz="2400" dirty="0">
                <a:latin typeface="Calibri" pitchFamily="34" charset="0"/>
              </a:rPr>
              <a:t>2</a:t>
            </a:r>
            <a:r>
              <a:rPr lang="en-US" altLang="en-US" sz="2400" dirty="0" smtClean="0">
                <a:latin typeface="Calibri" pitchFamily="34" charset="0"/>
              </a:rPr>
              <a:t>:30 PM EST</a:t>
            </a:r>
          </a:p>
          <a:p>
            <a:pPr marR="0" algn="just" eaLnBrk="1" hangingPunct="1"/>
            <a:r>
              <a:rPr lang="en-US" altLang="en-US" sz="2400" b="1" dirty="0" smtClean="0">
                <a:latin typeface="Calibri" pitchFamily="34" charset="0"/>
              </a:rPr>
              <a:t>Phone:</a:t>
            </a:r>
            <a:r>
              <a:rPr lang="en-US" altLang="en-US" sz="2400" dirty="0" smtClean="0">
                <a:latin typeface="Calibri" pitchFamily="34" charset="0"/>
              </a:rPr>
              <a:t>		1-866-394-2346</a:t>
            </a:r>
          </a:p>
          <a:p>
            <a:pPr marR="0" algn="just" eaLnBrk="1" hangingPunct="1"/>
            <a:r>
              <a:rPr lang="en-US" altLang="en-US" sz="2400" b="1" dirty="0" smtClean="0">
                <a:latin typeface="Calibri" pitchFamily="34" charset="0"/>
              </a:rPr>
              <a:t>Pass code:</a:t>
            </a:r>
            <a:r>
              <a:rPr lang="en-US" altLang="en-US" sz="2400" dirty="0" smtClean="0">
                <a:latin typeface="Calibri" pitchFamily="34" charset="0"/>
              </a:rPr>
              <a:t>	 671 382 9672#	</a:t>
            </a:r>
          </a:p>
          <a:p>
            <a:pPr marR="0" algn="just" eaLnBrk="1" hangingPunct="1"/>
            <a:r>
              <a:rPr lang="en-US" altLang="en-US" sz="2400" b="1" dirty="0" smtClean="0">
                <a:latin typeface="Calibri" pitchFamily="34" charset="0"/>
              </a:rPr>
              <a:t>Webinar:</a:t>
            </a:r>
            <a:r>
              <a:rPr lang="en-US" altLang="en-US" sz="2400" dirty="0" smtClean="0">
                <a:latin typeface="Calibri" pitchFamily="34" charset="0"/>
              </a:rPr>
              <a:t>	 </a:t>
            </a:r>
            <a:r>
              <a:rPr lang="en-US" altLang="en-US" sz="2400" dirty="0" smtClean="0">
                <a:latin typeface="Calibri" pitchFamily="34" charset="0"/>
                <a:hlinkClick r:id="rId3"/>
              </a:rPr>
              <a:t>http://connect.moric.org/vendormeeting/</a:t>
            </a:r>
            <a:endParaRPr lang="en-US" altLang="en-US" sz="2400" dirty="0" smtClean="0">
              <a:latin typeface="Calibri" pitchFamily="34" charset="0"/>
            </a:endParaRPr>
          </a:p>
          <a:p>
            <a:pPr marR="0" algn="just" eaLnBrk="1" hangingPunct="1"/>
            <a:endParaRPr lang="en-US" altLang="en-US" sz="1600" dirty="0" smtClean="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209725" y="868840"/>
            <a:ext cx="9102055" cy="5219123"/>
          </a:xfrm>
        </p:spPr>
        <p:txBody>
          <a:bodyPr/>
          <a:lstStyle/>
          <a:p>
            <a:pPr marL="107950" indent="0">
              <a:buFont typeface="Wingdings 3" pitchFamily="18" charset="2"/>
              <a:buNone/>
              <a:defRPr/>
            </a:pPr>
            <a:r>
              <a:rPr lang="en-US" altLang="en-US" sz="2800" b="1" dirty="0" smtClean="0">
                <a:solidFill>
                  <a:srgbClr val="FF0000"/>
                </a:solidFill>
                <a:latin typeface="Calibri" panose="020F0502020204030204" pitchFamily="34" charset="0"/>
              </a:rPr>
              <a:t>2016-17</a:t>
            </a:r>
            <a:r>
              <a:rPr lang="en-US" altLang="en-US" sz="2800" b="1" dirty="0" smtClean="0">
                <a:latin typeface="Calibri" panose="020F0502020204030204" pitchFamily="34" charset="0"/>
              </a:rPr>
              <a:t> Student Class Entry Exit</a:t>
            </a:r>
          </a:p>
          <a:p>
            <a:pPr marL="450850" indent="-342900">
              <a:buFont typeface="Wingdings" panose="05000000000000000000" pitchFamily="2" charset="2"/>
              <a:buChar char="Ø"/>
              <a:defRPr/>
            </a:pPr>
            <a:r>
              <a:rPr lang="en-US" altLang="en-US" sz="2800" dirty="0" smtClean="0">
                <a:latin typeface="Calibri" panose="020F0502020204030204" pitchFamily="34" charset="0"/>
              </a:rPr>
              <a:t>District Code;</a:t>
            </a:r>
          </a:p>
          <a:p>
            <a:pPr marL="450850" indent="-342900">
              <a:buFont typeface="Wingdings" panose="05000000000000000000" pitchFamily="2" charset="2"/>
              <a:buChar char="Ø"/>
              <a:defRPr/>
            </a:pPr>
            <a:r>
              <a:rPr lang="en-US" altLang="en-US" sz="2800" dirty="0" smtClean="0">
                <a:latin typeface="Calibri" panose="020F0502020204030204" pitchFamily="34" charset="0"/>
              </a:rPr>
              <a:t>Location Code;</a:t>
            </a:r>
          </a:p>
          <a:p>
            <a:pPr marL="450850" indent="-342900">
              <a:buFont typeface="Wingdings" panose="05000000000000000000" pitchFamily="2" charset="2"/>
              <a:buChar char="Ø"/>
              <a:defRPr/>
            </a:pPr>
            <a:r>
              <a:rPr lang="en-US" altLang="en-US" sz="2800" dirty="0" smtClean="0">
                <a:latin typeface="Calibri" panose="020F0502020204030204" pitchFamily="34" charset="0"/>
              </a:rPr>
              <a:t>Course Code;</a:t>
            </a:r>
          </a:p>
          <a:p>
            <a:pPr marL="450850" indent="-342900">
              <a:buFont typeface="Wingdings" panose="05000000000000000000" pitchFamily="2" charset="2"/>
              <a:buChar char="Ø"/>
              <a:defRPr/>
            </a:pPr>
            <a:r>
              <a:rPr lang="en-US" altLang="en-US" sz="2800" dirty="0" smtClean="0">
                <a:latin typeface="Calibri" panose="020F0502020204030204" pitchFamily="34" charset="0"/>
              </a:rPr>
              <a:t>School Year Date;</a:t>
            </a:r>
          </a:p>
          <a:p>
            <a:pPr marL="450850" indent="-342900">
              <a:buFont typeface="Wingdings" panose="05000000000000000000" pitchFamily="2" charset="2"/>
              <a:buChar char="Ø"/>
              <a:defRPr/>
            </a:pPr>
            <a:r>
              <a:rPr lang="en-US" altLang="en-US" sz="2800" dirty="0" smtClean="0">
                <a:latin typeface="Calibri" panose="020F0502020204030204" pitchFamily="34" charset="0"/>
              </a:rPr>
              <a:t>Section Code;</a:t>
            </a:r>
          </a:p>
          <a:p>
            <a:pPr marL="450850" indent="-342900">
              <a:buFont typeface="Wingdings" panose="05000000000000000000" pitchFamily="2" charset="2"/>
              <a:buChar char="Ø"/>
              <a:defRPr/>
            </a:pPr>
            <a:r>
              <a:rPr lang="en-US" altLang="en-US" sz="2800" dirty="0" smtClean="0">
                <a:latin typeface="Calibri" panose="020F0502020204030204" pitchFamily="34" charset="0"/>
              </a:rPr>
              <a:t>Student ID;</a:t>
            </a:r>
          </a:p>
          <a:p>
            <a:pPr marL="450850" indent="-342900">
              <a:buFont typeface="Wingdings" panose="05000000000000000000" pitchFamily="2" charset="2"/>
              <a:buChar char="Ø"/>
              <a:defRPr/>
            </a:pPr>
            <a:r>
              <a:rPr lang="en-US" altLang="en-US" sz="2800" dirty="0" smtClean="0">
                <a:latin typeface="Calibri" panose="020F0502020204030204" pitchFamily="34" charset="0"/>
              </a:rPr>
              <a:t>Class Entry Date;</a:t>
            </a:r>
          </a:p>
          <a:p>
            <a:pPr marL="450850" indent="-342900">
              <a:buFont typeface="Wingdings" panose="05000000000000000000" pitchFamily="2" charset="2"/>
              <a:buChar char="Ø"/>
              <a:defRPr/>
            </a:pPr>
            <a:r>
              <a:rPr lang="en-US" altLang="en-US" sz="2800" dirty="0" smtClean="0">
                <a:latin typeface="Calibri" panose="020F0502020204030204" pitchFamily="34" charset="0"/>
              </a:rPr>
              <a:t>Class Exit Date</a:t>
            </a:r>
            <a:endParaRPr lang="en-US" altLang="en-US" sz="2800" b="1" dirty="0" smtClean="0">
              <a:solidFill>
                <a:srgbClr val="00B050"/>
              </a:solidFill>
              <a:latin typeface="Calibri" panose="020F0502020204030204" pitchFamily="34" charset="0"/>
            </a:endParaRPr>
          </a:p>
          <a:p>
            <a:pPr marL="107950" indent="0">
              <a:spcBef>
                <a:spcPts val="0"/>
              </a:spcBef>
              <a:buNone/>
              <a:defRPr/>
            </a:pPr>
            <a:endParaRPr lang="en-US" altLang="en-US" sz="800" b="1" dirty="0" smtClean="0">
              <a:latin typeface="Calibri" panose="020F0502020204030204" pitchFamily="34" charset="0"/>
            </a:endParaRPr>
          </a:p>
          <a:p>
            <a:pPr marL="107950" indent="0">
              <a:spcBef>
                <a:spcPts val="0"/>
              </a:spcBef>
              <a:buNone/>
              <a:defRPr/>
            </a:pPr>
            <a:r>
              <a:rPr lang="en-US" altLang="en-US" sz="1600" dirty="0">
                <a:latin typeface="Calibri" panose="020F0502020204030204" pitchFamily="34" charset="0"/>
              </a:rPr>
              <a:t>A DRAFT template is available at: </a:t>
            </a:r>
            <a:r>
              <a:rPr lang="en-US" altLang="en-US" sz="1600" dirty="0">
                <a:latin typeface="Calibri" panose="020F0502020204030204" pitchFamily="34" charset="0"/>
                <a:hlinkClick r:id="rId2"/>
              </a:rPr>
              <a:t>http://www.p12.nysed.gov/irs/vendors/2016-17/techInfo.html</a:t>
            </a:r>
            <a:endParaRPr lang="en-US" altLang="en-US" sz="1600" b="1" dirty="0" smtClean="0">
              <a:latin typeface="Calibri" panose="020F0502020204030204" pitchFamily="34" charset="0"/>
            </a:endParaRPr>
          </a:p>
          <a:p>
            <a:pPr marL="107950" indent="0">
              <a:spcBef>
                <a:spcPts val="0"/>
              </a:spcBef>
              <a:buNone/>
              <a:defRPr/>
            </a:pPr>
            <a:r>
              <a:rPr lang="en-US" altLang="en-US" sz="2400" b="1" dirty="0" smtClean="0">
                <a:latin typeface="Calibri" panose="020F0502020204030204" pitchFamily="34" charset="0"/>
              </a:rPr>
              <a:t>Districts should be prepared to move data by December 2016.</a:t>
            </a:r>
          </a:p>
        </p:txBody>
      </p:sp>
      <p:sp>
        <p:nvSpPr>
          <p:cNvPr id="3" name="Title 2"/>
          <p:cNvSpPr>
            <a:spLocks noGrp="1"/>
          </p:cNvSpPr>
          <p:nvPr>
            <p:ph type="title"/>
          </p:nvPr>
        </p:nvSpPr>
        <p:spPr>
          <a:xfrm>
            <a:off x="457200" y="116401"/>
            <a:ext cx="8498910" cy="867849"/>
          </a:xfrm>
        </p:spPr>
        <p:txBody>
          <a:bodyPr/>
          <a:lstStyle/>
          <a:p>
            <a:pPr>
              <a:defRPr/>
            </a:pPr>
            <a:r>
              <a:rPr lang="en-US" altLang="en-US" dirty="0" smtClean="0">
                <a:latin typeface="Calibri" pitchFamily="34" charset="0"/>
              </a:rPr>
              <a:t>SMS</a:t>
            </a:r>
            <a:endParaRPr lang="en-US" dirty="0"/>
          </a:p>
        </p:txBody>
      </p:sp>
      <p:sp>
        <p:nvSpPr>
          <p:cNvPr id="22532" name="Slide Number Placeholder 1"/>
          <p:cNvSpPr>
            <a:spLocks noGrp="1"/>
          </p:cNvSpPr>
          <p:nvPr>
            <p:ph type="sldNum" sz="quarter" idx="12"/>
          </p:nvPr>
        </p:nvSpPr>
        <p:spPr bwMode="auto">
          <a:xfrm>
            <a:off x="8561388" y="6408738"/>
            <a:ext cx="452437"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C748B186-8642-4B77-A4BA-1FC943E6A0BE}" type="slidenum">
              <a:rPr lang="en-US" altLang="en-US" sz="1400" smtClean="0">
                <a:latin typeface="Arial" charset="0"/>
              </a:rPr>
              <a:pPr eaLnBrk="1" hangingPunct="1">
                <a:spcBef>
                  <a:spcPct val="0"/>
                </a:spcBef>
                <a:buClrTx/>
                <a:buSzTx/>
                <a:buFontTx/>
                <a:buNone/>
              </a:pPr>
              <a:t>10</a:t>
            </a:fld>
            <a:endParaRPr lang="en-US" altLang="en-US" sz="1400" smtClean="0">
              <a:latin typeface="Arial" charset="0"/>
            </a:endParaRPr>
          </a:p>
        </p:txBody>
      </p:sp>
    </p:spTree>
    <p:extLst>
      <p:ext uri="{BB962C8B-B14F-4D97-AF65-F5344CB8AC3E}">
        <p14:creationId xmlns:p14="http://schemas.microsoft.com/office/powerpoint/2010/main" val="126005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9621" y="-96944"/>
            <a:ext cx="8323545" cy="1143000"/>
          </a:xfrm>
        </p:spPr>
        <p:txBody>
          <a:bodyPr/>
          <a:lstStyle/>
          <a:p>
            <a:pPr eaLnBrk="1" fontAlgn="auto" hangingPunct="1">
              <a:spcAft>
                <a:spcPts val="0"/>
              </a:spcAft>
              <a:defRPr/>
            </a:pPr>
            <a:r>
              <a:rPr lang="en-US" altLang="en-US" dirty="0" smtClean="0">
                <a:latin typeface="Calibri" pitchFamily="34" charset="0"/>
              </a:rPr>
              <a:t>HR Financial/Staff</a:t>
            </a:r>
            <a:endParaRPr lang="en-US" dirty="0"/>
          </a:p>
        </p:txBody>
      </p:sp>
      <p:sp>
        <p:nvSpPr>
          <p:cNvPr id="2" name="Content Placeholder 1"/>
          <p:cNvSpPr>
            <a:spLocks noGrp="1"/>
          </p:cNvSpPr>
          <p:nvPr>
            <p:ph idx="1"/>
          </p:nvPr>
        </p:nvSpPr>
        <p:spPr>
          <a:xfrm>
            <a:off x="58723" y="698530"/>
            <a:ext cx="8955101" cy="5694551"/>
          </a:xfrm>
        </p:spPr>
        <p:txBody>
          <a:bodyPr/>
          <a:lstStyle/>
          <a:p>
            <a:pPr marL="109537" indent="0">
              <a:buFont typeface="Wingdings 3" pitchFamily="18" charset="2"/>
              <a:buNone/>
              <a:defRPr/>
            </a:pPr>
            <a:r>
              <a:rPr lang="en-US" sz="2800" b="1" dirty="0" smtClean="0">
                <a:latin typeface="Calibri" panose="020F0502020204030204" pitchFamily="34" charset="0"/>
              </a:rPr>
              <a:t>2015-16 Staff </a:t>
            </a:r>
            <a:r>
              <a:rPr lang="en-US" sz="2800" b="1" dirty="0">
                <a:latin typeface="Calibri" panose="020F0502020204030204" pitchFamily="34" charset="0"/>
              </a:rPr>
              <a:t>Evaluation </a:t>
            </a:r>
            <a:r>
              <a:rPr lang="en-US" sz="2800" b="1" dirty="0" smtClean="0">
                <a:latin typeface="Calibri" panose="020F0502020204030204" pitchFamily="34" charset="0"/>
              </a:rPr>
              <a:t>Rating Reminders:</a:t>
            </a:r>
            <a:endParaRPr lang="en-US" sz="2800" dirty="0">
              <a:solidFill>
                <a:srgbClr val="FFC000"/>
              </a:solidFill>
              <a:latin typeface="Calibri" panose="020F0502020204030204" pitchFamily="34" charset="0"/>
            </a:endParaRPr>
          </a:p>
          <a:p>
            <a:pPr>
              <a:buFont typeface="Wingdings" panose="05000000000000000000" pitchFamily="2" charset="2"/>
              <a:buChar char="Ø"/>
              <a:defRPr/>
            </a:pPr>
            <a:r>
              <a:rPr lang="en-US" sz="2400" dirty="0">
                <a:latin typeface="Calibri" panose="020F0502020204030204" pitchFamily="34" charset="0"/>
              </a:rPr>
              <a:t>New Evaluation Criteria Codes and Descriptions for </a:t>
            </a:r>
            <a:r>
              <a:rPr lang="en-US" sz="2400" dirty="0" smtClean="0">
                <a:latin typeface="Calibri" panose="020F0502020204030204" pitchFamily="34" charset="0"/>
              </a:rPr>
              <a:t>3012-c </a:t>
            </a:r>
            <a:r>
              <a:rPr lang="en-US" sz="2400" dirty="0">
                <a:latin typeface="Calibri" panose="020F0502020204030204" pitchFamily="34" charset="0"/>
              </a:rPr>
              <a:t>and </a:t>
            </a:r>
            <a:r>
              <a:rPr lang="en-US" sz="2400" dirty="0" smtClean="0">
                <a:latin typeface="Calibri" panose="020F0502020204030204" pitchFamily="34" charset="0"/>
              </a:rPr>
              <a:t>3012-d </a:t>
            </a:r>
            <a:r>
              <a:rPr lang="en-US" sz="2400" dirty="0">
                <a:latin typeface="Calibri" panose="020F0502020204030204" pitchFamily="34" charset="0"/>
              </a:rPr>
              <a:t>are available in the </a:t>
            </a:r>
            <a:r>
              <a:rPr lang="en-US" sz="2400" i="1" dirty="0">
                <a:latin typeface="Calibri" panose="020F0502020204030204" pitchFamily="34" charset="0"/>
              </a:rPr>
              <a:t>SIRS Manual </a:t>
            </a:r>
            <a:r>
              <a:rPr lang="en-US" sz="2400" dirty="0">
                <a:latin typeface="Calibri" panose="020F0502020204030204" pitchFamily="34" charset="0"/>
              </a:rPr>
              <a:t>and the Code Changes for 2015-16 document</a:t>
            </a:r>
            <a:r>
              <a:rPr lang="en-US" sz="2400" dirty="0" smtClean="0">
                <a:latin typeface="Calibri" panose="020F0502020204030204" pitchFamily="34" charset="0"/>
              </a:rPr>
              <a:t>.</a:t>
            </a:r>
          </a:p>
          <a:p>
            <a:pPr>
              <a:buFont typeface="Wingdings" panose="05000000000000000000" pitchFamily="2" charset="2"/>
              <a:buChar char="Ø"/>
              <a:defRPr/>
            </a:pPr>
            <a:r>
              <a:rPr lang="en-US" sz="2400" dirty="0" smtClean="0">
                <a:latin typeface="Calibri" panose="020F0502020204030204" pitchFamily="34" charset="0"/>
              </a:rPr>
              <a:t>Populate Evaluation Group Code (field 15) with 3012c or 3012d to indicate the type of plan being used.</a:t>
            </a:r>
          </a:p>
          <a:p>
            <a:pPr>
              <a:buFont typeface="Wingdings" panose="05000000000000000000" pitchFamily="2" charset="2"/>
              <a:buChar char="Ø"/>
              <a:defRPr/>
            </a:pPr>
            <a:r>
              <a:rPr lang="en-US" sz="2400" dirty="0" smtClean="0">
                <a:latin typeface="Calibri" panose="020F0502020204030204" pitchFamily="34" charset="0"/>
              </a:rPr>
              <a:t>Do </a:t>
            </a:r>
            <a:r>
              <a:rPr lang="en-US" sz="2400" dirty="0">
                <a:latin typeface="Calibri" panose="020F0502020204030204" pitchFamily="34" charset="0"/>
              </a:rPr>
              <a:t>not populate BOTH Staff ID and Alt Staff ID fields – populate one or the </a:t>
            </a:r>
            <a:r>
              <a:rPr lang="en-US" sz="2400" dirty="0" smtClean="0">
                <a:latin typeface="Calibri" panose="020F0502020204030204" pitchFamily="34" charset="0"/>
              </a:rPr>
              <a:t>other. Should </a:t>
            </a:r>
            <a:r>
              <a:rPr lang="en-US" sz="2400" dirty="0">
                <a:latin typeface="Calibri" panose="020F0502020204030204" pitchFamily="34" charset="0"/>
              </a:rPr>
              <a:t>always contain TEACH </a:t>
            </a:r>
            <a:r>
              <a:rPr lang="en-US" sz="2400" dirty="0" smtClean="0">
                <a:latin typeface="Calibri" panose="020F0502020204030204" pitchFamily="34" charset="0"/>
              </a:rPr>
              <a:t>ID.</a:t>
            </a:r>
          </a:p>
          <a:p>
            <a:pPr>
              <a:buFont typeface="Wingdings" panose="05000000000000000000" pitchFamily="2" charset="2"/>
              <a:buChar char="Ø"/>
              <a:defRPr/>
            </a:pPr>
            <a:r>
              <a:rPr lang="en-US" sz="2400" dirty="0" smtClean="0">
                <a:latin typeface="Calibri" panose="020F0502020204030204" pitchFamily="34" charset="0"/>
              </a:rPr>
              <a:t>Submit </a:t>
            </a:r>
            <a:r>
              <a:rPr lang="en-US" sz="2400" dirty="0">
                <a:latin typeface="Calibri" panose="020F0502020204030204" pitchFamily="34" charset="0"/>
              </a:rPr>
              <a:t>both original and transition scores and ratings for educators affected by transition</a:t>
            </a:r>
            <a:r>
              <a:rPr lang="en-US" sz="2400" dirty="0" smtClean="0">
                <a:latin typeface="Calibri" panose="020F0502020204030204" pitchFamily="34" charset="0"/>
              </a:rPr>
              <a:t>. (Submit original scores and ratings for educator not affected by transition.)</a:t>
            </a:r>
          </a:p>
          <a:p>
            <a:pPr marL="365125" lvl="1" indent="0">
              <a:buNone/>
              <a:defRPr/>
            </a:pPr>
            <a:endParaRPr lang="en-US" sz="800" b="1" dirty="0">
              <a:latin typeface="Calibri" panose="020F0502020204030204" pitchFamily="34" charset="0"/>
              <a:ea typeface="Calibri"/>
              <a:cs typeface="Times New Roman"/>
            </a:endParaRPr>
          </a:p>
          <a:p>
            <a:pPr marL="109537" indent="0">
              <a:buNone/>
              <a:defRPr/>
            </a:pPr>
            <a:r>
              <a:rPr lang="en-US" sz="2400" b="1" dirty="0" smtClean="0">
                <a:latin typeface="Calibri" panose="020F0502020204030204" pitchFamily="34" charset="0"/>
                <a:ea typeface="Calibri"/>
                <a:cs typeface="Times New Roman"/>
              </a:rPr>
              <a:t>Districts </a:t>
            </a:r>
            <a:r>
              <a:rPr lang="en-US" sz="2400" b="1" dirty="0">
                <a:latin typeface="Calibri" panose="020F0502020204030204" pitchFamily="34" charset="0"/>
                <a:ea typeface="Calibri"/>
                <a:cs typeface="Times New Roman"/>
              </a:rPr>
              <a:t>should be prepared to load </a:t>
            </a:r>
            <a:r>
              <a:rPr lang="en-US" sz="2400" b="1" dirty="0" smtClean="0">
                <a:latin typeface="Calibri" panose="020F0502020204030204" pitchFamily="34" charset="0"/>
                <a:ea typeface="Calibri"/>
                <a:cs typeface="Times New Roman"/>
              </a:rPr>
              <a:t>Staff Evaluation Rating data by August  </a:t>
            </a:r>
            <a:r>
              <a:rPr lang="en-US" sz="2400" b="1" dirty="0">
                <a:latin typeface="Calibri" panose="020F0502020204030204" pitchFamily="34" charset="0"/>
                <a:ea typeface="Calibri"/>
                <a:cs typeface="Times New Roman"/>
              </a:rPr>
              <a:t>2016</a:t>
            </a:r>
            <a:r>
              <a:rPr lang="en-US" sz="2400" b="1" dirty="0" smtClean="0">
                <a:latin typeface="Calibri" panose="020F0502020204030204" pitchFamily="34" charset="0"/>
                <a:ea typeface="Calibri"/>
                <a:cs typeface="Times New Roman"/>
              </a:rPr>
              <a:t>. Deadline is October 2016.</a:t>
            </a:r>
            <a:endParaRPr lang="en-US" sz="2400" b="1" dirty="0">
              <a:latin typeface="Calibri" panose="020F0502020204030204" pitchFamily="34" charset="0"/>
              <a:ea typeface="Calibri"/>
              <a:cs typeface="Times New Roman"/>
            </a:endParaRPr>
          </a:p>
          <a:p>
            <a:pPr marL="109537" indent="0">
              <a:buFont typeface="Wingdings 3" pitchFamily="18" charset="2"/>
              <a:buNone/>
              <a:defRPr/>
            </a:pPr>
            <a:endParaRPr lang="en-US" dirty="0" smtClean="0"/>
          </a:p>
        </p:txBody>
      </p:sp>
      <p:sp>
        <p:nvSpPr>
          <p:cNvPr id="16388" name="Slide Number Placeholder 3"/>
          <p:cNvSpPr>
            <a:spLocks noGrp="1"/>
          </p:cNvSpPr>
          <p:nvPr>
            <p:ph type="sldNum" sz="quarter" idx="12"/>
          </p:nvPr>
        </p:nvSpPr>
        <p:spPr bwMode="auto">
          <a:xfrm>
            <a:off x="8458200" y="6408738"/>
            <a:ext cx="555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2C2C8BFC-B45D-4F18-969E-4022DE76ECB2}" type="slidenum">
              <a:rPr lang="en-US" altLang="en-US" sz="1400" smtClean="0">
                <a:latin typeface="Arial" charset="0"/>
              </a:rPr>
              <a:pPr eaLnBrk="1" hangingPunct="1">
                <a:spcBef>
                  <a:spcPct val="0"/>
                </a:spcBef>
                <a:buClrTx/>
                <a:buSzTx/>
                <a:buFontTx/>
                <a:buNone/>
              </a:pPr>
              <a:t>11</a:t>
            </a:fld>
            <a:endParaRPr lang="en-US" altLang="en-US" sz="1400" smtClean="0">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9621" y="103297"/>
            <a:ext cx="8323545" cy="1143000"/>
          </a:xfrm>
        </p:spPr>
        <p:txBody>
          <a:bodyPr/>
          <a:lstStyle/>
          <a:p>
            <a:pPr eaLnBrk="1" fontAlgn="auto" hangingPunct="1">
              <a:spcAft>
                <a:spcPts val="0"/>
              </a:spcAft>
              <a:defRPr/>
            </a:pPr>
            <a:r>
              <a:rPr lang="en-US" altLang="en-US" dirty="0" smtClean="0">
                <a:latin typeface="Calibri" pitchFamily="34" charset="0"/>
              </a:rPr>
              <a:t>HR Financial/Staff</a:t>
            </a:r>
            <a:endParaRPr lang="en-US" dirty="0"/>
          </a:p>
        </p:txBody>
      </p:sp>
      <p:sp>
        <p:nvSpPr>
          <p:cNvPr id="2" name="Content Placeholder 1"/>
          <p:cNvSpPr>
            <a:spLocks noGrp="1"/>
          </p:cNvSpPr>
          <p:nvPr>
            <p:ph idx="1"/>
          </p:nvPr>
        </p:nvSpPr>
        <p:spPr>
          <a:xfrm>
            <a:off x="514350" y="1046163"/>
            <a:ext cx="8229600" cy="5383212"/>
          </a:xfrm>
        </p:spPr>
        <p:txBody>
          <a:bodyPr/>
          <a:lstStyle/>
          <a:p>
            <a:pPr marL="228600" indent="0">
              <a:spcBef>
                <a:spcPts val="0"/>
              </a:spcBef>
              <a:spcAft>
                <a:spcPts val="0"/>
              </a:spcAft>
              <a:buFont typeface="Wingdings 3" pitchFamily="18" charset="2"/>
              <a:buNone/>
              <a:defRPr/>
            </a:pPr>
            <a:r>
              <a:rPr lang="en-US" sz="2800" b="1" dirty="0" smtClean="0">
                <a:latin typeface="Calibri" panose="020F0502020204030204" pitchFamily="34" charset="0"/>
                <a:ea typeface="Calibri"/>
                <a:cs typeface="Times New Roman"/>
              </a:rPr>
              <a:t>2015-16 Staff Tenure Reminders:</a:t>
            </a:r>
          </a:p>
          <a:p>
            <a:pPr marL="571500" indent="-342900">
              <a:spcBef>
                <a:spcPts val="0"/>
              </a:spcBef>
              <a:spcAft>
                <a:spcPts val="0"/>
              </a:spcAft>
              <a:buFont typeface="Wingdings" panose="05000000000000000000" pitchFamily="2" charset="2"/>
              <a:buChar char="Ø"/>
              <a:defRPr/>
            </a:pPr>
            <a:r>
              <a:rPr lang="en-US" sz="2300" dirty="0" smtClean="0">
                <a:latin typeface="Calibri" panose="020F0502020204030204" pitchFamily="34" charset="0"/>
                <a:ea typeface="Calibri"/>
                <a:cs typeface="Times New Roman"/>
              </a:rPr>
              <a:t>Do not populate BOTH Staff ID and Alt Staff ID fields – populate one or the other. Should always contain TEACH ID.</a:t>
            </a:r>
            <a:endParaRPr lang="en-US" sz="2300" dirty="0">
              <a:latin typeface="Calibri" panose="020F0502020204030204" pitchFamily="34" charset="0"/>
              <a:ea typeface="Calibri"/>
              <a:cs typeface="Times New Roman"/>
            </a:endParaRPr>
          </a:p>
          <a:p>
            <a:pPr marL="571500" indent="-342900">
              <a:spcBef>
                <a:spcPts val="0"/>
              </a:spcBef>
              <a:spcAft>
                <a:spcPts val="0"/>
              </a:spcAft>
              <a:buFont typeface="Wingdings" panose="05000000000000000000" pitchFamily="2" charset="2"/>
              <a:buChar char="Ø"/>
              <a:defRPr/>
            </a:pPr>
            <a:r>
              <a:rPr lang="en-US" sz="2300" dirty="0" smtClean="0">
                <a:latin typeface="Calibri" panose="020F0502020204030204" pitchFamily="34" charset="0"/>
                <a:ea typeface="Calibri"/>
                <a:cs typeface="Times New Roman"/>
              </a:rPr>
              <a:t>One record </a:t>
            </a:r>
            <a:r>
              <a:rPr lang="en-US" sz="2300" u="sng" dirty="0" smtClean="0">
                <a:latin typeface="Calibri" panose="020F0502020204030204" pitchFamily="34" charset="0"/>
                <a:ea typeface="Calibri"/>
                <a:cs typeface="Times New Roman"/>
              </a:rPr>
              <a:t>per tenure area</a:t>
            </a:r>
            <a:r>
              <a:rPr lang="en-US" sz="2300" dirty="0" smtClean="0">
                <a:latin typeface="Calibri" panose="020F0502020204030204" pitchFamily="34" charset="0"/>
                <a:ea typeface="Calibri"/>
                <a:cs typeface="Times New Roman"/>
              </a:rPr>
              <a:t> should be extracted for staff who are tenured in multiple subjects.</a:t>
            </a:r>
          </a:p>
          <a:p>
            <a:pPr marL="571500" indent="-342900">
              <a:spcBef>
                <a:spcPts val="0"/>
              </a:spcBef>
              <a:spcAft>
                <a:spcPts val="0"/>
              </a:spcAft>
              <a:buFont typeface="Wingdings" panose="05000000000000000000" pitchFamily="2" charset="2"/>
              <a:buChar char="Ø"/>
              <a:defRPr/>
            </a:pPr>
            <a:r>
              <a:rPr lang="en-US" sz="2300" dirty="0" smtClean="0">
                <a:latin typeface="Calibri" panose="020F0502020204030204" pitchFamily="34" charset="0"/>
                <a:ea typeface="Calibri"/>
                <a:cs typeface="Times New Roman"/>
              </a:rPr>
              <a:t>Report tenure</a:t>
            </a:r>
            <a:r>
              <a:rPr lang="en-US" sz="2300" dirty="0">
                <a:latin typeface="Calibri" panose="020F0502020204030204" pitchFamily="34" charset="0"/>
                <a:ea typeface="Calibri"/>
                <a:cs typeface="Times New Roman"/>
              </a:rPr>
              <a:t> </a:t>
            </a:r>
            <a:r>
              <a:rPr lang="en-US" sz="2300" dirty="0" smtClean="0">
                <a:latin typeface="Calibri" panose="020F0502020204030204" pitchFamily="34" charset="0"/>
                <a:ea typeface="Calibri"/>
                <a:cs typeface="Times New Roman"/>
              </a:rPr>
              <a:t>records for principals using ADT; report teachers using the teaching tenure area codes in the </a:t>
            </a:r>
            <a:r>
              <a:rPr lang="en-US" sz="2300" i="1" dirty="0" smtClean="0">
                <a:latin typeface="Calibri" panose="020F0502020204030204" pitchFamily="34" charset="0"/>
                <a:ea typeface="Calibri"/>
                <a:cs typeface="Times New Roman"/>
              </a:rPr>
              <a:t>SIRS </a:t>
            </a:r>
            <a:r>
              <a:rPr lang="en-US" sz="2300" i="1" dirty="0">
                <a:latin typeface="Calibri" panose="020F0502020204030204" pitchFamily="34" charset="0"/>
                <a:ea typeface="Calibri"/>
                <a:cs typeface="Times New Roman"/>
              </a:rPr>
              <a:t>M</a:t>
            </a:r>
            <a:r>
              <a:rPr lang="en-US" sz="2300" i="1" dirty="0" smtClean="0">
                <a:latin typeface="Calibri" panose="020F0502020204030204" pitchFamily="34" charset="0"/>
                <a:ea typeface="Calibri"/>
                <a:cs typeface="Times New Roman"/>
              </a:rPr>
              <a:t>anual</a:t>
            </a:r>
            <a:r>
              <a:rPr lang="en-US" sz="2300" dirty="0" smtClean="0">
                <a:latin typeface="Calibri" panose="020F0502020204030204" pitchFamily="34" charset="0"/>
                <a:ea typeface="Calibri"/>
                <a:cs typeface="Times New Roman"/>
              </a:rPr>
              <a:t>.</a:t>
            </a:r>
          </a:p>
          <a:p>
            <a:pPr marL="571500" indent="-342900">
              <a:spcBef>
                <a:spcPts val="0"/>
              </a:spcBef>
              <a:spcAft>
                <a:spcPts val="0"/>
              </a:spcAft>
              <a:buFont typeface="Wingdings" panose="05000000000000000000" pitchFamily="2" charset="2"/>
              <a:buChar char="Ø"/>
              <a:defRPr/>
            </a:pPr>
            <a:r>
              <a:rPr lang="en-US" sz="2300" dirty="0" smtClean="0">
                <a:latin typeface="Calibri" panose="020F0502020204030204" pitchFamily="34" charset="0"/>
                <a:ea typeface="Calibri"/>
                <a:cs typeface="Times New Roman"/>
              </a:rPr>
              <a:t>Added codes: </a:t>
            </a:r>
          </a:p>
          <a:p>
            <a:pPr lvl="2">
              <a:buFont typeface="Wingdings" panose="05000000000000000000" pitchFamily="2" charset="2"/>
              <a:buChar char="Ø"/>
              <a:defRPr/>
            </a:pPr>
            <a:r>
              <a:rPr lang="en-US" sz="2300" dirty="0" smtClean="0">
                <a:latin typeface="Calibri" panose="020F0502020204030204" pitchFamily="34" charset="0"/>
              </a:rPr>
              <a:t>TST </a:t>
            </a:r>
            <a:r>
              <a:rPr lang="en-US" sz="2300" dirty="0">
                <a:latin typeface="Calibri" panose="020F0502020204030204" pitchFamily="34" charset="0"/>
              </a:rPr>
              <a:t>description changed to </a:t>
            </a:r>
            <a:r>
              <a:rPr lang="en-US" sz="2300" dirty="0" smtClean="0">
                <a:latin typeface="Calibri" panose="020F0502020204030204" pitchFamily="34" charset="0"/>
              </a:rPr>
              <a:t>“Technical/Trade </a:t>
            </a:r>
            <a:r>
              <a:rPr lang="en-US" sz="2300" dirty="0">
                <a:latin typeface="Calibri" panose="020F0502020204030204" pitchFamily="34" charset="0"/>
              </a:rPr>
              <a:t>Subjects</a:t>
            </a:r>
            <a:r>
              <a:rPr lang="en-US" sz="2300" dirty="0" smtClean="0">
                <a:latin typeface="Calibri" panose="020F0502020204030204" pitchFamily="34" charset="0"/>
              </a:rPr>
              <a:t>.”</a:t>
            </a:r>
            <a:endParaRPr lang="en-US" sz="2300" dirty="0">
              <a:latin typeface="Calibri" panose="020F0502020204030204" pitchFamily="34" charset="0"/>
            </a:endParaRPr>
          </a:p>
          <a:p>
            <a:pPr lvl="2">
              <a:buFont typeface="Wingdings" panose="05000000000000000000" pitchFamily="2" charset="2"/>
              <a:buChar char="Ø"/>
              <a:defRPr/>
            </a:pPr>
            <a:r>
              <a:rPr lang="en-US" sz="2300" dirty="0" smtClean="0">
                <a:latin typeface="Calibri" panose="020F0502020204030204" pitchFamily="34" charset="0"/>
              </a:rPr>
              <a:t>“SMS</a:t>
            </a:r>
            <a:r>
              <a:rPr lang="en-US" sz="2300" dirty="0">
                <a:latin typeface="Calibri" panose="020F0502020204030204" pitchFamily="34" charset="0"/>
              </a:rPr>
              <a:t>: School media specialist (including library or educational communications</a:t>
            </a:r>
            <a:r>
              <a:rPr lang="en-US" sz="2300" dirty="0" smtClean="0">
                <a:latin typeface="Calibri" panose="020F0502020204030204" pitchFamily="34" charset="0"/>
              </a:rPr>
              <a:t>).”</a:t>
            </a:r>
            <a:endParaRPr lang="en-US" sz="2300" dirty="0">
              <a:latin typeface="Calibri" panose="020F0502020204030204" pitchFamily="34" charset="0"/>
            </a:endParaRPr>
          </a:p>
          <a:p>
            <a:pPr marL="228600" indent="0">
              <a:spcBef>
                <a:spcPts val="0"/>
              </a:spcBef>
              <a:spcAft>
                <a:spcPts val="0"/>
              </a:spcAft>
              <a:buNone/>
              <a:defRPr/>
            </a:pPr>
            <a:endParaRPr lang="en-US" sz="800" b="1" dirty="0" smtClean="0">
              <a:solidFill>
                <a:srgbClr val="FF0000"/>
              </a:solidFill>
              <a:latin typeface="Calibri" panose="020F0502020204030204" pitchFamily="34" charset="0"/>
              <a:ea typeface="Calibri"/>
              <a:cs typeface="Times New Roman"/>
            </a:endParaRPr>
          </a:p>
          <a:p>
            <a:pPr marL="228600" indent="0">
              <a:spcBef>
                <a:spcPts val="0"/>
              </a:spcBef>
              <a:spcAft>
                <a:spcPts val="0"/>
              </a:spcAft>
              <a:buNone/>
              <a:defRPr/>
            </a:pPr>
            <a:r>
              <a:rPr lang="en-US" sz="2300" b="1" dirty="0" smtClean="0">
                <a:solidFill>
                  <a:srgbClr val="FF0000"/>
                </a:solidFill>
                <a:latin typeface="Calibri" panose="020F0502020204030204" pitchFamily="34" charset="0"/>
                <a:ea typeface="Calibri"/>
                <a:cs typeface="Times New Roman"/>
              </a:rPr>
              <a:t>Districts </a:t>
            </a:r>
            <a:r>
              <a:rPr lang="en-US" sz="2300" b="1" dirty="0">
                <a:solidFill>
                  <a:srgbClr val="FF0000"/>
                </a:solidFill>
                <a:latin typeface="Calibri" panose="020F0502020204030204" pitchFamily="34" charset="0"/>
                <a:ea typeface="Calibri"/>
                <a:cs typeface="Times New Roman"/>
              </a:rPr>
              <a:t>should be prepared to load Staff </a:t>
            </a:r>
            <a:r>
              <a:rPr lang="en-US" sz="2300" b="1" dirty="0" smtClean="0">
                <a:solidFill>
                  <a:srgbClr val="FF0000"/>
                </a:solidFill>
                <a:latin typeface="Calibri" panose="020F0502020204030204" pitchFamily="34" charset="0"/>
                <a:ea typeface="Calibri"/>
                <a:cs typeface="Times New Roman"/>
              </a:rPr>
              <a:t>Tenure </a:t>
            </a:r>
            <a:r>
              <a:rPr lang="en-US" sz="2300" b="1" dirty="0">
                <a:solidFill>
                  <a:srgbClr val="FF0000"/>
                </a:solidFill>
                <a:latin typeface="Calibri" panose="020F0502020204030204" pitchFamily="34" charset="0"/>
                <a:ea typeface="Calibri"/>
                <a:cs typeface="Times New Roman"/>
              </a:rPr>
              <a:t>data </a:t>
            </a:r>
            <a:r>
              <a:rPr lang="en-US" sz="2300" b="1" dirty="0" smtClean="0">
                <a:solidFill>
                  <a:srgbClr val="FF0000"/>
                </a:solidFill>
                <a:latin typeface="Calibri" panose="020F0502020204030204" pitchFamily="34" charset="0"/>
                <a:ea typeface="Calibri"/>
                <a:cs typeface="Times New Roman"/>
              </a:rPr>
              <a:t>now. </a:t>
            </a:r>
            <a:r>
              <a:rPr lang="en-US" sz="2300" b="1" dirty="0" smtClean="0">
                <a:latin typeface="Calibri" panose="020F0502020204030204" pitchFamily="34" charset="0"/>
                <a:ea typeface="Calibri"/>
                <a:cs typeface="Times New Roman"/>
              </a:rPr>
              <a:t>Deadline is August 2016.</a:t>
            </a:r>
            <a:endParaRPr lang="en-US" sz="2300" b="1" dirty="0">
              <a:latin typeface="Calibri" panose="020F0502020204030204" pitchFamily="34" charset="0"/>
              <a:ea typeface="Calibri"/>
              <a:cs typeface="Times New Roman"/>
            </a:endParaRPr>
          </a:p>
          <a:p>
            <a:pPr marL="228600" indent="0">
              <a:spcBef>
                <a:spcPts val="0"/>
              </a:spcBef>
              <a:spcAft>
                <a:spcPts val="0"/>
              </a:spcAft>
              <a:buNone/>
              <a:defRPr/>
            </a:pPr>
            <a:endParaRPr lang="en-US" sz="2400" dirty="0" smtClean="0">
              <a:latin typeface="Calibri"/>
              <a:ea typeface="Calibri"/>
              <a:cs typeface="Times New Roman"/>
            </a:endParaRPr>
          </a:p>
          <a:p>
            <a:pPr marL="109537" indent="0">
              <a:buFont typeface="Wingdings 3" pitchFamily="18" charset="2"/>
              <a:buNone/>
              <a:defRPr/>
            </a:pPr>
            <a:endParaRPr lang="en-US" dirty="0"/>
          </a:p>
        </p:txBody>
      </p:sp>
      <p:sp>
        <p:nvSpPr>
          <p:cNvPr id="13316" name="Slide Number Placeholder 3"/>
          <p:cNvSpPr>
            <a:spLocks noGrp="1"/>
          </p:cNvSpPr>
          <p:nvPr>
            <p:ph type="sldNum" sz="quarter" idx="12"/>
          </p:nvPr>
        </p:nvSpPr>
        <p:spPr bwMode="auto">
          <a:xfrm>
            <a:off x="8446770" y="6408738"/>
            <a:ext cx="56705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A503B68C-614F-4516-BA7D-75FE7FD81E00}" type="slidenum">
              <a:rPr lang="en-US" altLang="en-US" sz="1400" smtClean="0">
                <a:latin typeface="Arial" charset="0"/>
              </a:rPr>
              <a:pPr eaLnBrk="1" hangingPunct="1">
                <a:spcBef>
                  <a:spcPct val="0"/>
                </a:spcBef>
                <a:buClrTx/>
                <a:buSzTx/>
                <a:buFontTx/>
                <a:buNone/>
              </a:pPr>
              <a:t>12</a:t>
            </a:fld>
            <a:endParaRPr lang="en-US" altLang="en-US" sz="1400" dirty="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9621" y="-11003"/>
            <a:ext cx="8323545" cy="1143000"/>
          </a:xfrm>
        </p:spPr>
        <p:txBody>
          <a:bodyPr/>
          <a:lstStyle/>
          <a:p>
            <a:pPr eaLnBrk="1" fontAlgn="auto" hangingPunct="1">
              <a:spcAft>
                <a:spcPts val="0"/>
              </a:spcAft>
              <a:defRPr/>
            </a:pPr>
            <a:r>
              <a:rPr lang="en-US" altLang="en-US" dirty="0" smtClean="0">
                <a:latin typeface="Calibri" pitchFamily="34" charset="0"/>
              </a:rPr>
              <a:t>HR Financial/Staff</a:t>
            </a:r>
            <a:endParaRPr lang="en-US" dirty="0"/>
          </a:p>
        </p:txBody>
      </p:sp>
      <p:sp>
        <p:nvSpPr>
          <p:cNvPr id="2" name="Content Placeholder 1"/>
          <p:cNvSpPr>
            <a:spLocks noGrp="1"/>
          </p:cNvSpPr>
          <p:nvPr>
            <p:ph idx="1"/>
          </p:nvPr>
        </p:nvSpPr>
        <p:spPr>
          <a:xfrm>
            <a:off x="514349" y="920433"/>
            <a:ext cx="8499475" cy="5383212"/>
          </a:xfrm>
        </p:spPr>
        <p:txBody>
          <a:bodyPr/>
          <a:lstStyle/>
          <a:p>
            <a:pPr marL="109537" indent="0">
              <a:buNone/>
              <a:defRPr/>
            </a:pPr>
            <a:r>
              <a:rPr lang="en-US" sz="2800" b="1" dirty="0" smtClean="0">
                <a:latin typeface="Calibri" panose="020F0502020204030204" pitchFamily="34" charset="0"/>
              </a:rPr>
              <a:t>2015-16 Staff Attendance Reminders:</a:t>
            </a:r>
            <a:endParaRPr lang="en-US" sz="2800" dirty="0">
              <a:latin typeface="Calibri" panose="020F0502020204030204" pitchFamily="34" charset="0"/>
            </a:endParaRPr>
          </a:p>
          <a:p>
            <a:pPr>
              <a:buFont typeface="Wingdings" panose="05000000000000000000" pitchFamily="2" charset="2"/>
              <a:buChar char="Ø"/>
              <a:defRPr/>
            </a:pPr>
            <a:r>
              <a:rPr lang="en-US" altLang="en-US" sz="2400" dirty="0">
                <a:latin typeface="Calibri" panose="020F0502020204030204" pitchFamily="34" charset="0"/>
                <a:cs typeface="Arial" panose="020B0604020202020204" pitchFamily="34" charset="0"/>
              </a:rPr>
              <a:t>Attendance Code “M” description changed to “Maternity/Paternity Leave.”</a:t>
            </a:r>
          </a:p>
          <a:p>
            <a:pPr>
              <a:buFont typeface="Wingdings" panose="05000000000000000000" pitchFamily="2" charset="2"/>
              <a:buChar char="Ø"/>
              <a:defRPr/>
            </a:pPr>
            <a:r>
              <a:rPr lang="en-US" sz="2400" dirty="0">
                <a:latin typeface="Calibri" panose="020F0502020204030204" pitchFamily="34" charset="0"/>
              </a:rPr>
              <a:t>Staff Attendance reported for Teachers only.</a:t>
            </a:r>
          </a:p>
          <a:p>
            <a:pPr>
              <a:buFont typeface="Wingdings" panose="05000000000000000000" pitchFamily="2" charset="2"/>
              <a:buChar char="Ø"/>
              <a:defRPr/>
            </a:pPr>
            <a:r>
              <a:rPr lang="en-US" sz="2400" dirty="0">
                <a:solidFill>
                  <a:srgbClr val="FF0000"/>
                </a:solidFill>
                <a:latin typeface="Calibri" panose="020F0502020204030204" pitchFamily="34" charset="0"/>
              </a:rPr>
              <a:t>Report staff as absent only if they were absent for the full day.</a:t>
            </a:r>
          </a:p>
          <a:p>
            <a:pPr>
              <a:buFont typeface="Wingdings" panose="05000000000000000000" pitchFamily="2" charset="2"/>
              <a:buChar char="Ø"/>
              <a:defRPr/>
            </a:pPr>
            <a:r>
              <a:rPr lang="en-US" altLang="en-US" sz="2400" dirty="0">
                <a:latin typeface="Calibri" panose="020F0502020204030204" pitchFamily="34" charset="0"/>
                <a:cs typeface="Arial" panose="020B0604020202020204" pitchFamily="34" charset="0"/>
              </a:rPr>
              <a:t>Attendance codes exist for “STUDENT”</a:t>
            </a:r>
            <a:r>
              <a:rPr lang="en-US" altLang="en-US" sz="2400" i="1" dirty="0">
                <a:latin typeface="Calibri" panose="020F0502020204030204" pitchFamily="34" charset="0"/>
                <a:cs typeface="Arial" panose="020B0604020202020204" pitchFamily="34" charset="0"/>
              </a:rPr>
              <a:t> </a:t>
            </a:r>
            <a:r>
              <a:rPr lang="en-US" altLang="en-US" sz="2400" i="1" u="sng" dirty="0">
                <a:latin typeface="Calibri" panose="020F0502020204030204" pitchFamily="34" charset="0"/>
                <a:cs typeface="Arial" panose="020B0604020202020204" pitchFamily="34" charset="0"/>
              </a:rPr>
              <a:t>and</a:t>
            </a:r>
            <a:r>
              <a:rPr lang="en-US" altLang="en-US" sz="2400" i="1" dirty="0">
                <a:latin typeface="Calibri" panose="020F0502020204030204" pitchFamily="34" charset="0"/>
                <a:cs typeface="Arial" panose="020B0604020202020204" pitchFamily="34" charset="0"/>
              </a:rPr>
              <a:t> </a:t>
            </a:r>
            <a:r>
              <a:rPr lang="en-US" altLang="en-US" sz="2400" dirty="0">
                <a:latin typeface="Calibri" panose="020F0502020204030204" pitchFamily="34" charset="0"/>
                <a:cs typeface="Arial" panose="020B0604020202020204" pitchFamily="34" charset="0"/>
              </a:rPr>
              <a:t>“STAFF.” </a:t>
            </a:r>
            <a:r>
              <a:rPr lang="en-US" altLang="en-US" sz="2400" dirty="0" smtClean="0">
                <a:latin typeface="Calibri" panose="020F0502020204030204" pitchFamily="34" charset="0"/>
                <a:cs typeface="Arial" panose="020B0604020202020204" pitchFamily="34" charset="0"/>
              </a:rPr>
              <a:t>Please </a:t>
            </a:r>
            <a:r>
              <a:rPr lang="en-US" altLang="en-US" sz="2400" dirty="0">
                <a:latin typeface="Calibri" panose="020F0502020204030204" pitchFamily="34" charset="0"/>
                <a:cs typeface="Arial" panose="020B0604020202020204" pitchFamily="34" charset="0"/>
              </a:rPr>
              <a:t>see </a:t>
            </a:r>
            <a:r>
              <a:rPr lang="en-US" altLang="en-US" sz="2400" u="sng" dirty="0">
                <a:latin typeface="Calibri" panose="020F0502020204030204" pitchFamily="34" charset="0"/>
                <a:cs typeface="Arial" panose="020B0604020202020204" pitchFamily="34" charset="0"/>
              </a:rPr>
              <a:t>Staff </a:t>
            </a:r>
            <a:r>
              <a:rPr lang="en-US" altLang="en-US" sz="2400" dirty="0">
                <a:latin typeface="Calibri" panose="020F0502020204030204" pitchFamily="34" charset="0"/>
                <a:cs typeface="Arial" panose="020B0604020202020204" pitchFamily="34" charset="0"/>
              </a:rPr>
              <a:t>Attendance Code Type in the Staff Attendance template and the definition of this field in the </a:t>
            </a:r>
            <a:r>
              <a:rPr lang="en-US" altLang="en-US" sz="2400" i="1" dirty="0">
                <a:latin typeface="Calibri" panose="020F0502020204030204" pitchFamily="34" charset="0"/>
                <a:cs typeface="Arial" panose="020B0604020202020204" pitchFamily="34" charset="0"/>
              </a:rPr>
              <a:t>SIRS Manual</a:t>
            </a:r>
            <a:r>
              <a:rPr lang="en-US" altLang="en-US" sz="2400" dirty="0" smtClean="0">
                <a:latin typeface="Calibri" panose="020F0502020204030204" pitchFamily="34" charset="0"/>
                <a:cs typeface="Arial" panose="020B0604020202020204" pitchFamily="34" charset="0"/>
              </a:rPr>
              <a:t>. </a:t>
            </a:r>
            <a:r>
              <a:rPr lang="en-US" altLang="en-US" sz="2400" dirty="0" smtClean="0">
                <a:solidFill>
                  <a:srgbClr val="FF0000"/>
                </a:solidFill>
                <a:latin typeface="Calibri" panose="020F0502020204030204" pitchFamily="34" charset="0"/>
                <a:cs typeface="Arial" panose="020B0604020202020204" pitchFamily="34" charset="0"/>
              </a:rPr>
              <a:t>Please export Staff Attendance Codes, as is done for Student Attendance Codes, to ensure completion of this process.</a:t>
            </a:r>
          </a:p>
          <a:p>
            <a:pPr marL="109537" indent="0">
              <a:buNone/>
              <a:defRPr/>
            </a:pPr>
            <a:endParaRPr lang="en-US" sz="2400" b="1" dirty="0" smtClean="0">
              <a:solidFill>
                <a:srgbClr val="FF0000"/>
              </a:solidFill>
              <a:latin typeface="Calibri" panose="020F0502020204030204" pitchFamily="34" charset="0"/>
              <a:ea typeface="Calibri"/>
              <a:cs typeface="Times New Roman"/>
            </a:endParaRPr>
          </a:p>
          <a:p>
            <a:pPr marL="228600" indent="0">
              <a:spcBef>
                <a:spcPts val="0"/>
              </a:spcBef>
              <a:spcAft>
                <a:spcPts val="0"/>
              </a:spcAft>
              <a:buNone/>
              <a:defRPr/>
            </a:pPr>
            <a:r>
              <a:rPr lang="en-US" sz="2400" b="1" dirty="0">
                <a:solidFill>
                  <a:srgbClr val="FF0000"/>
                </a:solidFill>
                <a:latin typeface="Calibri" panose="020F0502020204030204" pitchFamily="34" charset="0"/>
                <a:ea typeface="Calibri"/>
                <a:cs typeface="Times New Roman"/>
              </a:rPr>
              <a:t>Districts should be prepared to load Staff </a:t>
            </a:r>
            <a:r>
              <a:rPr lang="en-US" sz="2400" b="1" dirty="0" smtClean="0">
                <a:solidFill>
                  <a:srgbClr val="FF0000"/>
                </a:solidFill>
                <a:latin typeface="Calibri" panose="020F0502020204030204" pitchFamily="34" charset="0"/>
                <a:ea typeface="Calibri"/>
                <a:cs typeface="Times New Roman"/>
              </a:rPr>
              <a:t>Attendance </a:t>
            </a:r>
            <a:r>
              <a:rPr lang="en-US" sz="2400" b="1" dirty="0">
                <a:solidFill>
                  <a:srgbClr val="FF0000"/>
                </a:solidFill>
                <a:latin typeface="Calibri" panose="020F0502020204030204" pitchFamily="34" charset="0"/>
                <a:ea typeface="Calibri"/>
                <a:cs typeface="Times New Roman"/>
              </a:rPr>
              <a:t>data now. </a:t>
            </a:r>
            <a:r>
              <a:rPr lang="en-US" sz="2400" b="1" dirty="0">
                <a:latin typeface="Calibri" panose="020F0502020204030204" pitchFamily="34" charset="0"/>
                <a:ea typeface="Calibri"/>
                <a:cs typeface="Times New Roman"/>
              </a:rPr>
              <a:t>Deadline is August 2016.</a:t>
            </a:r>
          </a:p>
          <a:p>
            <a:pPr>
              <a:buFont typeface="Wingdings" panose="05000000000000000000" pitchFamily="2" charset="2"/>
              <a:buChar char="Ø"/>
              <a:defRPr/>
            </a:pPr>
            <a:endParaRPr lang="en-US" altLang="en-US" sz="1600" b="1" dirty="0">
              <a:solidFill>
                <a:srgbClr val="00B050"/>
              </a:solidFill>
              <a:latin typeface="Calibri" panose="020F0502020204030204" pitchFamily="34" charset="0"/>
              <a:cs typeface="Arial" panose="020B0604020202020204" pitchFamily="34" charset="0"/>
            </a:endParaRPr>
          </a:p>
        </p:txBody>
      </p:sp>
      <p:sp>
        <p:nvSpPr>
          <p:cNvPr id="13316" name="Slide Number Placeholder 3"/>
          <p:cNvSpPr>
            <a:spLocks noGrp="1"/>
          </p:cNvSpPr>
          <p:nvPr>
            <p:ph type="sldNum" sz="quarter" idx="12"/>
          </p:nvPr>
        </p:nvSpPr>
        <p:spPr bwMode="auto">
          <a:xfrm>
            <a:off x="8446770" y="6408738"/>
            <a:ext cx="56705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A503B68C-614F-4516-BA7D-75FE7FD81E00}" type="slidenum">
              <a:rPr lang="en-US" altLang="en-US" sz="1400" smtClean="0">
                <a:latin typeface="Arial" charset="0"/>
              </a:rPr>
              <a:pPr eaLnBrk="1" hangingPunct="1">
                <a:spcBef>
                  <a:spcPct val="0"/>
                </a:spcBef>
                <a:buClrTx/>
                <a:buSzTx/>
                <a:buFontTx/>
                <a:buNone/>
              </a:pPr>
              <a:t>13</a:t>
            </a:fld>
            <a:endParaRPr lang="en-US" altLang="en-US" sz="1400" smtClean="0">
              <a:latin typeface="Arial" charset="0"/>
            </a:endParaRPr>
          </a:p>
        </p:txBody>
      </p:sp>
    </p:spTree>
    <p:extLst>
      <p:ext uri="{BB962C8B-B14F-4D97-AF65-F5344CB8AC3E}">
        <p14:creationId xmlns:p14="http://schemas.microsoft.com/office/powerpoint/2010/main" val="789142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7973"/>
            <a:ext cx="8229600" cy="4927600"/>
          </a:xfrm>
        </p:spPr>
        <p:txBody>
          <a:bodyPr/>
          <a:lstStyle/>
          <a:p>
            <a:pPr marL="109537" indent="0">
              <a:buNone/>
            </a:pPr>
            <a:r>
              <a:rPr lang="en-US" sz="3200" b="1" dirty="0">
                <a:solidFill>
                  <a:srgbClr val="FF0000"/>
                </a:solidFill>
                <a:latin typeface="Calibri" panose="020F0502020204030204" pitchFamily="34" charset="0"/>
                <a:ea typeface="Calibri"/>
                <a:cs typeface="Times New Roman"/>
              </a:rPr>
              <a:t>2016-17</a:t>
            </a:r>
            <a:r>
              <a:rPr lang="en-US" sz="3200" b="1" dirty="0">
                <a:latin typeface="Calibri" panose="020F0502020204030204" pitchFamily="34" charset="0"/>
                <a:ea typeface="Calibri"/>
                <a:cs typeface="Times New Roman"/>
              </a:rPr>
              <a:t> Staff Snapshot</a:t>
            </a:r>
          </a:p>
          <a:p>
            <a:pPr marL="109537" indent="0">
              <a:buNone/>
            </a:pPr>
            <a:endParaRPr lang="en-US" sz="800" b="1" dirty="0">
              <a:latin typeface="Calibri" panose="020F0502020204030204" pitchFamily="34" charset="0"/>
              <a:ea typeface="Calibri"/>
              <a:cs typeface="Times New Roman"/>
            </a:endParaRPr>
          </a:p>
          <a:p>
            <a:pPr>
              <a:buFont typeface="Wingdings" panose="05000000000000000000" pitchFamily="2" charset="2"/>
              <a:buChar char="Ø"/>
            </a:pPr>
            <a:r>
              <a:rPr lang="en-US" sz="2400" u="sng" dirty="0">
                <a:latin typeface="Calibri" panose="020F0502020204030204" pitchFamily="34" charset="0"/>
                <a:ea typeface="Calibri"/>
                <a:cs typeface="Times New Roman"/>
              </a:rPr>
              <a:t>Field 76 Email (Work)</a:t>
            </a:r>
            <a:r>
              <a:rPr lang="en-US" sz="2400" dirty="0">
                <a:latin typeface="Calibri" panose="020F0502020204030204" pitchFamily="34" charset="0"/>
                <a:ea typeface="Calibri"/>
                <a:cs typeface="Times New Roman"/>
              </a:rPr>
              <a:t> – The official LEA email for all staff loaded into Staff Snapshot will be required. </a:t>
            </a:r>
            <a:r>
              <a:rPr lang="en-US" sz="2400" b="1" dirty="0">
                <a:latin typeface="Calibri" panose="020F0502020204030204" pitchFamily="34" charset="0"/>
                <a:ea typeface="Calibri"/>
                <a:cs typeface="Times New Roman"/>
              </a:rPr>
              <a:t>Districts should be prepared to load staff emails when the data warehouse opens in September 2016.</a:t>
            </a:r>
          </a:p>
          <a:p>
            <a:pPr marL="109537" indent="0">
              <a:buNone/>
            </a:pPr>
            <a:endParaRPr lang="en-US" sz="800" dirty="0">
              <a:latin typeface="Calibri" panose="020F0502020204030204" pitchFamily="34" charset="0"/>
              <a:ea typeface="Calibri"/>
              <a:cs typeface="Times New Roman"/>
            </a:endParaRPr>
          </a:p>
          <a:p>
            <a:pPr>
              <a:buFont typeface="Wingdings" panose="05000000000000000000" pitchFamily="2" charset="2"/>
              <a:buChar char="Ø"/>
            </a:pPr>
            <a:r>
              <a:rPr lang="en-US" sz="2400" u="sng" dirty="0">
                <a:latin typeface="Calibri" panose="020F0502020204030204" pitchFamily="34" charset="0"/>
                <a:ea typeface="Calibri"/>
                <a:cs typeface="Times New Roman"/>
              </a:rPr>
              <a:t>Field 56 Itinerant Teacher</a:t>
            </a:r>
            <a:r>
              <a:rPr lang="en-US" sz="2400" dirty="0">
                <a:latin typeface="Calibri" panose="020F0502020204030204" pitchFamily="34" charset="0"/>
                <a:ea typeface="Calibri"/>
                <a:cs typeface="Times New Roman"/>
              </a:rPr>
              <a:t> – LEAs need to be able to populate this field with a Y for teachers </a:t>
            </a:r>
            <a:r>
              <a:rPr lang="en-US" sz="2400" dirty="0" smtClean="0">
                <a:latin typeface="Calibri" panose="020F0502020204030204" pitchFamily="34" charset="0"/>
                <a:ea typeface="Calibri"/>
                <a:cs typeface="Times New Roman"/>
              </a:rPr>
              <a:t>who </a:t>
            </a:r>
            <a:r>
              <a:rPr lang="en-US" sz="2400" dirty="0">
                <a:latin typeface="Calibri" panose="020F0502020204030204" pitchFamily="34" charset="0"/>
                <a:ea typeface="Calibri"/>
                <a:cs typeface="Times New Roman"/>
              </a:rPr>
              <a:t>are employed by another LEA but responsible for the instruction of one or more courses in their district.  A minimum number of fields will be required for Itinerant teachers (e.g</a:t>
            </a:r>
            <a:r>
              <a:rPr lang="en-US" sz="2400" dirty="0" smtClean="0">
                <a:latin typeface="Calibri" panose="020F0502020204030204" pitchFamily="34" charset="0"/>
                <a:ea typeface="Calibri"/>
                <a:cs typeface="Times New Roman"/>
              </a:rPr>
              <a:t>., </a:t>
            </a:r>
            <a:r>
              <a:rPr lang="en-US" sz="2400" dirty="0">
                <a:latin typeface="Calibri" panose="020F0502020204030204" pitchFamily="34" charset="0"/>
                <a:ea typeface="Calibri"/>
                <a:cs typeface="Times New Roman"/>
              </a:rPr>
              <a:t>Staff ID, Staff Name).</a:t>
            </a:r>
          </a:p>
          <a:p>
            <a:pPr marL="109537" indent="0">
              <a:buNone/>
            </a:pPr>
            <a:endParaRPr lang="en-US" sz="2400" b="1" dirty="0">
              <a:latin typeface="Calibri" panose="020F0502020204030204" pitchFamily="34" charset="0"/>
              <a:ea typeface="Calibri"/>
              <a:cs typeface="Times New Roman"/>
            </a:endParaRPr>
          </a:p>
          <a:p>
            <a:pPr marL="109537" indent="0">
              <a:buNone/>
            </a:pPr>
            <a:endParaRPr lang="en-US" dirty="0"/>
          </a:p>
        </p:txBody>
      </p:sp>
      <p:sp>
        <p:nvSpPr>
          <p:cNvPr id="3" name="Title 2"/>
          <p:cNvSpPr>
            <a:spLocks noGrp="1"/>
          </p:cNvSpPr>
          <p:nvPr>
            <p:ph type="title"/>
          </p:nvPr>
        </p:nvSpPr>
        <p:spPr/>
        <p:txBody>
          <a:bodyPr/>
          <a:lstStyle/>
          <a:p>
            <a:r>
              <a:rPr lang="en-US" altLang="en-US" dirty="0">
                <a:latin typeface="Calibri" pitchFamily="34" charset="0"/>
              </a:rPr>
              <a:t>HR Financial/Staff</a:t>
            </a:r>
            <a:endParaRPr lang="en-US" dirty="0"/>
          </a:p>
        </p:txBody>
      </p:sp>
      <p:sp>
        <p:nvSpPr>
          <p:cNvPr id="4" name="Slide Number Placeholder 3"/>
          <p:cNvSpPr>
            <a:spLocks noGrp="1"/>
          </p:cNvSpPr>
          <p:nvPr>
            <p:ph type="sldNum" sz="quarter" idx="12"/>
          </p:nvPr>
        </p:nvSpPr>
        <p:spPr>
          <a:xfrm>
            <a:off x="8561070" y="6408738"/>
            <a:ext cx="452755" cy="365125"/>
          </a:xfrm>
        </p:spPr>
        <p:txBody>
          <a:bodyPr/>
          <a:lstStyle/>
          <a:p>
            <a:pPr>
              <a:defRPr/>
            </a:pPr>
            <a:fld id="{99A3CAD7-C096-4870-BE9C-2E5C53077F4B}" type="slidenum">
              <a:rPr lang="en-US" sz="1400" smtClean="0"/>
              <a:pPr>
                <a:defRPr/>
              </a:pPr>
              <a:t>14</a:t>
            </a:fld>
            <a:endParaRPr lang="en-US" sz="1400" dirty="0"/>
          </a:p>
        </p:txBody>
      </p:sp>
    </p:spTree>
    <p:extLst>
      <p:ext uri="{BB962C8B-B14F-4D97-AF65-F5344CB8AC3E}">
        <p14:creationId xmlns:p14="http://schemas.microsoft.com/office/powerpoint/2010/main" val="1536486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231648" y="802895"/>
            <a:ext cx="9250490" cy="5605843"/>
          </a:xfrm>
        </p:spPr>
        <p:txBody>
          <a:bodyPr/>
          <a:lstStyle/>
          <a:p>
            <a:pPr eaLnBrk="1" hangingPunct="1">
              <a:buFont typeface="Wingdings" pitchFamily="2" charset="2"/>
              <a:buChar char="Ø"/>
            </a:pPr>
            <a:r>
              <a:rPr lang="en-US" altLang="en-US" sz="1800" dirty="0" smtClean="0">
                <a:latin typeface="Calibri" pitchFamily="34" charset="0"/>
              </a:rPr>
              <a:t>2015-16 Templates and Collection Requirements</a:t>
            </a:r>
          </a:p>
          <a:p>
            <a:pPr lvl="1" eaLnBrk="1" hangingPunct="1">
              <a:buFont typeface="Courier New" pitchFamily="49" charset="0"/>
              <a:buChar char="o"/>
            </a:pPr>
            <a:r>
              <a:rPr lang="en-US" altLang="en-US" sz="1800" dirty="0" smtClean="0">
                <a:latin typeface="Calibri" pitchFamily="34" charset="0"/>
                <a:hlinkClick r:id="rId3"/>
              </a:rPr>
              <a:t>http://www.p12.nysed.gov/irs/vendors/2015-16/techInfo.html</a:t>
            </a:r>
            <a:endParaRPr lang="en-US" altLang="en-US" sz="1800" dirty="0" smtClean="0">
              <a:latin typeface="Calibri" pitchFamily="34" charset="0"/>
            </a:endParaRPr>
          </a:p>
          <a:p>
            <a:pPr eaLnBrk="1" hangingPunct="1">
              <a:buFont typeface="Wingdings" pitchFamily="2" charset="2"/>
              <a:buChar char="Ø"/>
            </a:pPr>
            <a:r>
              <a:rPr lang="en-US" altLang="en-US" sz="1800" dirty="0" smtClean="0">
                <a:latin typeface="Calibri" pitchFamily="34" charset="0"/>
              </a:rPr>
              <a:t>SIRS Guidance </a:t>
            </a:r>
          </a:p>
          <a:p>
            <a:pPr lvl="1" eaLnBrk="1" hangingPunct="1">
              <a:buFont typeface="Courier New" pitchFamily="49" charset="0"/>
              <a:buChar char="o"/>
            </a:pPr>
            <a:r>
              <a:rPr lang="en-US" altLang="en-US" sz="1800" dirty="0" smtClean="0">
                <a:latin typeface="Calibri" pitchFamily="34" charset="0"/>
                <a:hlinkClick r:id="rId4"/>
              </a:rPr>
              <a:t>http://www.p12.nysed.gov/irs/sirs/</a:t>
            </a:r>
            <a:r>
              <a:rPr lang="en-US" altLang="en-US" sz="1800" dirty="0" smtClean="0">
                <a:latin typeface="Calibri" pitchFamily="34" charset="0"/>
              </a:rPr>
              <a:t> </a:t>
            </a:r>
          </a:p>
          <a:p>
            <a:pPr eaLnBrk="1" hangingPunct="1">
              <a:buFont typeface="Wingdings" pitchFamily="2" charset="2"/>
              <a:buChar char="Ø"/>
            </a:pPr>
            <a:r>
              <a:rPr lang="en-US" altLang="en-US" sz="1800" dirty="0" smtClean="0">
                <a:latin typeface="Calibri" pitchFamily="34" charset="0"/>
              </a:rPr>
              <a:t>Google Calendar</a:t>
            </a:r>
          </a:p>
          <a:p>
            <a:pPr lvl="1" eaLnBrk="1" hangingPunct="1">
              <a:buFont typeface="Courier New" pitchFamily="49" charset="0"/>
              <a:buChar char="o"/>
            </a:pPr>
            <a:r>
              <a:rPr lang="en-US" altLang="en-US" sz="1800" dirty="0" smtClean="0">
                <a:latin typeface="Calibri" pitchFamily="34" charset="0"/>
                <a:hlinkClick r:id="rId5"/>
              </a:rPr>
              <a:t>http://www.p12.nysed.gov/irs/calendar-irs.html</a:t>
            </a:r>
            <a:r>
              <a:rPr lang="en-US" altLang="en-US" sz="1800" dirty="0" smtClean="0">
                <a:latin typeface="Calibri" pitchFamily="34" charset="0"/>
              </a:rPr>
              <a:t> </a:t>
            </a:r>
          </a:p>
          <a:p>
            <a:pPr eaLnBrk="1" hangingPunct="1">
              <a:buFont typeface="Wingdings" pitchFamily="2" charset="2"/>
              <a:buChar char="Ø"/>
            </a:pPr>
            <a:r>
              <a:rPr lang="en-US" altLang="en-US" sz="1800" dirty="0" smtClean="0">
                <a:latin typeface="Calibri" pitchFamily="34" charset="0"/>
              </a:rPr>
              <a:t>Latest News/Memos</a:t>
            </a:r>
          </a:p>
          <a:p>
            <a:pPr lvl="1" eaLnBrk="1" hangingPunct="1">
              <a:buFont typeface="Courier New" pitchFamily="49" charset="0"/>
              <a:buChar char="o"/>
            </a:pPr>
            <a:r>
              <a:rPr lang="en-US" altLang="en-US" sz="1800" dirty="0" smtClean="0">
                <a:latin typeface="Calibri" pitchFamily="34" charset="0"/>
                <a:hlinkClick r:id="rId6"/>
              </a:rPr>
              <a:t>http://www.p12.nysed.gov/irs/news.html</a:t>
            </a:r>
            <a:endParaRPr lang="en-US" altLang="en-US" sz="1800" dirty="0" smtClean="0">
              <a:latin typeface="Calibri" pitchFamily="34" charset="0"/>
            </a:endParaRPr>
          </a:p>
          <a:p>
            <a:pPr lvl="1" eaLnBrk="1" hangingPunct="1">
              <a:buFont typeface="Courier New" pitchFamily="49" charset="0"/>
              <a:buChar char="o"/>
            </a:pPr>
            <a:r>
              <a:rPr lang="en-US" altLang="en-US" sz="1800" dirty="0" smtClean="0">
                <a:latin typeface="Calibri" pitchFamily="34" charset="0"/>
                <a:hlinkClick r:id="rId7"/>
              </a:rPr>
              <a:t>http://www.p12.nysed.gov/irs/memos/</a:t>
            </a:r>
            <a:endParaRPr lang="en-US" altLang="en-US" sz="1800" dirty="0" smtClean="0">
              <a:latin typeface="Calibri" pitchFamily="34" charset="0"/>
            </a:endParaRPr>
          </a:p>
          <a:p>
            <a:pPr eaLnBrk="1" hangingPunct="1">
              <a:buFont typeface="Wingdings" pitchFamily="2" charset="2"/>
              <a:buChar char="Ø"/>
            </a:pPr>
            <a:r>
              <a:rPr lang="en-US" altLang="en-US" sz="1800" dirty="0" smtClean="0">
                <a:latin typeface="Calibri" pitchFamily="34" charset="0"/>
              </a:rPr>
              <a:t>APPR guidance</a:t>
            </a:r>
          </a:p>
          <a:p>
            <a:pPr lvl="1" eaLnBrk="1" hangingPunct="1">
              <a:buFont typeface="Courier New" pitchFamily="49" charset="0"/>
              <a:buChar char="o"/>
            </a:pPr>
            <a:r>
              <a:rPr lang="en-US" sz="1800" u="sng" dirty="0">
                <a:latin typeface="Calibri" panose="020F0502020204030204" pitchFamily="34" charset="0"/>
                <a:hlinkClick r:id="rId8"/>
              </a:rPr>
              <a:t>https://</a:t>
            </a:r>
            <a:r>
              <a:rPr lang="en-US" sz="1800" u="sng" dirty="0" smtClean="0">
                <a:latin typeface="Calibri" panose="020F0502020204030204" pitchFamily="34" charset="0"/>
                <a:hlinkClick r:id="rId8"/>
              </a:rPr>
              <a:t>www.engageny.org/tle-library</a:t>
            </a:r>
            <a:endParaRPr lang="en-US" sz="1800" u="sng" dirty="0">
              <a:latin typeface="Calibri" panose="020F0502020204030204" pitchFamily="34" charset="0"/>
            </a:endParaRPr>
          </a:p>
          <a:p>
            <a:pPr eaLnBrk="1" hangingPunct="1">
              <a:buFont typeface="Wingdings" panose="05000000000000000000" pitchFamily="2" charset="2"/>
              <a:buChar char="Ø"/>
            </a:pPr>
            <a:r>
              <a:rPr lang="en-US" altLang="en-US" sz="1800" dirty="0" smtClean="0">
                <a:latin typeface="Calibri" pitchFamily="34" charset="0"/>
              </a:rPr>
              <a:t>Comprehensive State Course Catalog</a:t>
            </a:r>
          </a:p>
          <a:p>
            <a:pPr lvl="1" eaLnBrk="1" hangingPunct="1">
              <a:buFont typeface="Courier New" pitchFamily="49" charset="0"/>
              <a:buChar char="o"/>
            </a:pPr>
            <a:r>
              <a:rPr lang="en-US" altLang="en-US" sz="1800" dirty="0" smtClean="0">
                <a:latin typeface="Calibri" pitchFamily="34" charset="0"/>
                <a:hlinkClick r:id="rId9"/>
              </a:rPr>
              <a:t>http://www.p12.nysed.gov/irs/courseCatalog/home.html</a:t>
            </a:r>
            <a:endParaRPr lang="en-US" altLang="en-US" sz="1800" dirty="0" smtClean="0">
              <a:latin typeface="Calibri" pitchFamily="34" charset="0"/>
            </a:endParaRPr>
          </a:p>
          <a:p>
            <a:pPr eaLnBrk="1" hangingPunct="1">
              <a:buFont typeface="Wingdings" pitchFamily="2" charset="2"/>
              <a:buChar char="Ø"/>
            </a:pPr>
            <a:r>
              <a:rPr lang="en-US" altLang="en-US" sz="1800" dirty="0" smtClean="0">
                <a:latin typeface="Calibri" pitchFamily="34" charset="0"/>
              </a:rPr>
              <a:t>School Management System (SMS) Certification Center</a:t>
            </a:r>
          </a:p>
          <a:p>
            <a:pPr lvl="1" eaLnBrk="1" hangingPunct="1">
              <a:buFont typeface="Courier New" pitchFamily="49" charset="0"/>
              <a:buChar char="o"/>
            </a:pPr>
            <a:r>
              <a:rPr lang="en-US" altLang="en-US" sz="1800" u="sng" dirty="0" smtClean="0">
                <a:latin typeface="Calibri" pitchFamily="34" charset="0"/>
                <a:hlinkClick r:id="rId10"/>
              </a:rPr>
              <a:t>http://sms-certcntr.lhric.org/index.php</a:t>
            </a:r>
            <a:endParaRPr lang="en-US" altLang="en-US" sz="1800" dirty="0" smtClean="0">
              <a:latin typeface="Calibri" pitchFamily="34" charset="0"/>
            </a:endParaRPr>
          </a:p>
          <a:p>
            <a:pPr marL="392113" lvl="1" indent="0" eaLnBrk="1" hangingPunct="1">
              <a:buNone/>
            </a:pPr>
            <a:endParaRPr lang="en-US" altLang="en-US" sz="1600" dirty="0" smtClean="0">
              <a:latin typeface="Calibri" pitchFamily="34" charset="0"/>
            </a:endParaRPr>
          </a:p>
          <a:p>
            <a:pPr lvl="1" eaLnBrk="1" hangingPunct="1"/>
            <a:endParaRPr lang="en-US" altLang="en-US" sz="1600" dirty="0" smtClean="0">
              <a:latin typeface="Calibri" pitchFamily="34" charset="0"/>
            </a:endParaRPr>
          </a:p>
          <a:p>
            <a:pPr lvl="1" eaLnBrk="1" hangingPunct="1"/>
            <a:endParaRPr lang="en-US" altLang="en-US" sz="1600" dirty="0" smtClean="0">
              <a:latin typeface="Calibri" pitchFamily="34" charset="0"/>
            </a:endParaRPr>
          </a:p>
          <a:p>
            <a:pPr lvl="1" eaLnBrk="1" hangingPunct="1"/>
            <a:endParaRPr lang="en-US" altLang="en-US" sz="1600" dirty="0" smtClean="0">
              <a:latin typeface="Calibri" pitchFamily="34" charset="0"/>
            </a:endParaRPr>
          </a:p>
          <a:p>
            <a:pPr lvl="1" eaLnBrk="1" hangingPunct="1"/>
            <a:endParaRPr lang="en-US" altLang="en-US" sz="1600" dirty="0" smtClean="0">
              <a:latin typeface="Calibri" pitchFamily="34" charset="0"/>
            </a:endParaRPr>
          </a:p>
        </p:txBody>
      </p:sp>
      <p:sp>
        <p:nvSpPr>
          <p:cNvPr id="3" name="Title 2"/>
          <p:cNvSpPr>
            <a:spLocks noGrp="1"/>
          </p:cNvSpPr>
          <p:nvPr>
            <p:ph type="title"/>
          </p:nvPr>
        </p:nvSpPr>
        <p:spPr>
          <a:xfrm>
            <a:off x="369518" y="0"/>
            <a:ext cx="8229600" cy="747712"/>
          </a:xfrm>
        </p:spPr>
        <p:txBody>
          <a:bodyPr/>
          <a:lstStyle/>
          <a:p>
            <a:pPr eaLnBrk="1" fontAlgn="auto" hangingPunct="1">
              <a:spcAft>
                <a:spcPts val="0"/>
              </a:spcAft>
              <a:defRPr/>
            </a:pPr>
            <a:r>
              <a:rPr lang="en-US" dirty="0" smtClean="0">
                <a:latin typeface="Calibri" pitchFamily="34" charset="0"/>
              </a:rPr>
              <a:t>Additional Resources </a:t>
            </a:r>
            <a:endParaRPr lang="en-US" dirty="0">
              <a:latin typeface="Calibri" pitchFamily="34" charset="0"/>
            </a:endParaRPr>
          </a:p>
        </p:txBody>
      </p:sp>
      <p:sp>
        <p:nvSpPr>
          <p:cNvPr id="23556" name="Slide Number Placeholder 1"/>
          <p:cNvSpPr>
            <a:spLocks noGrp="1"/>
          </p:cNvSpPr>
          <p:nvPr>
            <p:ph type="sldNum" sz="quarter" idx="12"/>
          </p:nvPr>
        </p:nvSpPr>
        <p:spPr bwMode="auto">
          <a:xfrm>
            <a:off x="8534400" y="6408738"/>
            <a:ext cx="479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FA101C0F-93A2-4368-8C22-65DE773D0C8A}" type="slidenum">
              <a:rPr lang="en-US" altLang="en-US" sz="1400" smtClean="0">
                <a:latin typeface="Arial" charset="0"/>
              </a:rPr>
              <a:pPr eaLnBrk="1" hangingPunct="1">
                <a:spcBef>
                  <a:spcPct val="0"/>
                </a:spcBef>
                <a:buClrTx/>
                <a:buSzTx/>
                <a:buFontTx/>
                <a:buNone/>
              </a:pPr>
              <a:t>15</a:t>
            </a:fld>
            <a:endParaRPr lang="en-US" altLang="en-US" sz="1400" dirty="0" smtClean="0">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4578" name="Slide Number Placeholder 1"/>
          <p:cNvSpPr>
            <a:spLocks noGrp="1"/>
          </p:cNvSpPr>
          <p:nvPr>
            <p:ph type="sldNum" sz="quarter" idx="12"/>
          </p:nvPr>
        </p:nvSpPr>
        <p:spPr bwMode="auto">
          <a:xfrm>
            <a:off x="8497888" y="6408738"/>
            <a:ext cx="515937"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1292EAD3-1D08-4892-9635-FD4E1C17E551}" type="slidenum">
              <a:rPr lang="en-US" altLang="en-US" sz="1400" smtClean="0">
                <a:latin typeface="Arial" charset="0"/>
              </a:rPr>
              <a:pPr eaLnBrk="1" hangingPunct="1">
                <a:spcBef>
                  <a:spcPct val="0"/>
                </a:spcBef>
                <a:buClrTx/>
                <a:buSzTx/>
                <a:buFontTx/>
                <a:buNone/>
              </a:pPr>
              <a:t>16</a:t>
            </a:fld>
            <a:endParaRPr lang="en-US" altLang="en-US" sz="1400" smtClean="0">
              <a:latin typeface="Arial" charset="0"/>
            </a:endParaRPr>
          </a:p>
        </p:txBody>
      </p:sp>
      <p:sp>
        <p:nvSpPr>
          <p:cNvPr id="7" name="Title 3"/>
          <p:cNvSpPr>
            <a:spLocks noGrp="1"/>
          </p:cNvSpPr>
          <p:nvPr>
            <p:ph type="title"/>
          </p:nvPr>
        </p:nvSpPr>
        <p:spPr>
          <a:xfrm>
            <a:off x="444437" y="204085"/>
            <a:ext cx="3598926" cy="916837"/>
          </a:xfrm>
        </p:spPr>
        <p:txBody>
          <a:bodyPr/>
          <a:lstStyle/>
          <a:p>
            <a:pPr eaLnBrk="1" fontAlgn="auto" hangingPunct="1">
              <a:spcAft>
                <a:spcPts val="0"/>
              </a:spcAft>
              <a:defRPr/>
            </a:pPr>
            <a:r>
              <a:rPr lang="en-US" sz="5400" dirty="0">
                <a:latin typeface="Calibri" panose="020F0502020204030204" pitchFamily="34" charset="0"/>
              </a:rPr>
              <a:t>Q</a:t>
            </a:r>
            <a:r>
              <a:rPr lang="en-US" sz="5400" dirty="0" smtClean="0">
                <a:latin typeface="Calibri" panose="020F0502020204030204" pitchFamily="34" charset="0"/>
              </a:rPr>
              <a:t>uestions?</a:t>
            </a:r>
          </a:p>
        </p:txBody>
      </p:sp>
      <p:sp>
        <p:nvSpPr>
          <p:cNvPr id="8" name="Text Placeholder 4"/>
          <p:cNvSpPr txBox="1">
            <a:spLocks/>
          </p:cNvSpPr>
          <p:nvPr/>
        </p:nvSpPr>
        <p:spPr bwMode="auto">
          <a:xfrm>
            <a:off x="444438" y="1204912"/>
            <a:ext cx="8569388" cy="430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defTabSz="914400" eaLnBrk="1" hangingPunct="1">
              <a:defRPr/>
            </a:pPr>
            <a:r>
              <a:rPr lang="en-US" altLang="en-US" sz="3200" dirty="0" smtClean="0">
                <a:latin typeface="Calibri" pitchFamily="34" charset="0"/>
              </a:rPr>
              <a:t>Questions: </a:t>
            </a:r>
            <a:r>
              <a:rPr lang="en-US" altLang="en-US" sz="3200" dirty="0" smtClean="0">
                <a:solidFill>
                  <a:schemeClr val="bg2">
                    <a:lumMod val="60000"/>
                    <a:lumOff val="40000"/>
                  </a:schemeClr>
                </a:solidFill>
                <a:latin typeface="Calibri" pitchFamily="34" charset="0"/>
                <a:hlinkClick r:id="rId3"/>
              </a:rPr>
              <a:t>datasupport@nysed.gov</a:t>
            </a:r>
          </a:p>
          <a:p>
            <a:pPr defTabSz="914400" eaLnBrk="1" hangingPunct="1">
              <a:defRPr/>
            </a:pPr>
            <a:r>
              <a:rPr lang="en-US" altLang="en-US" sz="3200" dirty="0" smtClean="0">
                <a:latin typeface="Calibri" pitchFamily="34" charset="0"/>
              </a:rPr>
              <a:t>NYSED IRS Office: (518) 474-7965</a:t>
            </a:r>
          </a:p>
          <a:p>
            <a:pPr defTabSz="914400" eaLnBrk="1" hangingPunct="1">
              <a:defRPr/>
            </a:pPr>
            <a:r>
              <a:rPr lang="en-US" altLang="en-US" sz="3200" dirty="0" smtClean="0">
                <a:latin typeface="Calibri" pitchFamily="34" charset="0"/>
              </a:rPr>
              <a:t>Most up-to-date information:</a:t>
            </a:r>
          </a:p>
          <a:p>
            <a:pPr lvl="1" defTabSz="914400" eaLnBrk="1" hangingPunct="1">
              <a:defRPr/>
            </a:pPr>
            <a:r>
              <a:rPr lang="en-US" altLang="en-US" sz="2400" i="1" dirty="0" smtClean="0">
                <a:latin typeface="Calibri" pitchFamily="34" charset="0"/>
              </a:rPr>
              <a:t>SIRS Manual </a:t>
            </a:r>
            <a:r>
              <a:rPr lang="en-US" altLang="en-US" sz="2400" dirty="0" smtClean="0">
                <a:latin typeface="Calibri" pitchFamily="34" charset="0"/>
              </a:rPr>
              <a:t>at </a:t>
            </a:r>
            <a:r>
              <a:rPr lang="en-US" altLang="en-US" sz="2400" dirty="0" smtClean="0">
                <a:solidFill>
                  <a:schemeClr val="bg2">
                    <a:lumMod val="60000"/>
                    <a:lumOff val="40000"/>
                  </a:schemeClr>
                </a:solidFill>
                <a:latin typeface="Calibri" pitchFamily="34" charset="0"/>
                <a:hlinkClick r:id="rId4"/>
              </a:rPr>
              <a:t>http://www.p12.nysed.gov/irs/sirs/home.html</a:t>
            </a:r>
            <a:endParaRPr lang="en-US" altLang="en-US" sz="2400" dirty="0" smtClean="0">
              <a:solidFill>
                <a:schemeClr val="bg2">
                  <a:lumMod val="60000"/>
                  <a:lumOff val="40000"/>
                </a:schemeClr>
              </a:solidFill>
              <a:latin typeface="Calibri" pitchFamily="34" charset="0"/>
            </a:endParaRPr>
          </a:p>
          <a:p>
            <a:pPr lvl="1" defTabSz="914400" eaLnBrk="1" hangingPunct="1">
              <a:defRPr/>
            </a:pPr>
            <a:r>
              <a:rPr lang="en-US" sz="2400" dirty="0" smtClean="0">
                <a:latin typeface="Calibri" panose="020F0502020204030204" pitchFamily="34" charset="0"/>
              </a:rPr>
              <a:t>Code Changes for 2015-16 document at </a:t>
            </a:r>
            <a:r>
              <a:rPr lang="en-US" sz="2400" dirty="0" smtClean="0">
                <a:latin typeface="Calibri" panose="020F0502020204030204" pitchFamily="34" charset="0"/>
                <a:hlinkClick r:id="rId5"/>
              </a:rPr>
              <a:t>http://p1232.nysed.gov/irs/vendors/2015-16/techInfo.html</a:t>
            </a:r>
            <a:r>
              <a:rPr lang="en-US" altLang="en-US" sz="2400" dirty="0" smtClean="0">
                <a:solidFill>
                  <a:schemeClr val="bg2">
                    <a:lumMod val="60000"/>
                    <a:lumOff val="40000"/>
                  </a:schemeClr>
                </a:solidFill>
                <a:latin typeface="Calibri" pitchFamily="34" charset="0"/>
              </a:rPr>
              <a:t> </a:t>
            </a:r>
          </a:p>
          <a:p>
            <a:pPr defTabSz="914400" eaLnBrk="1" hangingPunct="1">
              <a:defRPr/>
            </a:pPr>
            <a:endParaRPr lang="en-US" altLang="en-US" sz="3200" dirty="0" smtClean="0">
              <a:latin typeface="Calibri" pitchFamily="34" charset="0"/>
            </a:endParaRPr>
          </a:p>
          <a:p>
            <a:pPr defTabSz="914400" eaLnBrk="1" hangingPunct="1">
              <a:defRPr/>
            </a:pP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965508" y="750719"/>
            <a:ext cx="6402958" cy="5027423"/>
          </a:xfrm>
        </p:spPr>
        <p:txBody>
          <a:bodyPr/>
          <a:lstStyle/>
          <a:p>
            <a:pPr marL="109538" indent="0" eaLnBrk="1" hangingPunct="1">
              <a:buFont typeface="Wingdings 3" pitchFamily="18" charset="2"/>
              <a:buNone/>
              <a:defRPr/>
            </a:pPr>
            <a:r>
              <a:rPr lang="en-US" altLang="en-US" sz="1700" b="1" dirty="0" smtClean="0">
                <a:latin typeface="Calibri" pitchFamily="34" charset="0"/>
              </a:rPr>
              <a:t>Welcome and Introductions</a:t>
            </a:r>
          </a:p>
          <a:p>
            <a:pPr marL="109538" indent="0" eaLnBrk="1" hangingPunct="1">
              <a:buNone/>
              <a:defRPr/>
            </a:pPr>
            <a:r>
              <a:rPr lang="en-US" altLang="en-US" sz="1700" b="1" dirty="0" smtClean="0">
                <a:latin typeface="Calibri" pitchFamily="34" charset="0"/>
              </a:rPr>
              <a:t>SMS </a:t>
            </a:r>
            <a:r>
              <a:rPr lang="en-US" altLang="en-US" sz="1700" b="1" dirty="0">
                <a:latin typeface="Calibri" pitchFamily="34" charset="0"/>
              </a:rPr>
              <a:t>Updates</a:t>
            </a:r>
          </a:p>
          <a:p>
            <a:pPr marL="879475" lvl="1" indent="-514350" defTabSz="914400" eaLnBrk="1" hangingPunct="1">
              <a:buClr>
                <a:schemeClr val="accent1">
                  <a:lumMod val="75000"/>
                </a:schemeClr>
              </a:buClr>
              <a:buFont typeface="Lucida Sans Unicode" pitchFamily="34" charset="0"/>
              <a:buAutoNum type="alphaLcParenR"/>
              <a:defRPr/>
            </a:pPr>
            <a:r>
              <a:rPr lang="en-US" altLang="en-US" sz="1700" dirty="0">
                <a:latin typeface="Calibri" pitchFamily="34" charset="0"/>
              </a:rPr>
              <a:t>2015-16 Career </a:t>
            </a:r>
            <a:r>
              <a:rPr lang="en-US" altLang="en-US" sz="1700" dirty="0" smtClean="0">
                <a:latin typeface="Calibri" pitchFamily="34" charset="0"/>
              </a:rPr>
              <a:t>Pathways</a:t>
            </a:r>
          </a:p>
          <a:p>
            <a:pPr marL="879475" lvl="1" indent="-514350" defTabSz="914400" eaLnBrk="1" hangingPunct="1">
              <a:buClr>
                <a:schemeClr val="accent1">
                  <a:lumMod val="75000"/>
                </a:schemeClr>
              </a:buClr>
              <a:buFont typeface="Lucida Sans Unicode" pitchFamily="34" charset="0"/>
              <a:buAutoNum type="alphaLcParenR"/>
              <a:defRPr/>
            </a:pPr>
            <a:r>
              <a:rPr lang="en-US" altLang="en-US" sz="1700" dirty="0" smtClean="0">
                <a:latin typeface="Calibri" pitchFamily="34" charset="0"/>
              </a:rPr>
              <a:t>2015-16 Youth Apprenticeship Program Code for CTE</a:t>
            </a:r>
          </a:p>
          <a:p>
            <a:pPr marL="879475" lvl="1" indent="-514350" defTabSz="914400" eaLnBrk="1" hangingPunct="1">
              <a:buClr>
                <a:schemeClr val="accent1">
                  <a:lumMod val="75000"/>
                </a:schemeClr>
              </a:buClr>
              <a:buFont typeface="Lucida Sans Unicode" pitchFamily="34" charset="0"/>
              <a:buAutoNum type="alphaLcParenR"/>
              <a:defRPr/>
            </a:pPr>
            <a:r>
              <a:rPr lang="en-US" altLang="en-US" sz="1700" dirty="0" smtClean="0">
                <a:latin typeface="Calibri" pitchFamily="34" charset="0"/>
              </a:rPr>
              <a:t>2015-16 Chronic Absenteeism</a:t>
            </a:r>
          </a:p>
          <a:p>
            <a:pPr marL="879475" lvl="1" indent="-514350" defTabSz="914400" eaLnBrk="1" hangingPunct="1">
              <a:buClr>
                <a:schemeClr val="accent1">
                  <a:lumMod val="75000"/>
                </a:schemeClr>
              </a:buClr>
              <a:buFont typeface="Lucida Sans Unicode" pitchFamily="34" charset="0"/>
              <a:buAutoNum type="alphaLcParenR"/>
              <a:defRPr/>
            </a:pPr>
            <a:r>
              <a:rPr lang="en-US" altLang="en-US" sz="1700" dirty="0" smtClean="0">
                <a:latin typeface="Calibri" pitchFamily="34" charset="0"/>
              </a:rPr>
              <a:t>2015-16 CTE Pathway Assessment Measure Codes</a:t>
            </a:r>
          </a:p>
          <a:p>
            <a:pPr marL="879475" lvl="1" indent="-514350" defTabSz="914400" eaLnBrk="1" hangingPunct="1">
              <a:buClr>
                <a:schemeClr val="accent1">
                  <a:lumMod val="75000"/>
                </a:schemeClr>
              </a:buClr>
              <a:buFont typeface="Lucida Sans Unicode" pitchFamily="34" charset="0"/>
              <a:buAutoNum type="alphaLcParenR"/>
              <a:defRPr/>
            </a:pPr>
            <a:r>
              <a:rPr lang="en-US" altLang="en-US" sz="1700" dirty="0" smtClean="0">
                <a:latin typeface="Calibri" pitchFamily="34" charset="0"/>
              </a:rPr>
              <a:t>2015-16 Immigrant Definition</a:t>
            </a:r>
          </a:p>
          <a:p>
            <a:pPr marL="879475" lvl="1" indent="-514350" defTabSz="914400" eaLnBrk="1" hangingPunct="1">
              <a:buClr>
                <a:schemeClr val="accent1">
                  <a:lumMod val="75000"/>
                </a:schemeClr>
              </a:buClr>
              <a:buFont typeface="Lucida Sans Unicode" pitchFamily="34" charset="0"/>
              <a:buAutoNum type="alphaLcParenR"/>
              <a:defRPr/>
            </a:pPr>
            <a:r>
              <a:rPr lang="en-US" altLang="en-US" sz="1700" dirty="0" smtClean="0">
                <a:latin typeface="Calibri" pitchFamily="34" charset="0"/>
              </a:rPr>
              <a:t>2015-16 Transgender Student Definition</a:t>
            </a:r>
          </a:p>
          <a:p>
            <a:pPr marL="879475" lvl="1" indent="-514350" eaLnBrk="1" hangingPunct="1">
              <a:buClr>
                <a:schemeClr val="accent1">
                  <a:lumMod val="75000"/>
                </a:schemeClr>
              </a:buClr>
              <a:buFont typeface="Lucida Sans Unicode" pitchFamily="34" charset="0"/>
              <a:buAutoNum type="alphaLcParenR"/>
              <a:defRPr/>
            </a:pPr>
            <a:r>
              <a:rPr lang="en-US" altLang="en-US" sz="1700" dirty="0" smtClean="0">
                <a:solidFill>
                  <a:srgbClr val="FF0000"/>
                </a:solidFill>
                <a:latin typeface="Calibri" pitchFamily="34" charset="0"/>
              </a:rPr>
              <a:t>2016-17 </a:t>
            </a:r>
            <a:r>
              <a:rPr lang="en-US" altLang="en-US" sz="1700" dirty="0">
                <a:solidFill>
                  <a:srgbClr val="FF0000"/>
                </a:solidFill>
                <a:latin typeface="Calibri" pitchFamily="34" charset="0"/>
              </a:rPr>
              <a:t>Course Instructor Snapshot</a:t>
            </a:r>
          </a:p>
          <a:p>
            <a:pPr marL="879475" lvl="1" indent="-514350" defTabSz="914400" eaLnBrk="1" hangingPunct="1">
              <a:buClr>
                <a:schemeClr val="accent1">
                  <a:lumMod val="75000"/>
                </a:schemeClr>
              </a:buClr>
              <a:buFont typeface="Lucida Sans Unicode" pitchFamily="34" charset="0"/>
              <a:buAutoNum type="alphaLcParenR"/>
              <a:defRPr/>
            </a:pPr>
            <a:r>
              <a:rPr lang="en-US" altLang="en-US" sz="1700" dirty="0" smtClean="0">
                <a:solidFill>
                  <a:srgbClr val="FF0000"/>
                </a:solidFill>
                <a:latin typeface="Calibri" pitchFamily="34" charset="0"/>
              </a:rPr>
              <a:t>2016-17 </a:t>
            </a:r>
            <a:r>
              <a:rPr lang="en-US" altLang="en-US" sz="1700" dirty="0">
                <a:solidFill>
                  <a:srgbClr val="FF0000"/>
                </a:solidFill>
                <a:latin typeface="Calibri" pitchFamily="34" charset="0"/>
              </a:rPr>
              <a:t>Student Class Entry </a:t>
            </a:r>
            <a:r>
              <a:rPr lang="en-US" altLang="en-US" sz="1700" dirty="0" smtClean="0">
                <a:solidFill>
                  <a:srgbClr val="FF0000"/>
                </a:solidFill>
                <a:latin typeface="Calibri" pitchFamily="34" charset="0"/>
              </a:rPr>
              <a:t>Exit</a:t>
            </a:r>
          </a:p>
          <a:p>
            <a:pPr marL="365125" lvl="1" indent="0" defTabSz="914400" eaLnBrk="1" hangingPunct="1">
              <a:buClr>
                <a:schemeClr val="accent1">
                  <a:lumMod val="75000"/>
                </a:schemeClr>
              </a:buClr>
              <a:buNone/>
              <a:defRPr/>
            </a:pPr>
            <a:endParaRPr lang="en-US" altLang="en-US" sz="1700" dirty="0">
              <a:solidFill>
                <a:srgbClr val="FF0000"/>
              </a:solidFill>
              <a:latin typeface="Calibri" pitchFamily="34" charset="0"/>
            </a:endParaRPr>
          </a:p>
          <a:p>
            <a:pPr marL="109538" indent="0" eaLnBrk="1" hangingPunct="1">
              <a:buNone/>
              <a:defRPr/>
            </a:pPr>
            <a:r>
              <a:rPr lang="en-US" altLang="en-US" sz="1700" b="1" dirty="0">
                <a:latin typeface="Calibri" pitchFamily="34" charset="0"/>
              </a:rPr>
              <a:t>HR Financial/Staff Vendor Updates</a:t>
            </a:r>
          </a:p>
          <a:p>
            <a:pPr marL="879475" lvl="1" indent="-514350" eaLnBrk="1" hangingPunct="1">
              <a:buClr>
                <a:schemeClr val="accent1">
                  <a:lumMod val="75000"/>
                </a:schemeClr>
              </a:buClr>
              <a:buFont typeface="Lucida Sans Unicode" pitchFamily="34" charset="0"/>
              <a:buAutoNum type="alphaLcParenR"/>
              <a:defRPr/>
            </a:pPr>
            <a:r>
              <a:rPr lang="en-US" altLang="en-US" sz="1700" dirty="0">
                <a:latin typeface="Calibri" pitchFamily="34" charset="0"/>
              </a:rPr>
              <a:t>2015-16 Staff Evaluation Rating Changes (3012c and 3012d)</a:t>
            </a:r>
          </a:p>
          <a:p>
            <a:pPr marL="879475" lvl="1" indent="-514350" eaLnBrk="1" hangingPunct="1">
              <a:buClr>
                <a:schemeClr val="accent1">
                  <a:lumMod val="75000"/>
                </a:schemeClr>
              </a:buClr>
              <a:buFont typeface="Lucida Sans Unicode" pitchFamily="34" charset="0"/>
              <a:buAutoNum type="alphaLcParenR"/>
              <a:defRPr/>
            </a:pPr>
            <a:r>
              <a:rPr lang="en-US" altLang="en-US" sz="1700" dirty="0">
                <a:latin typeface="Calibri" pitchFamily="34" charset="0"/>
              </a:rPr>
              <a:t>2015-16 Staff </a:t>
            </a:r>
            <a:r>
              <a:rPr lang="en-US" altLang="en-US" sz="1700" dirty="0" smtClean="0">
                <a:latin typeface="Calibri" pitchFamily="34" charset="0"/>
              </a:rPr>
              <a:t>Tenure</a:t>
            </a:r>
            <a:endParaRPr lang="en-US" altLang="en-US" sz="1700" b="1" dirty="0">
              <a:latin typeface="Calibri" pitchFamily="34" charset="0"/>
            </a:endParaRPr>
          </a:p>
          <a:p>
            <a:pPr marL="879475" lvl="1" indent="-514350" eaLnBrk="1" hangingPunct="1">
              <a:buClr>
                <a:schemeClr val="accent1">
                  <a:lumMod val="75000"/>
                </a:schemeClr>
              </a:buClr>
              <a:buFont typeface="Lucida Sans Unicode" pitchFamily="34" charset="0"/>
              <a:buAutoNum type="alphaLcParenR"/>
              <a:defRPr/>
            </a:pPr>
            <a:r>
              <a:rPr lang="en-US" altLang="en-US" sz="1700" dirty="0">
                <a:latin typeface="Calibri" pitchFamily="34" charset="0"/>
              </a:rPr>
              <a:t>2015-16 </a:t>
            </a:r>
            <a:r>
              <a:rPr lang="en-US" altLang="en-US" sz="1700" dirty="0" smtClean="0">
                <a:latin typeface="Calibri" pitchFamily="34" charset="0"/>
              </a:rPr>
              <a:t>Staff Attendance</a:t>
            </a:r>
          </a:p>
          <a:p>
            <a:pPr marL="879475" lvl="1" indent="-514350" eaLnBrk="1" hangingPunct="1">
              <a:buClr>
                <a:schemeClr val="accent1">
                  <a:lumMod val="75000"/>
                </a:schemeClr>
              </a:buClr>
              <a:buFont typeface="Lucida Sans Unicode" pitchFamily="34" charset="0"/>
              <a:buAutoNum type="alphaLcParenR"/>
              <a:defRPr/>
            </a:pPr>
            <a:r>
              <a:rPr lang="en-US" altLang="en-US" sz="1700" dirty="0" smtClean="0">
                <a:solidFill>
                  <a:srgbClr val="FF0000"/>
                </a:solidFill>
                <a:latin typeface="Calibri" pitchFamily="34" charset="0"/>
              </a:rPr>
              <a:t>2016-17 Staff Snapshot</a:t>
            </a:r>
            <a:endParaRPr lang="en-US" altLang="en-US" sz="1700" dirty="0">
              <a:solidFill>
                <a:srgbClr val="FF0000"/>
              </a:solidFill>
              <a:latin typeface="Calibri" pitchFamily="34" charset="0"/>
            </a:endParaRPr>
          </a:p>
          <a:p>
            <a:pPr marL="109538" indent="0" eaLnBrk="1" hangingPunct="1">
              <a:buNone/>
              <a:defRPr/>
            </a:pPr>
            <a:r>
              <a:rPr lang="en-US" altLang="en-US" sz="1700" b="1" dirty="0" smtClean="0">
                <a:latin typeface="Calibri" pitchFamily="34" charset="0"/>
              </a:rPr>
              <a:t>Additional </a:t>
            </a:r>
            <a:r>
              <a:rPr lang="en-US" altLang="en-US" sz="1700" b="1" dirty="0">
                <a:latin typeface="Calibri" pitchFamily="34" charset="0"/>
              </a:rPr>
              <a:t>Resources</a:t>
            </a:r>
          </a:p>
          <a:p>
            <a:pPr marL="109538" indent="0" eaLnBrk="1" hangingPunct="1">
              <a:buNone/>
              <a:defRPr/>
            </a:pPr>
            <a:r>
              <a:rPr lang="en-US" altLang="en-US" sz="1700" b="1" dirty="0">
                <a:latin typeface="Calibri" pitchFamily="34" charset="0"/>
              </a:rPr>
              <a:t>Questions</a:t>
            </a:r>
          </a:p>
          <a:p>
            <a:pPr marL="879475" lvl="1" indent="-514350" eaLnBrk="1" hangingPunct="1">
              <a:buClr>
                <a:schemeClr val="accent1">
                  <a:lumMod val="75000"/>
                </a:schemeClr>
              </a:buClr>
              <a:buFont typeface="Lucida Sans Unicode" pitchFamily="34" charset="0"/>
              <a:buAutoNum type="alphaLcParenR"/>
              <a:defRPr/>
            </a:pPr>
            <a:endParaRPr lang="en-US" altLang="en-US" sz="1700" dirty="0">
              <a:latin typeface="Calibri" pitchFamily="34" charset="0"/>
            </a:endParaRPr>
          </a:p>
        </p:txBody>
      </p:sp>
      <p:sp>
        <p:nvSpPr>
          <p:cNvPr id="3" name="Title 2"/>
          <p:cNvSpPr>
            <a:spLocks noGrp="1"/>
          </p:cNvSpPr>
          <p:nvPr>
            <p:ph type="title"/>
          </p:nvPr>
        </p:nvSpPr>
        <p:spPr>
          <a:xfrm>
            <a:off x="272863" y="140746"/>
            <a:ext cx="1950384" cy="519546"/>
          </a:xfrm>
        </p:spPr>
        <p:txBody>
          <a:bodyPr>
            <a:noAutofit/>
          </a:bodyPr>
          <a:lstStyle/>
          <a:p>
            <a:pPr eaLnBrk="1" fontAlgn="auto" hangingPunct="1">
              <a:spcAft>
                <a:spcPts val="0"/>
              </a:spcAft>
              <a:defRPr/>
            </a:pPr>
            <a:r>
              <a:rPr lang="en-US" dirty="0">
                <a:latin typeface="Calibri" pitchFamily="34" charset="0"/>
              </a:rPr>
              <a:t>Agenda</a:t>
            </a:r>
          </a:p>
        </p:txBody>
      </p:sp>
      <p:sp>
        <p:nvSpPr>
          <p:cNvPr id="4" name="Content Placeholder 1"/>
          <p:cNvSpPr txBox="1">
            <a:spLocks/>
          </p:cNvSpPr>
          <p:nvPr/>
        </p:nvSpPr>
        <p:spPr bwMode="auto">
          <a:xfrm>
            <a:off x="5059679" y="1376101"/>
            <a:ext cx="3708083" cy="1899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8" indent="0" defTabSz="914400" eaLnBrk="1" hangingPunct="1">
              <a:buFont typeface="Wingdings 3" pitchFamily="18" charset="2"/>
              <a:buNone/>
              <a:defRPr/>
            </a:pPr>
            <a:endParaRPr lang="en-US" altLang="en-US" sz="1700" b="1" dirty="0" smtClean="0">
              <a:latin typeface="Calibri" pitchFamily="34" charset="0"/>
            </a:endParaRPr>
          </a:p>
        </p:txBody>
      </p:sp>
      <p:sp>
        <p:nvSpPr>
          <p:cNvPr id="1024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B777975A-BECD-4056-8E73-9D1190E54DB2}" type="slidenum">
              <a:rPr lang="en-US" altLang="en-US" sz="1400" smtClean="0">
                <a:latin typeface="Arial" charset="0"/>
              </a:rPr>
              <a:pPr eaLnBrk="1" hangingPunct="1">
                <a:spcBef>
                  <a:spcPct val="0"/>
                </a:spcBef>
                <a:buClrTx/>
                <a:buSzTx/>
                <a:buFontTx/>
                <a:buNone/>
              </a:pPr>
              <a:t>2</a:t>
            </a:fld>
            <a:endParaRPr lang="en-US" altLang="en-US" sz="1400" dirty="0" smtClean="0">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343948" y="506077"/>
            <a:ext cx="8913157" cy="5424488"/>
          </a:xfrm>
        </p:spPr>
        <p:txBody>
          <a:bodyPr/>
          <a:lstStyle/>
          <a:p>
            <a:pPr marL="107950" indent="0">
              <a:buFont typeface="Wingdings 3" pitchFamily="18" charset="2"/>
              <a:buNone/>
              <a:defRPr/>
            </a:pPr>
            <a:r>
              <a:rPr lang="en-US" altLang="en-US" sz="2800" b="1" dirty="0" smtClean="0">
                <a:latin typeface="Calibri" panose="020F0502020204030204" pitchFamily="34" charset="0"/>
              </a:rPr>
              <a:t>2015-16 Career Pathways Reminder/Update:</a:t>
            </a:r>
          </a:p>
          <a:p>
            <a:pPr marL="450850" indent="-342900">
              <a:buFont typeface="Wingdings" panose="05000000000000000000" pitchFamily="2" charset="2"/>
              <a:buChar char="Ø"/>
              <a:defRPr/>
            </a:pPr>
            <a:r>
              <a:rPr lang="en-US" altLang="en-US" sz="2000" dirty="0" smtClean="0">
                <a:latin typeface="Calibri" panose="020F0502020204030204" pitchFamily="34" charset="0"/>
              </a:rPr>
              <a:t>Career Path Codes </a:t>
            </a:r>
            <a:r>
              <a:rPr lang="en-US" altLang="en-US" sz="2000" i="1" u="sng" dirty="0" smtClean="0">
                <a:latin typeface="Calibri" panose="020F0502020204030204" pitchFamily="34" charset="0"/>
              </a:rPr>
              <a:t>must</a:t>
            </a:r>
            <a:r>
              <a:rPr lang="en-US" altLang="en-US" sz="2000" dirty="0" smtClean="0">
                <a:latin typeface="Calibri" panose="020F0502020204030204" pitchFamily="34" charset="0"/>
              </a:rPr>
              <a:t> be reported for </a:t>
            </a:r>
            <a:r>
              <a:rPr lang="en-US" altLang="en-US" sz="2000" i="1" u="sng" dirty="0" smtClean="0">
                <a:latin typeface="Calibri" panose="020F0502020204030204" pitchFamily="34" charset="0"/>
              </a:rPr>
              <a:t>all</a:t>
            </a:r>
            <a:r>
              <a:rPr lang="en-US" altLang="en-US" sz="2000" dirty="0" smtClean="0">
                <a:latin typeface="Calibri" panose="020F0502020204030204" pitchFamily="34" charset="0"/>
              </a:rPr>
              <a:t> students reported with a </a:t>
            </a:r>
            <a:r>
              <a:rPr lang="en-US" altLang="en-US" sz="2000" i="1" dirty="0" smtClean="0">
                <a:solidFill>
                  <a:srgbClr val="FF0000"/>
                </a:solidFill>
                <a:latin typeface="Calibri" panose="020F0502020204030204" pitchFamily="34" charset="0"/>
              </a:rPr>
              <a:t>diploma</a:t>
            </a:r>
            <a:r>
              <a:rPr lang="en-US" altLang="en-US" sz="2000" dirty="0" smtClean="0">
                <a:latin typeface="Calibri" panose="020F0502020204030204" pitchFamily="34" charset="0"/>
              </a:rPr>
              <a:t>. For example, students who receive a Regents diploma with Advanced Designation should be reported with Credential Type Code 680 (Regents Diploma with </a:t>
            </a:r>
            <a:r>
              <a:rPr lang="en-US" altLang="en-US" sz="2000" dirty="0" err="1" smtClean="0">
                <a:latin typeface="Calibri" panose="020F0502020204030204" pitchFamily="34" charset="0"/>
              </a:rPr>
              <a:t>Adv</a:t>
            </a:r>
            <a:r>
              <a:rPr lang="en-US" altLang="en-US" sz="2000" dirty="0" smtClean="0">
                <a:latin typeface="Calibri" panose="020F0502020204030204" pitchFamily="34" charset="0"/>
              </a:rPr>
              <a:t> Designation), Reason for Ending Enrollment Code 799 (Graduated (earned a Regents or local diploma)), and an appropriate Career Path Code that indicates the exams passed that resulted in this particular diploma being awarded. This field can </a:t>
            </a:r>
            <a:r>
              <a:rPr lang="en-US" altLang="en-US" sz="2000" i="1" u="sng" dirty="0" smtClean="0">
                <a:latin typeface="Calibri" panose="020F0502020204030204" pitchFamily="34" charset="0"/>
              </a:rPr>
              <a:t>not</a:t>
            </a:r>
            <a:r>
              <a:rPr lang="en-US" altLang="en-US" sz="2000" dirty="0" smtClean="0">
                <a:latin typeface="Calibri" panose="020F0502020204030204" pitchFamily="34" charset="0"/>
              </a:rPr>
              <a:t> be left blank for students reported with a </a:t>
            </a:r>
            <a:r>
              <a:rPr lang="en-US" altLang="en-US" sz="2000" i="1" dirty="0" smtClean="0">
                <a:solidFill>
                  <a:srgbClr val="FF0000"/>
                </a:solidFill>
                <a:latin typeface="Calibri" panose="020F0502020204030204" pitchFamily="34" charset="0"/>
              </a:rPr>
              <a:t>diploma</a:t>
            </a:r>
            <a:r>
              <a:rPr lang="en-US" altLang="en-US" sz="2000" dirty="0" smtClean="0">
                <a:latin typeface="Calibri" panose="020F0502020204030204" pitchFamily="34" charset="0"/>
              </a:rPr>
              <a:t>. </a:t>
            </a:r>
            <a:r>
              <a:rPr lang="en-US" altLang="en-US" sz="2000" i="1" dirty="0" smtClean="0">
                <a:solidFill>
                  <a:srgbClr val="FF0000"/>
                </a:solidFill>
                <a:latin typeface="Calibri" panose="020F0502020204030204" pitchFamily="34" charset="0"/>
              </a:rPr>
              <a:t>If a student used more than one pathway, report the pathway with which the student associates most. </a:t>
            </a:r>
            <a:r>
              <a:rPr lang="en-US" altLang="en-US" sz="2000" dirty="0" smtClean="0">
                <a:latin typeface="Calibri" panose="020F0502020204030204" pitchFamily="34" charset="0"/>
              </a:rPr>
              <a:t>Definitions for Career Path Codes will be provided in the SIRS Manual. For more information, see: </a:t>
            </a:r>
            <a:r>
              <a:rPr lang="en-US" altLang="en-US" sz="2000" dirty="0" smtClean="0">
                <a:latin typeface="Calibri" panose="020F0502020204030204" pitchFamily="34" charset="0"/>
                <a:hlinkClick r:id="rId2"/>
              </a:rPr>
              <a:t>http://www.p12.nysed.gov/ciai/multiple-pathways/docs/multiple-pathways-4+1-field-memo.pdf</a:t>
            </a:r>
            <a:r>
              <a:rPr lang="en-US" altLang="en-US" sz="2000" dirty="0" smtClean="0">
                <a:latin typeface="Calibri" panose="020F0502020204030204" pitchFamily="34" charset="0"/>
              </a:rPr>
              <a:t> </a:t>
            </a:r>
          </a:p>
          <a:p>
            <a:pPr marL="450850" indent="-342900">
              <a:buFont typeface="Wingdings" panose="05000000000000000000" pitchFamily="2" charset="2"/>
              <a:buChar char="Ø"/>
              <a:defRPr/>
            </a:pPr>
            <a:r>
              <a:rPr lang="en-US" altLang="en-US" sz="2000" i="1" dirty="0" smtClean="0">
                <a:solidFill>
                  <a:srgbClr val="FF0000"/>
                </a:solidFill>
                <a:latin typeface="Calibri" panose="020F0502020204030204" pitchFamily="34" charset="0"/>
              </a:rPr>
              <a:t>The Department is currently reviewing the list of Career Path Codes for use in 2016-17. Definitions of the codes will be provided in the SIRS Manual and the Add/Delete document.</a:t>
            </a:r>
            <a:endParaRPr lang="en-US" altLang="en-US" sz="2000" b="1" i="1" dirty="0">
              <a:solidFill>
                <a:srgbClr val="FF0000"/>
              </a:solidFill>
              <a:latin typeface="Calibri" panose="020F0502020204030204" pitchFamily="34" charset="0"/>
            </a:endParaRPr>
          </a:p>
          <a:p>
            <a:pPr marL="107950" indent="0">
              <a:buNone/>
              <a:defRPr/>
            </a:pPr>
            <a:r>
              <a:rPr lang="en-US" sz="2000" b="1" dirty="0" smtClean="0">
                <a:solidFill>
                  <a:srgbClr val="FF0000"/>
                </a:solidFill>
                <a:latin typeface="Calibri" panose="020F0502020204030204" pitchFamily="34" charset="0"/>
                <a:ea typeface="Calibri"/>
                <a:cs typeface="Times New Roman"/>
              </a:rPr>
              <a:t>Districts </a:t>
            </a:r>
            <a:r>
              <a:rPr lang="en-US" sz="2000" b="1" dirty="0">
                <a:solidFill>
                  <a:srgbClr val="FF0000"/>
                </a:solidFill>
                <a:latin typeface="Calibri" panose="020F0502020204030204" pitchFamily="34" charset="0"/>
                <a:ea typeface="Calibri"/>
                <a:cs typeface="Times New Roman"/>
              </a:rPr>
              <a:t>should be prepared to load </a:t>
            </a:r>
            <a:r>
              <a:rPr lang="en-US" sz="2000" b="1" dirty="0" smtClean="0">
                <a:solidFill>
                  <a:srgbClr val="FF0000"/>
                </a:solidFill>
                <a:latin typeface="Calibri" panose="020F0502020204030204" pitchFamily="34" charset="0"/>
                <a:ea typeface="Calibri"/>
                <a:cs typeface="Times New Roman"/>
              </a:rPr>
              <a:t>Career Pathways now.</a:t>
            </a:r>
            <a:endParaRPr lang="en-US" altLang="en-US" sz="2000" dirty="0" smtClean="0">
              <a:solidFill>
                <a:srgbClr val="FF0000"/>
              </a:solidFill>
              <a:latin typeface="Calibri" panose="020F0502020204030204" pitchFamily="34" charset="0"/>
            </a:endParaRPr>
          </a:p>
        </p:txBody>
      </p:sp>
      <p:sp>
        <p:nvSpPr>
          <p:cNvPr id="3" name="Title 2"/>
          <p:cNvSpPr>
            <a:spLocks noGrp="1"/>
          </p:cNvSpPr>
          <p:nvPr>
            <p:ph type="title"/>
          </p:nvPr>
        </p:nvSpPr>
        <p:spPr>
          <a:xfrm>
            <a:off x="88084" y="-193992"/>
            <a:ext cx="8498910" cy="1143000"/>
          </a:xfrm>
        </p:spPr>
        <p:txBody>
          <a:bodyPr/>
          <a:lstStyle/>
          <a:p>
            <a:pPr>
              <a:defRPr/>
            </a:pPr>
            <a:r>
              <a:rPr lang="en-US" altLang="en-US" dirty="0" smtClean="0">
                <a:latin typeface="Calibri" pitchFamily="34" charset="0"/>
              </a:rPr>
              <a:t>SMS</a:t>
            </a:r>
            <a:endParaRPr lang="en-US" dirty="0"/>
          </a:p>
        </p:txBody>
      </p:sp>
      <p:sp>
        <p:nvSpPr>
          <p:cNvPr id="22532" name="Slide Number Placeholder 1"/>
          <p:cNvSpPr>
            <a:spLocks noGrp="1"/>
          </p:cNvSpPr>
          <p:nvPr>
            <p:ph type="sldNum" sz="quarter" idx="12"/>
          </p:nvPr>
        </p:nvSpPr>
        <p:spPr bwMode="auto">
          <a:xfrm>
            <a:off x="8561388" y="6408738"/>
            <a:ext cx="452437"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C748B186-8642-4B77-A4BA-1FC943E6A0BE}" type="slidenum">
              <a:rPr lang="en-US" altLang="en-US" sz="1400" smtClean="0">
                <a:latin typeface="Arial" charset="0"/>
              </a:rPr>
              <a:pPr eaLnBrk="1" hangingPunct="1">
                <a:spcBef>
                  <a:spcPct val="0"/>
                </a:spcBef>
                <a:buClrTx/>
                <a:buSzTx/>
                <a:buFontTx/>
                <a:buNone/>
              </a:pPr>
              <a:t>3</a:t>
            </a:fld>
            <a:endParaRPr lang="en-US" altLang="en-US" sz="1400" dirty="0" smtClean="0">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457200" y="984250"/>
            <a:ext cx="8229600" cy="2584573"/>
          </a:xfrm>
        </p:spPr>
        <p:txBody>
          <a:bodyPr/>
          <a:lstStyle/>
          <a:p>
            <a:pPr marL="107950" indent="0">
              <a:buFont typeface="Wingdings 3" pitchFamily="18" charset="2"/>
              <a:buNone/>
              <a:defRPr/>
            </a:pPr>
            <a:r>
              <a:rPr lang="en-US" altLang="en-US" sz="2800" b="1" dirty="0" smtClean="0">
                <a:latin typeface="Calibri" panose="020F0502020204030204" pitchFamily="34" charset="0"/>
              </a:rPr>
              <a:t>2015-16 Youth Apprenticeship Program Service Code for CTE Update:</a:t>
            </a:r>
          </a:p>
          <a:p>
            <a:pPr marL="109537" indent="0">
              <a:buNone/>
            </a:pPr>
            <a:r>
              <a:rPr lang="en-US" sz="2800" dirty="0" smtClean="0">
                <a:latin typeface="Calibri" panose="020F0502020204030204" pitchFamily="34" charset="0"/>
              </a:rPr>
              <a:t>The Youth </a:t>
            </a:r>
            <a:r>
              <a:rPr lang="en-US" sz="2800" dirty="0">
                <a:latin typeface="Calibri" panose="020F0502020204030204" pitchFamily="34" charset="0"/>
              </a:rPr>
              <a:t>Apprenticeship Program </a:t>
            </a:r>
            <a:r>
              <a:rPr lang="en-US" sz="2800" dirty="0" smtClean="0">
                <a:latin typeface="Calibri" panose="020F0502020204030204" pitchFamily="34" charset="0"/>
              </a:rPr>
              <a:t>CIP code 309999 should </a:t>
            </a:r>
            <a:r>
              <a:rPr lang="en-US" sz="2800" dirty="0">
                <a:latin typeface="Calibri" panose="020F0502020204030204" pitchFamily="34" charset="0"/>
              </a:rPr>
              <a:t>be used for students in the Cornell-developed “Youth and Work Program</a:t>
            </a:r>
            <a:r>
              <a:rPr lang="en-US" sz="2800" dirty="0" smtClean="0">
                <a:latin typeface="Calibri" panose="020F0502020204030204" pitchFamily="34" charset="0"/>
              </a:rPr>
              <a:t>.” </a:t>
            </a:r>
            <a:endParaRPr lang="en-US" sz="2800" dirty="0">
              <a:latin typeface="Calibri" panose="020F0502020204030204" pitchFamily="34" charset="0"/>
            </a:endParaRPr>
          </a:p>
        </p:txBody>
      </p:sp>
      <p:sp>
        <p:nvSpPr>
          <p:cNvPr id="3" name="Title 2"/>
          <p:cNvSpPr>
            <a:spLocks noGrp="1"/>
          </p:cNvSpPr>
          <p:nvPr>
            <p:ph type="title"/>
          </p:nvPr>
        </p:nvSpPr>
        <p:spPr>
          <a:xfrm>
            <a:off x="457200" y="116401"/>
            <a:ext cx="8498910" cy="1143000"/>
          </a:xfrm>
        </p:spPr>
        <p:txBody>
          <a:bodyPr/>
          <a:lstStyle/>
          <a:p>
            <a:pPr>
              <a:defRPr/>
            </a:pPr>
            <a:r>
              <a:rPr lang="en-US" altLang="en-US" dirty="0" smtClean="0">
                <a:latin typeface="Calibri" pitchFamily="34" charset="0"/>
              </a:rPr>
              <a:t>SMS – Programs Fact</a:t>
            </a:r>
            <a:endParaRPr lang="en-US" dirty="0"/>
          </a:p>
        </p:txBody>
      </p:sp>
      <p:sp>
        <p:nvSpPr>
          <p:cNvPr id="22532" name="Slide Number Placeholder 1"/>
          <p:cNvSpPr>
            <a:spLocks noGrp="1"/>
          </p:cNvSpPr>
          <p:nvPr>
            <p:ph type="sldNum" sz="quarter" idx="12"/>
          </p:nvPr>
        </p:nvSpPr>
        <p:spPr bwMode="auto">
          <a:xfrm>
            <a:off x="8561388" y="6408738"/>
            <a:ext cx="452437"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C748B186-8642-4B77-A4BA-1FC943E6A0BE}" type="slidenum">
              <a:rPr lang="en-US" altLang="en-US" sz="1400" smtClean="0">
                <a:latin typeface="Arial" charset="0"/>
              </a:rPr>
              <a:pPr eaLnBrk="1" hangingPunct="1">
                <a:spcBef>
                  <a:spcPct val="0"/>
                </a:spcBef>
                <a:buClrTx/>
                <a:buSzTx/>
                <a:buFontTx/>
                <a:buNone/>
              </a:pPr>
              <a:t>4</a:t>
            </a:fld>
            <a:endParaRPr lang="en-US" altLang="en-US" sz="1400" smtClean="0">
              <a:latin typeface="Arial" charset="0"/>
            </a:endParaRPr>
          </a:p>
        </p:txBody>
      </p:sp>
    </p:spTree>
    <p:extLst>
      <p:ext uri="{BB962C8B-B14F-4D97-AF65-F5344CB8AC3E}">
        <p14:creationId xmlns:p14="http://schemas.microsoft.com/office/powerpoint/2010/main" val="646252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457200" y="984250"/>
            <a:ext cx="8229600" cy="5099558"/>
          </a:xfrm>
        </p:spPr>
        <p:txBody>
          <a:bodyPr/>
          <a:lstStyle/>
          <a:p>
            <a:pPr marL="107950" indent="0">
              <a:buFont typeface="Wingdings 3" pitchFamily="18" charset="2"/>
              <a:buNone/>
              <a:defRPr/>
            </a:pPr>
            <a:r>
              <a:rPr lang="en-US" altLang="en-US" sz="2800" b="1" dirty="0" smtClean="0">
                <a:latin typeface="Calibri" panose="020F0502020204030204" pitchFamily="34" charset="0"/>
              </a:rPr>
              <a:t>2015-16 Chronic Absenteeism:</a:t>
            </a:r>
          </a:p>
          <a:p>
            <a:pPr lvl="1">
              <a:buFont typeface="Wingdings" panose="05000000000000000000" pitchFamily="2" charset="2"/>
              <a:buChar char="Ø"/>
            </a:pPr>
            <a:r>
              <a:rPr lang="en-US" altLang="en-US" sz="2800" b="1" dirty="0" smtClean="0">
                <a:latin typeface="Calibri" panose="020F0502020204030204" pitchFamily="34" charset="0"/>
              </a:rPr>
              <a:t>Day Calendar: </a:t>
            </a:r>
            <a:r>
              <a:rPr lang="en-US" altLang="en-US" sz="2800" dirty="0" smtClean="0">
                <a:latin typeface="Calibri" panose="020F0502020204030204" pitchFamily="34" charset="0"/>
              </a:rPr>
              <a:t>If all of the grade levels in the school are using the same calendar, use “AL.” If there is variation of calendars at grade levels, provide a calendar for each grade level. If “AL” and individual grades are reported, individual grades will be used.</a:t>
            </a:r>
          </a:p>
          <a:p>
            <a:pPr lvl="1">
              <a:buFont typeface="Wingdings" panose="05000000000000000000" pitchFamily="2" charset="2"/>
              <a:buChar char="Ø"/>
            </a:pPr>
            <a:r>
              <a:rPr lang="en-US" altLang="en-US" sz="2800" b="1" dirty="0" smtClean="0">
                <a:latin typeface="Calibri" panose="020F0502020204030204" pitchFamily="34" charset="0"/>
              </a:rPr>
              <a:t>Student Daily Attendance for BOCES: </a:t>
            </a:r>
            <a:r>
              <a:rPr lang="en-US" altLang="en-US" sz="2800" dirty="0" smtClean="0">
                <a:latin typeface="Calibri" panose="020F0502020204030204" pitchFamily="34" charset="0"/>
              </a:rPr>
              <a:t>Is not required, but the Department is accepting and would like to collect these data. </a:t>
            </a:r>
            <a:r>
              <a:rPr lang="en-US" altLang="en-US" sz="2800" i="1" dirty="0" smtClean="0">
                <a:solidFill>
                  <a:srgbClr val="FF0000"/>
                </a:solidFill>
                <a:latin typeface="Calibri" panose="020F0502020204030204" pitchFamily="34" charset="0"/>
              </a:rPr>
              <a:t>Additional guidance will follow for 2016-17.</a:t>
            </a:r>
          </a:p>
        </p:txBody>
      </p:sp>
      <p:sp>
        <p:nvSpPr>
          <p:cNvPr id="3" name="Title 2"/>
          <p:cNvSpPr>
            <a:spLocks noGrp="1"/>
          </p:cNvSpPr>
          <p:nvPr>
            <p:ph type="title"/>
          </p:nvPr>
        </p:nvSpPr>
        <p:spPr>
          <a:xfrm>
            <a:off x="514915" y="116401"/>
            <a:ext cx="8498910" cy="1143000"/>
          </a:xfrm>
        </p:spPr>
        <p:txBody>
          <a:bodyPr/>
          <a:lstStyle/>
          <a:p>
            <a:pPr>
              <a:defRPr/>
            </a:pPr>
            <a:r>
              <a:rPr lang="en-US" altLang="en-US" dirty="0" smtClean="0">
                <a:latin typeface="Calibri" pitchFamily="34" charset="0"/>
              </a:rPr>
              <a:t>SMS</a:t>
            </a:r>
            <a:endParaRPr lang="en-US" dirty="0"/>
          </a:p>
        </p:txBody>
      </p:sp>
      <p:sp>
        <p:nvSpPr>
          <p:cNvPr id="22532" name="Slide Number Placeholder 1"/>
          <p:cNvSpPr>
            <a:spLocks noGrp="1"/>
          </p:cNvSpPr>
          <p:nvPr>
            <p:ph type="sldNum" sz="quarter" idx="12"/>
          </p:nvPr>
        </p:nvSpPr>
        <p:spPr bwMode="auto">
          <a:xfrm>
            <a:off x="8561388" y="6408738"/>
            <a:ext cx="452437"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C748B186-8642-4B77-A4BA-1FC943E6A0BE}" type="slidenum">
              <a:rPr lang="en-US" altLang="en-US" sz="1400" smtClean="0">
                <a:latin typeface="Arial" charset="0"/>
              </a:rPr>
              <a:pPr eaLnBrk="1" hangingPunct="1">
                <a:spcBef>
                  <a:spcPct val="0"/>
                </a:spcBef>
                <a:buClrTx/>
                <a:buSzTx/>
                <a:buFontTx/>
                <a:buNone/>
              </a:pPr>
              <a:t>5</a:t>
            </a:fld>
            <a:endParaRPr lang="en-US" altLang="en-US" sz="1400" smtClean="0">
              <a:latin typeface="Arial" charset="0"/>
            </a:endParaRPr>
          </a:p>
        </p:txBody>
      </p:sp>
    </p:spTree>
    <p:extLst>
      <p:ext uri="{BB962C8B-B14F-4D97-AF65-F5344CB8AC3E}">
        <p14:creationId xmlns:p14="http://schemas.microsoft.com/office/powerpoint/2010/main" val="1520655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457199" y="984250"/>
            <a:ext cx="8556625" cy="5099558"/>
          </a:xfrm>
        </p:spPr>
        <p:txBody>
          <a:bodyPr/>
          <a:lstStyle/>
          <a:p>
            <a:pPr marL="107950" indent="0">
              <a:buFont typeface="Wingdings 3" pitchFamily="18" charset="2"/>
              <a:buNone/>
              <a:defRPr/>
            </a:pPr>
            <a:r>
              <a:rPr lang="en-US" altLang="en-US" sz="2800" b="1" dirty="0" smtClean="0">
                <a:latin typeface="Calibri" panose="020F0502020204030204" pitchFamily="34" charset="0"/>
              </a:rPr>
              <a:t>2015-16 CTE Pathway Assessment Measure Codes:</a:t>
            </a:r>
          </a:p>
          <a:p>
            <a:pPr marL="392113" lvl="1" indent="0">
              <a:buNone/>
            </a:pPr>
            <a:r>
              <a:rPr lang="en-US" sz="2800" i="1" dirty="0" smtClean="0">
                <a:solidFill>
                  <a:srgbClr val="FF0000"/>
                </a:solidFill>
                <a:latin typeface="Calibri" panose="020F0502020204030204" pitchFamily="34" charset="0"/>
              </a:rPr>
              <a:t>Sixteen additional “CTE” for Career and Technical Education Assessment Measure Codes are being introduced for 2015-16. Once loaded into Level 2, these codes will be included in the SIRS Manual and Add/Delete document, both of which will be posted on the IRS website and shared with you.</a:t>
            </a:r>
          </a:p>
          <a:p>
            <a:pPr marL="109537" indent="0">
              <a:buNone/>
            </a:pPr>
            <a:endParaRPr lang="en-US" sz="2400" dirty="0" smtClean="0">
              <a:solidFill>
                <a:srgbClr val="00B050"/>
              </a:solidFill>
              <a:latin typeface="Calibri" panose="020F0502020204030204" pitchFamily="34" charset="0"/>
            </a:endParaRPr>
          </a:p>
          <a:p>
            <a:pPr>
              <a:buFont typeface="Wingdings" panose="05000000000000000000" pitchFamily="2" charset="2"/>
              <a:buChar char="Ø"/>
            </a:pPr>
            <a:endParaRPr lang="en-US" sz="2800" dirty="0">
              <a:latin typeface="Calibri" panose="020F0502020204030204" pitchFamily="34" charset="0"/>
            </a:endParaRPr>
          </a:p>
        </p:txBody>
      </p:sp>
      <p:sp>
        <p:nvSpPr>
          <p:cNvPr id="3" name="Title 2"/>
          <p:cNvSpPr>
            <a:spLocks noGrp="1"/>
          </p:cNvSpPr>
          <p:nvPr>
            <p:ph type="title"/>
          </p:nvPr>
        </p:nvSpPr>
        <p:spPr>
          <a:xfrm>
            <a:off x="457200" y="116401"/>
            <a:ext cx="8498910" cy="1143000"/>
          </a:xfrm>
        </p:spPr>
        <p:txBody>
          <a:bodyPr/>
          <a:lstStyle/>
          <a:p>
            <a:pPr>
              <a:defRPr/>
            </a:pPr>
            <a:r>
              <a:rPr lang="en-US" altLang="en-US" dirty="0" smtClean="0">
                <a:latin typeface="Calibri" pitchFamily="34" charset="0"/>
              </a:rPr>
              <a:t>SMS – Assessment Fact</a:t>
            </a:r>
            <a:endParaRPr lang="en-US" dirty="0"/>
          </a:p>
        </p:txBody>
      </p:sp>
      <p:sp>
        <p:nvSpPr>
          <p:cNvPr id="22532" name="Slide Number Placeholder 1"/>
          <p:cNvSpPr>
            <a:spLocks noGrp="1"/>
          </p:cNvSpPr>
          <p:nvPr>
            <p:ph type="sldNum" sz="quarter" idx="12"/>
          </p:nvPr>
        </p:nvSpPr>
        <p:spPr bwMode="auto">
          <a:xfrm>
            <a:off x="8561388" y="6408738"/>
            <a:ext cx="452437"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C748B186-8642-4B77-A4BA-1FC943E6A0BE}" type="slidenum">
              <a:rPr lang="en-US" altLang="en-US" sz="1400" smtClean="0">
                <a:latin typeface="Arial" charset="0"/>
              </a:rPr>
              <a:pPr eaLnBrk="1" hangingPunct="1">
                <a:spcBef>
                  <a:spcPct val="0"/>
                </a:spcBef>
                <a:buClrTx/>
                <a:buSzTx/>
                <a:buFontTx/>
                <a:buNone/>
              </a:pPr>
              <a:t>6</a:t>
            </a:fld>
            <a:endParaRPr lang="en-US" altLang="en-US" sz="1400" smtClean="0">
              <a:latin typeface="Arial" charset="0"/>
            </a:endParaRPr>
          </a:p>
        </p:txBody>
      </p:sp>
    </p:spTree>
    <p:extLst>
      <p:ext uri="{BB962C8B-B14F-4D97-AF65-F5344CB8AC3E}">
        <p14:creationId xmlns:p14="http://schemas.microsoft.com/office/powerpoint/2010/main" val="3581982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1195388"/>
            <a:ext cx="8229600" cy="4525962"/>
          </a:xfrm>
        </p:spPr>
        <p:txBody>
          <a:bodyPr/>
          <a:lstStyle/>
          <a:p>
            <a:pPr marL="109537" indent="0">
              <a:buNone/>
            </a:pPr>
            <a:r>
              <a:rPr lang="en-US" altLang="en-US" sz="2800" b="1" dirty="0">
                <a:latin typeface="Calibri" panose="020F0502020204030204" pitchFamily="34" charset="0"/>
              </a:rPr>
              <a:t>2015-16 </a:t>
            </a:r>
            <a:r>
              <a:rPr lang="en-US" altLang="en-US" sz="2800" b="1" dirty="0" smtClean="0">
                <a:latin typeface="Calibri" panose="020F0502020204030204" pitchFamily="34" charset="0"/>
              </a:rPr>
              <a:t>Immigrant Definition Update:</a:t>
            </a:r>
            <a:endParaRPr lang="en-US" altLang="en-US" sz="2800" b="1" dirty="0">
              <a:latin typeface="Calibri" panose="020F0502020204030204" pitchFamily="34" charset="0"/>
            </a:endParaRPr>
          </a:p>
          <a:p>
            <a:pPr marL="109537" indent="0">
              <a:buNone/>
            </a:pPr>
            <a:r>
              <a:rPr lang="en-US" sz="2000" dirty="0" smtClean="0">
                <a:latin typeface="Calibri" panose="020F0502020204030204" pitchFamily="34" charset="0"/>
              </a:rPr>
              <a:t>The immigrant definition has been revised to align with that of the federal government:</a:t>
            </a:r>
          </a:p>
          <a:p>
            <a:pPr lvl="0"/>
            <a:r>
              <a:rPr lang="en-US" sz="2000" dirty="0" smtClean="0">
                <a:latin typeface="Calibri" panose="020F0502020204030204" pitchFamily="34" charset="0"/>
              </a:rPr>
              <a:t>Immigrant </a:t>
            </a:r>
            <a:r>
              <a:rPr lang="en-US" sz="2000" dirty="0">
                <a:latin typeface="Calibri" panose="020F0502020204030204" pitchFamily="34" charset="0"/>
              </a:rPr>
              <a:t>children and youth are defined as individuals who:</a:t>
            </a:r>
          </a:p>
          <a:p>
            <a:pPr lvl="1"/>
            <a:r>
              <a:rPr lang="en-US" sz="2000" dirty="0">
                <a:latin typeface="Calibri" panose="020F0502020204030204" pitchFamily="34" charset="0"/>
              </a:rPr>
              <a:t>are aged 3 through 21; </a:t>
            </a:r>
          </a:p>
          <a:p>
            <a:pPr lvl="1"/>
            <a:r>
              <a:rPr lang="en-US" sz="2000" dirty="0">
                <a:latin typeface="Calibri" panose="020F0502020204030204" pitchFamily="34" charset="0"/>
              </a:rPr>
              <a:t>were not born in any State; and </a:t>
            </a:r>
          </a:p>
          <a:p>
            <a:pPr lvl="1"/>
            <a:r>
              <a:rPr lang="en-US" sz="2000" dirty="0">
                <a:latin typeface="Calibri" panose="020F0502020204030204" pitchFamily="34" charset="0"/>
              </a:rPr>
              <a:t>have not been attending one or more schools in any one or more States for more than 3 full academic years. The </a:t>
            </a:r>
            <a:r>
              <a:rPr lang="en-US" sz="2000" dirty="0" smtClean="0">
                <a:latin typeface="Calibri" panose="020F0502020204030204" pitchFamily="34" charset="0"/>
              </a:rPr>
              <a:t>months need not be </a:t>
            </a:r>
            <a:r>
              <a:rPr lang="en-US" sz="2000" dirty="0">
                <a:latin typeface="Calibri" panose="020F0502020204030204" pitchFamily="34" charset="0"/>
              </a:rPr>
              <a:t>consecutive.</a:t>
            </a:r>
          </a:p>
          <a:p>
            <a:r>
              <a:rPr lang="en-US" sz="2000" dirty="0" smtClean="0">
                <a:latin typeface="Calibri" panose="020F0502020204030204" pitchFamily="34" charset="0"/>
              </a:rPr>
              <a:t>"</a:t>
            </a:r>
            <a:r>
              <a:rPr lang="en-US" sz="2000" dirty="0">
                <a:latin typeface="Calibri" panose="020F0502020204030204" pitchFamily="34" charset="0"/>
              </a:rPr>
              <a:t>State" means the 50 states, the District of Columbia, and the Commonwealth of Puerto Rico. Children born to U.S. citizens abroad (including those born on military bases), the U.S. Virgin Islands, Guam, or any other U.S. territory that is not D.C. or Puerto Rico are considered </a:t>
            </a:r>
            <a:r>
              <a:rPr lang="en-US" sz="2000" dirty="0" smtClean="0">
                <a:latin typeface="Calibri" panose="020F0502020204030204" pitchFamily="34" charset="0"/>
              </a:rPr>
              <a:t>immigrants.</a:t>
            </a:r>
            <a:endParaRPr lang="en-US" sz="2000" dirty="0">
              <a:latin typeface="Calibri" panose="020F0502020204030204" pitchFamily="34" charset="0"/>
            </a:endParaRPr>
          </a:p>
          <a:p>
            <a:pPr>
              <a:buFont typeface="Wingdings" panose="05000000000000000000" pitchFamily="2" charset="2"/>
              <a:buChar char="Ø"/>
            </a:pPr>
            <a:endParaRPr lang="en-US" sz="5400" dirty="0">
              <a:solidFill>
                <a:srgbClr val="00B050"/>
              </a:solidFill>
              <a:latin typeface="Calibri" panose="020F0502020204030204" pitchFamily="34" charset="0"/>
            </a:endParaRPr>
          </a:p>
          <a:p>
            <a:endParaRPr lang="en-US" dirty="0"/>
          </a:p>
        </p:txBody>
      </p:sp>
      <p:sp>
        <p:nvSpPr>
          <p:cNvPr id="3" name="Title 2"/>
          <p:cNvSpPr>
            <a:spLocks noGrp="1"/>
          </p:cNvSpPr>
          <p:nvPr>
            <p:ph type="title"/>
          </p:nvPr>
        </p:nvSpPr>
        <p:spPr>
          <a:xfrm>
            <a:off x="457200" y="183198"/>
            <a:ext cx="8229600" cy="1143000"/>
          </a:xfrm>
        </p:spPr>
        <p:txBody>
          <a:bodyPr/>
          <a:lstStyle/>
          <a:p>
            <a:r>
              <a:rPr lang="en-US" altLang="en-US" dirty="0">
                <a:latin typeface="Calibri" pitchFamily="34" charset="0"/>
              </a:rPr>
              <a:t>SMS</a:t>
            </a:r>
            <a:endParaRPr lang="en-US" dirty="0"/>
          </a:p>
        </p:txBody>
      </p:sp>
      <p:sp>
        <p:nvSpPr>
          <p:cNvPr id="4" name="Slide Number Placeholder 3"/>
          <p:cNvSpPr>
            <a:spLocks noGrp="1"/>
          </p:cNvSpPr>
          <p:nvPr>
            <p:ph type="sldNum" sz="quarter" idx="12"/>
          </p:nvPr>
        </p:nvSpPr>
        <p:spPr/>
        <p:txBody>
          <a:bodyPr/>
          <a:lstStyle/>
          <a:p>
            <a:pPr>
              <a:defRPr/>
            </a:pPr>
            <a:fld id="{99A3CAD7-C096-4870-BE9C-2E5C53077F4B}" type="slidenum">
              <a:rPr lang="en-US" sz="1400" smtClean="0"/>
              <a:pPr>
                <a:defRPr/>
              </a:pPr>
              <a:t>7</a:t>
            </a:fld>
            <a:endParaRPr lang="en-US" sz="1400" dirty="0"/>
          </a:p>
        </p:txBody>
      </p:sp>
    </p:spTree>
    <p:extLst>
      <p:ext uri="{BB962C8B-B14F-4D97-AF65-F5344CB8AC3E}">
        <p14:creationId xmlns:p14="http://schemas.microsoft.com/office/powerpoint/2010/main" val="2664379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90" y="767130"/>
            <a:ext cx="8915400" cy="4525962"/>
          </a:xfrm>
        </p:spPr>
        <p:txBody>
          <a:bodyPr/>
          <a:lstStyle/>
          <a:p>
            <a:pPr marL="109537" indent="0">
              <a:buNone/>
            </a:pPr>
            <a:r>
              <a:rPr lang="en-US" altLang="en-US" sz="2800" b="1" dirty="0">
                <a:latin typeface="Calibri" panose="020F0502020204030204" pitchFamily="34" charset="0"/>
              </a:rPr>
              <a:t>2015-16 </a:t>
            </a:r>
            <a:r>
              <a:rPr lang="en-US" altLang="en-US" sz="2800" b="1" dirty="0" smtClean="0">
                <a:latin typeface="Calibri" panose="020F0502020204030204" pitchFamily="34" charset="0"/>
              </a:rPr>
              <a:t>Transgender Student Definition Update:</a:t>
            </a:r>
            <a:endParaRPr lang="en-US" altLang="en-US" sz="2800" b="1" dirty="0">
              <a:latin typeface="Calibri" panose="020F0502020204030204" pitchFamily="34" charset="0"/>
            </a:endParaRPr>
          </a:p>
          <a:p>
            <a:pPr lvl="1">
              <a:buFont typeface="Arial" panose="020B0604020202020204" pitchFamily="34" charset="0"/>
              <a:buChar char="•"/>
            </a:pPr>
            <a:r>
              <a:rPr lang="en-US" sz="2000" dirty="0" smtClean="0">
                <a:latin typeface="Calibri" panose="020F0502020204030204" pitchFamily="34" charset="0"/>
              </a:rPr>
              <a:t>Transgender </a:t>
            </a:r>
            <a:r>
              <a:rPr lang="en-US" sz="2000" dirty="0">
                <a:latin typeface="Calibri" panose="020F0502020204030204" pitchFamily="34" charset="0"/>
              </a:rPr>
              <a:t>students are those whose gender identity does not correspond to their assigned sex at </a:t>
            </a:r>
            <a:r>
              <a:rPr lang="en-US" sz="2000" dirty="0" smtClean="0">
                <a:latin typeface="Calibri" panose="020F0502020204030204" pitchFamily="34" charset="0"/>
              </a:rPr>
              <a:t>birth.</a:t>
            </a:r>
          </a:p>
          <a:p>
            <a:pPr lvl="1">
              <a:buFont typeface="Arial" panose="020B0604020202020204" pitchFamily="34" charset="0"/>
              <a:buChar char="•"/>
            </a:pPr>
            <a:r>
              <a:rPr lang="en-US" sz="2000" dirty="0" smtClean="0">
                <a:latin typeface="Calibri" panose="020F0502020204030204" pitchFamily="34" charset="0"/>
              </a:rPr>
              <a:t>Report </a:t>
            </a:r>
            <a:r>
              <a:rPr lang="en-US" sz="2000" dirty="0">
                <a:latin typeface="Calibri" panose="020F0502020204030204" pitchFamily="34" charset="0"/>
              </a:rPr>
              <a:t>transgender students with the gender with which the student chooses to identify. In the case of very young transgender students not yet able to advocate for themselves, the request to report the student’s gender may come from the student’s parent or </a:t>
            </a:r>
            <a:r>
              <a:rPr lang="en-US" sz="2000" dirty="0" smtClean="0">
                <a:latin typeface="Calibri" panose="020F0502020204030204" pitchFamily="34" charset="0"/>
              </a:rPr>
              <a:t>guardian.</a:t>
            </a:r>
          </a:p>
          <a:p>
            <a:pPr lvl="1">
              <a:buFont typeface="Arial" panose="020B0604020202020204" pitchFamily="34" charset="0"/>
              <a:buChar char="•"/>
            </a:pPr>
            <a:r>
              <a:rPr lang="en-US" sz="2000" dirty="0" smtClean="0">
                <a:latin typeface="Calibri" panose="020F0502020204030204" pitchFamily="34" charset="0"/>
              </a:rPr>
              <a:t>Transgender </a:t>
            </a:r>
            <a:r>
              <a:rPr lang="en-US" sz="2000" dirty="0">
                <a:latin typeface="Calibri" panose="020F0502020204030204" pitchFamily="34" charset="0"/>
              </a:rPr>
              <a:t>students may be reported with changed gender and changed name but must continue to be reported with their originally assigned NYSSIS ID and local ID in order to track their progress </a:t>
            </a:r>
            <a:r>
              <a:rPr lang="en-US" sz="2000" dirty="0" smtClean="0">
                <a:latin typeface="Calibri" panose="020F0502020204030204" pitchFamily="34" charset="0"/>
              </a:rPr>
              <a:t>longitudinally.</a:t>
            </a:r>
          </a:p>
          <a:p>
            <a:pPr lvl="1">
              <a:buFont typeface="Arial" panose="020B0604020202020204" pitchFamily="34" charset="0"/>
              <a:buChar char="•"/>
            </a:pPr>
            <a:r>
              <a:rPr lang="en-US" sz="2000" i="1" dirty="0" smtClean="0">
                <a:solidFill>
                  <a:srgbClr val="FF0000"/>
                </a:solidFill>
                <a:latin typeface="Calibri" panose="020F0502020204030204" pitchFamily="34" charset="0"/>
              </a:rPr>
              <a:t>School </a:t>
            </a:r>
            <a:r>
              <a:rPr lang="en-US" sz="2000" i="1" dirty="0">
                <a:solidFill>
                  <a:srgbClr val="FF0000"/>
                </a:solidFill>
                <a:latin typeface="Calibri" panose="020F0502020204030204" pitchFamily="34" charset="0"/>
              </a:rPr>
              <a:t>districts should immediately update student records, including transcripts, with the student’s chosen name and appropriate gender markers and not circulate records with the student’s birth name. Anyone provided a transcript or accessing a student’s record should only receive the chosen name. To protect the confidentiality of a student’s transgender status, the birth name should be treated as confidential personally identifiable </a:t>
            </a:r>
            <a:r>
              <a:rPr lang="en-US" sz="2000" i="1" dirty="0" smtClean="0">
                <a:solidFill>
                  <a:srgbClr val="FF0000"/>
                </a:solidFill>
                <a:latin typeface="Calibri" panose="020F0502020204030204" pitchFamily="34" charset="0"/>
              </a:rPr>
              <a:t>information.</a:t>
            </a:r>
          </a:p>
          <a:p>
            <a:pPr marL="109537" indent="0">
              <a:buNone/>
            </a:pPr>
            <a:endParaRPr lang="en-US" sz="5400" dirty="0">
              <a:solidFill>
                <a:srgbClr val="00B050"/>
              </a:solidFill>
              <a:latin typeface="Calibri" panose="020F0502020204030204" pitchFamily="34" charset="0"/>
            </a:endParaRPr>
          </a:p>
          <a:p>
            <a:endParaRPr lang="en-US" dirty="0"/>
          </a:p>
        </p:txBody>
      </p:sp>
      <p:sp>
        <p:nvSpPr>
          <p:cNvPr id="3" name="Title 2"/>
          <p:cNvSpPr>
            <a:spLocks noGrp="1"/>
          </p:cNvSpPr>
          <p:nvPr>
            <p:ph type="title"/>
          </p:nvPr>
        </p:nvSpPr>
        <p:spPr>
          <a:xfrm>
            <a:off x="417513" y="-177319"/>
            <a:ext cx="8229600" cy="1143000"/>
          </a:xfrm>
        </p:spPr>
        <p:txBody>
          <a:bodyPr/>
          <a:lstStyle/>
          <a:p>
            <a:r>
              <a:rPr lang="en-US" altLang="en-US" dirty="0">
                <a:latin typeface="Calibri" pitchFamily="34" charset="0"/>
              </a:rPr>
              <a:t>SMS</a:t>
            </a:r>
            <a:endParaRPr lang="en-US" dirty="0"/>
          </a:p>
        </p:txBody>
      </p:sp>
      <p:sp>
        <p:nvSpPr>
          <p:cNvPr id="4" name="Slide Number Placeholder 3"/>
          <p:cNvSpPr>
            <a:spLocks noGrp="1"/>
          </p:cNvSpPr>
          <p:nvPr>
            <p:ph type="sldNum" sz="quarter" idx="12"/>
          </p:nvPr>
        </p:nvSpPr>
        <p:spPr/>
        <p:txBody>
          <a:bodyPr/>
          <a:lstStyle/>
          <a:p>
            <a:pPr>
              <a:defRPr/>
            </a:pPr>
            <a:fld id="{99A3CAD7-C096-4870-BE9C-2E5C53077F4B}" type="slidenum">
              <a:rPr lang="en-US" sz="1400" smtClean="0"/>
              <a:pPr>
                <a:defRPr/>
              </a:pPr>
              <a:t>8</a:t>
            </a:fld>
            <a:endParaRPr lang="en-US" sz="1400" dirty="0"/>
          </a:p>
        </p:txBody>
      </p:sp>
    </p:spTree>
    <p:extLst>
      <p:ext uri="{BB962C8B-B14F-4D97-AF65-F5344CB8AC3E}">
        <p14:creationId xmlns:p14="http://schemas.microsoft.com/office/powerpoint/2010/main" val="459323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68" y="-83137"/>
            <a:ext cx="8323545" cy="1143000"/>
          </a:xfrm>
        </p:spPr>
        <p:txBody>
          <a:bodyPr/>
          <a:lstStyle/>
          <a:p>
            <a:pPr eaLnBrk="1" fontAlgn="auto" hangingPunct="1">
              <a:spcAft>
                <a:spcPts val="0"/>
              </a:spcAft>
              <a:defRPr/>
            </a:pPr>
            <a:r>
              <a:rPr lang="en-US" altLang="en-US" dirty="0" smtClean="0">
                <a:latin typeface="Calibri" pitchFamily="34" charset="0"/>
              </a:rPr>
              <a:t>SMS</a:t>
            </a:r>
            <a:endParaRPr lang="en-US" dirty="0"/>
          </a:p>
        </p:txBody>
      </p:sp>
      <p:sp>
        <p:nvSpPr>
          <p:cNvPr id="2" name="Content Placeholder 1"/>
          <p:cNvSpPr>
            <a:spLocks noGrp="1"/>
          </p:cNvSpPr>
          <p:nvPr>
            <p:ph idx="1"/>
          </p:nvPr>
        </p:nvSpPr>
        <p:spPr>
          <a:xfrm>
            <a:off x="80288" y="687989"/>
            <a:ext cx="9197938" cy="5636859"/>
          </a:xfrm>
        </p:spPr>
        <p:txBody>
          <a:bodyPr/>
          <a:lstStyle/>
          <a:p>
            <a:pPr marL="228600" indent="0">
              <a:spcBef>
                <a:spcPts val="0"/>
              </a:spcBef>
              <a:spcAft>
                <a:spcPts val="0"/>
              </a:spcAft>
              <a:buNone/>
              <a:defRPr/>
            </a:pPr>
            <a:r>
              <a:rPr lang="en-US" sz="3200" b="1" dirty="0">
                <a:solidFill>
                  <a:srgbClr val="FF0000"/>
                </a:solidFill>
                <a:latin typeface="Calibri" panose="020F0502020204030204" pitchFamily="34" charset="0"/>
                <a:ea typeface="Calibri"/>
                <a:cs typeface="Times New Roman"/>
              </a:rPr>
              <a:t>2016-17</a:t>
            </a:r>
            <a:r>
              <a:rPr lang="en-US" sz="3200" b="1" dirty="0">
                <a:latin typeface="Calibri" panose="020F0502020204030204" pitchFamily="34" charset="0"/>
                <a:ea typeface="Calibri"/>
                <a:cs typeface="Times New Roman"/>
              </a:rPr>
              <a:t> Course Instructor Snapshot</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District Code;</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Assignment Location Code;</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School Year Date;</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Course </a:t>
            </a:r>
            <a:r>
              <a:rPr lang="en-US" sz="2000" dirty="0" smtClean="0">
                <a:latin typeface="Calibri"/>
                <a:ea typeface="Calibri"/>
                <a:cs typeface="Times New Roman"/>
              </a:rPr>
              <a:t>Code Long;</a:t>
            </a:r>
            <a:endParaRPr lang="en-US" sz="2000" dirty="0">
              <a:latin typeface="Calibri"/>
              <a:ea typeface="Calibri"/>
              <a:cs typeface="Times New Roman"/>
            </a:endParaRP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Section </a:t>
            </a:r>
            <a:r>
              <a:rPr lang="en-US" sz="2000" dirty="0" smtClean="0">
                <a:latin typeface="Calibri"/>
                <a:ea typeface="Calibri"/>
                <a:cs typeface="Times New Roman"/>
              </a:rPr>
              <a:t>Code Long;</a:t>
            </a:r>
            <a:endParaRPr lang="en-US" sz="2000" dirty="0">
              <a:latin typeface="Calibri"/>
              <a:ea typeface="Calibri"/>
              <a:cs typeface="Times New Roman"/>
            </a:endParaRP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Primary Instructor ID;</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Additional Instructor IDs;</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Primary Instructor Controlling District Code;</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Additional Instructor Controlling District Codes;</a:t>
            </a:r>
          </a:p>
          <a:p>
            <a:pPr marL="571500" indent="-342900">
              <a:spcBef>
                <a:spcPts val="0"/>
              </a:spcBef>
              <a:spcAft>
                <a:spcPts val="0"/>
              </a:spcAft>
              <a:buFont typeface="Wingdings" panose="05000000000000000000" pitchFamily="2" charset="2"/>
              <a:buChar char="Ø"/>
              <a:defRPr/>
            </a:pPr>
            <a:r>
              <a:rPr lang="en-US" sz="2000" dirty="0">
                <a:latin typeface="Calibri"/>
                <a:ea typeface="Calibri"/>
                <a:cs typeface="Times New Roman"/>
              </a:rPr>
              <a:t>Marking Period;</a:t>
            </a:r>
          </a:p>
          <a:p>
            <a:pPr marL="571500" indent="-342900">
              <a:spcBef>
                <a:spcPts val="0"/>
              </a:spcBef>
              <a:spcAft>
                <a:spcPts val="0"/>
              </a:spcAft>
              <a:buFont typeface="Wingdings" panose="05000000000000000000" pitchFamily="2" charset="2"/>
              <a:buChar char="Ø"/>
              <a:defRPr/>
            </a:pPr>
            <a:r>
              <a:rPr lang="en-US" sz="2000" dirty="0" smtClean="0">
                <a:latin typeface="Calibri"/>
                <a:ea typeface="Calibri"/>
                <a:cs typeface="Times New Roman"/>
              </a:rPr>
              <a:t>Term </a:t>
            </a:r>
            <a:r>
              <a:rPr lang="en-US" sz="2000" dirty="0">
                <a:latin typeface="Calibri"/>
                <a:ea typeface="Calibri"/>
                <a:cs typeface="Times New Roman"/>
              </a:rPr>
              <a:t>Code;</a:t>
            </a:r>
          </a:p>
          <a:p>
            <a:pPr marL="571500" indent="-342900">
              <a:spcBef>
                <a:spcPts val="0"/>
              </a:spcBef>
              <a:spcAft>
                <a:spcPts val="0"/>
              </a:spcAft>
              <a:buFont typeface="Wingdings" panose="05000000000000000000" pitchFamily="2" charset="2"/>
              <a:buChar char="Ø"/>
              <a:defRPr/>
            </a:pPr>
            <a:r>
              <a:rPr lang="en-US" sz="2000" dirty="0" smtClean="0">
                <a:latin typeface="Calibri"/>
                <a:ea typeface="Calibri"/>
                <a:cs typeface="Times New Roman"/>
              </a:rPr>
              <a:t>Primary </a:t>
            </a:r>
            <a:r>
              <a:rPr lang="en-US" sz="2000" dirty="0">
                <a:latin typeface="Calibri"/>
                <a:ea typeface="Calibri"/>
                <a:cs typeface="Times New Roman"/>
              </a:rPr>
              <a:t>Instructor Start and End Dates;</a:t>
            </a:r>
          </a:p>
          <a:p>
            <a:pPr marL="571500" indent="-342900">
              <a:spcBef>
                <a:spcPts val="0"/>
              </a:spcBef>
              <a:spcAft>
                <a:spcPts val="600"/>
              </a:spcAft>
              <a:buFont typeface="Wingdings" panose="05000000000000000000" pitchFamily="2" charset="2"/>
              <a:buChar char="Ø"/>
              <a:defRPr/>
            </a:pPr>
            <a:r>
              <a:rPr lang="en-US" sz="2000" dirty="0">
                <a:latin typeface="Calibri"/>
                <a:ea typeface="Calibri"/>
                <a:cs typeface="Times New Roman"/>
              </a:rPr>
              <a:t>Additional Instructor Start and End Dates.</a:t>
            </a:r>
          </a:p>
          <a:p>
            <a:pPr marL="228600" indent="0">
              <a:spcBef>
                <a:spcPts val="0"/>
              </a:spcBef>
              <a:spcAft>
                <a:spcPts val="0"/>
              </a:spcAft>
              <a:buNone/>
              <a:defRPr/>
            </a:pPr>
            <a:endParaRPr lang="en-US" altLang="en-US" sz="800" b="1" dirty="0" smtClean="0">
              <a:latin typeface="Calibri" panose="020F0502020204030204" pitchFamily="34" charset="0"/>
            </a:endParaRPr>
          </a:p>
          <a:p>
            <a:pPr marL="228600" indent="0">
              <a:spcBef>
                <a:spcPts val="0"/>
              </a:spcBef>
              <a:spcAft>
                <a:spcPts val="0"/>
              </a:spcAft>
              <a:buNone/>
              <a:defRPr/>
            </a:pPr>
            <a:r>
              <a:rPr lang="en-US" altLang="en-US" sz="1600" dirty="0" smtClean="0">
                <a:latin typeface="Calibri" panose="020F0502020204030204" pitchFamily="34" charset="0"/>
              </a:rPr>
              <a:t>A DRAFT template is </a:t>
            </a:r>
            <a:r>
              <a:rPr lang="en-US" altLang="en-US" sz="1600" dirty="0">
                <a:latin typeface="Calibri" panose="020F0502020204030204" pitchFamily="34" charset="0"/>
              </a:rPr>
              <a:t>available at: </a:t>
            </a:r>
            <a:r>
              <a:rPr lang="en-US" altLang="en-US" sz="1600" dirty="0">
                <a:latin typeface="Calibri" panose="020F0502020204030204" pitchFamily="34" charset="0"/>
                <a:hlinkClick r:id="rId2"/>
              </a:rPr>
              <a:t>http://</a:t>
            </a:r>
            <a:r>
              <a:rPr lang="en-US" altLang="en-US" sz="1600" dirty="0" smtClean="0">
                <a:latin typeface="Calibri" panose="020F0502020204030204" pitchFamily="34" charset="0"/>
                <a:hlinkClick r:id="rId2"/>
              </a:rPr>
              <a:t>www.p12.nysed.gov/irs/vendors/2016-17/techInfo.html</a:t>
            </a:r>
            <a:r>
              <a:rPr lang="en-US" altLang="en-US" sz="1600" dirty="0" smtClean="0">
                <a:latin typeface="Calibri" panose="020F0502020204030204" pitchFamily="34" charset="0"/>
              </a:rPr>
              <a:t> </a:t>
            </a:r>
            <a:endParaRPr lang="en-US" altLang="en-US" sz="1600" dirty="0">
              <a:latin typeface="Calibri" panose="020F0502020204030204" pitchFamily="34" charset="0"/>
            </a:endParaRPr>
          </a:p>
          <a:p>
            <a:pPr marL="228600" indent="0">
              <a:spcBef>
                <a:spcPts val="0"/>
              </a:spcBef>
              <a:spcAft>
                <a:spcPts val="0"/>
              </a:spcAft>
              <a:buNone/>
              <a:defRPr/>
            </a:pPr>
            <a:r>
              <a:rPr lang="en-US" altLang="en-US" sz="2400" b="1" dirty="0" smtClean="0">
                <a:latin typeface="Calibri" panose="020F0502020204030204" pitchFamily="34" charset="0"/>
              </a:rPr>
              <a:t>Districts </a:t>
            </a:r>
            <a:r>
              <a:rPr lang="en-US" altLang="en-US" sz="2400" b="1" dirty="0">
                <a:latin typeface="Calibri" panose="020F0502020204030204" pitchFamily="34" charset="0"/>
              </a:rPr>
              <a:t>should be prepared to move data by December 2016.</a:t>
            </a: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defTabSz="4572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A503B68C-614F-4516-BA7D-75FE7FD81E00}" type="slidenum">
              <a:rPr lang="en-US" altLang="en-US" sz="1400" smtClean="0">
                <a:latin typeface="Arial" charset="0"/>
              </a:rPr>
              <a:pPr eaLnBrk="1" hangingPunct="1">
                <a:spcBef>
                  <a:spcPct val="0"/>
                </a:spcBef>
                <a:buClrTx/>
                <a:buSzTx/>
                <a:buFontTx/>
                <a:buNone/>
              </a:pPr>
              <a:t>9</a:t>
            </a:fld>
            <a:endParaRPr lang="en-US" altLang="en-US" sz="1400" smtClean="0">
              <a:latin typeface="Arial" charset="0"/>
            </a:endParaRPr>
          </a:p>
        </p:txBody>
      </p:sp>
    </p:spTree>
    <p:extLst>
      <p:ext uri="{BB962C8B-B14F-4D97-AF65-F5344CB8AC3E}">
        <p14:creationId xmlns:p14="http://schemas.microsoft.com/office/powerpoint/2010/main" val="36122503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2.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3.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4.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Apothecary</Template>
  <TotalTime>54911</TotalTime>
  <Words>1432</Words>
  <Application>Microsoft Office PowerPoint</Application>
  <PresentationFormat>On-screen Show (4:3)</PresentationFormat>
  <Paragraphs>157</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NYS Education Department Vendor Meeting </vt:lpstr>
      <vt:lpstr>Agenda</vt:lpstr>
      <vt:lpstr>SMS</vt:lpstr>
      <vt:lpstr>SMS – Programs Fact</vt:lpstr>
      <vt:lpstr>SMS</vt:lpstr>
      <vt:lpstr>SMS – Assessment Fact</vt:lpstr>
      <vt:lpstr>SMS</vt:lpstr>
      <vt:lpstr>SMS</vt:lpstr>
      <vt:lpstr>SMS</vt:lpstr>
      <vt:lpstr>SMS</vt:lpstr>
      <vt:lpstr>HR Financial/Staff</vt:lpstr>
      <vt:lpstr>HR Financial/Staff</vt:lpstr>
      <vt:lpstr>HR Financial/Staff</vt:lpstr>
      <vt:lpstr>HR Financial/Staff</vt:lpstr>
      <vt:lpstr>Additional Resources </vt:lpstr>
      <vt:lpstr>Questions?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BOCES DATA COLLECTION</dc:title>
  <dc:creator>Peter J Rooney</dc:creator>
  <cp:lastModifiedBy>ocm boces</cp:lastModifiedBy>
  <cp:revision>1250</cp:revision>
  <cp:lastPrinted>2016-04-20T18:52:29Z</cp:lastPrinted>
  <dcterms:created xsi:type="dcterms:W3CDTF">2011-05-09T14:30:19Z</dcterms:created>
  <dcterms:modified xsi:type="dcterms:W3CDTF">2016-04-20T18:55:45Z</dcterms:modified>
</cp:coreProperties>
</file>