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1" r:id="rId3"/>
    <p:sldId id="272" r:id="rId4"/>
    <p:sldId id="266" r:id="rId5"/>
    <p:sldId id="267" r:id="rId6"/>
    <p:sldId id="268" r:id="rId7"/>
    <p:sldId id="269" r:id="rId8"/>
    <p:sldId id="273" r:id="rId9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 S" initials="" lastIdx="2" clrIdx="0"/>
  <p:cmAuthor id="1" name="Administrator" initials="A" lastIdx="25" clrIdx="1"/>
  <p:cmAuthor id="2" name="Administrator" initials="CD" lastIdx="3" clrIdx="2"/>
  <p:cmAuthor id="3" name="Heather Klusendorf" initials="HK" lastIdx="1" clrIdx="3"/>
  <p:cmAuthor id="4" name="Angelica Infante" initials="AI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688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34"/>
    </p:cViewPr>
  </p:sorterViewPr>
  <p:notesViewPr>
    <p:cSldViewPr>
      <p:cViewPr varScale="1">
        <p:scale>
          <a:sx n="51" d="100"/>
          <a:sy n="51" d="100"/>
        </p:scale>
        <p:origin x="-2928" y="-84"/>
      </p:cViewPr>
      <p:guideLst>
        <p:guide orient="horz" pos="2920"/>
        <p:guide pos="22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F2F219-D6CD-4DAB-B4ED-7A9C3620E3F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5841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05841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FAB496-268E-4761-8C91-49155C9D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A44378-331B-4440-B5AC-7512F9C1E676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1" y="4403725"/>
            <a:ext cx="5588000" cy="417195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41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05841"/>
            <a:ext cx="3026833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BF07A-136E-47B9-9BDE-046C81EA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BF07A-136E-47B9-9BDE-046C81EA30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82F36-955F-4345-8FF7-C4E8053BCE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9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82F36-955F-4345-8FF7-C4E8053BCE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9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1" y="1752600"/>
            <a:ext cx="8115299" cy="1470025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545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12" descr="EngageNY powerpoint 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43001" y="1244146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" y="1244146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yse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51489"/>
            <a:ext cx="4114801" cy="10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EngageNY powerpoint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1143001" y="1244146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" y="1244146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Nysed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51489"/>
            <a:ext cx="4114801" cy="10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0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7B30-7949-4ED9-96B5-005BABF229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-10886" y="6112741"/>
            <a:ext cx="9144001" cy="66790"/>
            <a:chOff x="-10886" y="6112741"/>
            <a:chExt cx="9144001" cy="6679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32114" y="6112742"/>
              <a:ext cx="8001001" cy="667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-10886" y="6112741"/>
              <a:ext cx="990600" cy="667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 userDrawn="1"/>
        </p:nvGrpSpPr>
        <p:grpSpPr>
          <a:xfrm>
            <a:off x="-10886" y="6112741"/>
            <a:ext cx="9144001" cy="66790"/>
            <a:chOff x="-10886" y="6112741"/>
            <a:chExt cx="9144001" cy="66791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132114" y="6112742"/>
              <a:ext cx="8001001" cy="667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-10886" y="6112741"/>
              <a:ext cx="990600" cy="667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54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32114" y="6112741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886" y="6112741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1132114" y="6112741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0886" y="6112741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72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2999" y="144780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" y="144780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1142999" y="144780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" y="144780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72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-10886" y="6112741"/>
            <a:ext cx="9144001" cy="66790"/>
            <a:chOff x="-10886" y="6112741"/>
            <a:chExt cx="9144001" cy="66791"/>
          </a:xfrm>
        </p:grpSpPr>
        <p:sp>
          <p:nvSpPr>
            <p:cNvPr id="7" name="Rectangle 6"/>
            <p:cNvSpPr/>
            <p:nvPr userDrawn="1"/>
          </p:nvSpPr>
          <p:spPr>
            <a:xfrm>
              <a:off x="1132114" y="6112742"/>
              <a:ext cx="8001001" cy="667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-10886" y="6112741"/>
              <a:ext cx="990600" cy="667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-10886" y="6112741"/>
            <a:ext cx="9144001" cy="66790"/>
            <a:chOff x="-10886" y="6112741"/>
            <a:chExt cx="9144001" cy="6679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32114" y="6112742"/>
              <a:ext cx="8001001" cy="667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-10886" y="6112741"/>
              <a:ext cx="990600" cy="667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1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Nyse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EngageNY powerpoint banner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6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48230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6" r="63214"/>
          <a:stretch/>
        </p:blipFill>
        <p:spPr bwMode="auto">
          <a:xfrm>
            <a:off x="7000630" y="-1"/>
            <a:ext cx="2143370" cy="1437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EngageNY powerpoint banner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6" r="63214"/>
          <a:stretch/>
        </p:blipFill>
        <p:spPr bwMode="auto">
          <a:xfrm>
            <a:off x="7000630" y="-1"/>
            <a:ext cx="2143370" cy="1437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4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705600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2" r="39978"/>
          <a:stretch/>
        </p:blipFill>
        <p:spPr bwMode="auto">
          <a:xfrm>
            <a:off x="6858000" y="12699"/>
            <a:ext cx="2286000" cy="1410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EngageNY powerpoint banner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2" r="39978"/>
          <a:stretch/>
        </p:blipFill>
        <p:spPr bwMode="auto">
          <a:xfrm>
            <a:off x="6858000" y="12699"/>
            <a:ext cx="2286000" cy="1410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2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579120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79120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Nysed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902"/>
            <a:ext cx="2824144" cy="7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1143000" y="579120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579120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Nysed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902"/>
            <a:ext cx="2824144" cy="7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3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1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EngageNY powerpoint banner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57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1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EngageNY powerpoint banner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61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1" cy="1143000"/>
          </a:xfrm>
        </p:spPr>
        <p:txBody>
          <a:bodyPr>
            <a:normAutofit/>
          </a:bodyPr>
          <a:lstStyle>
            <a:lvl1pPr algn="l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EngageNY powerpoint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EngageNY powerpoint banner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" r="81647" b="-469"/>
          <a:stretch/>
        </p:blipFill>
        <p:spPr bwMode="auto">
          <a:xfrm>
            <a:off x="7010401" y="0"/>
            <a:ext cx="2133600" cy="14572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0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Nys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143000" y="1457210"/>
            <a:ext cx="8001001" cy="667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57210"/>
            <a:ext cx="990600" cy="667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Nysed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58682"/>
            <a:ext cx="2062144" cy="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3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97B30-7949-4ED9-96B5-005BABF229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9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y.nextera.questarai.com/Admin/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115299" cy="2057400"/>
          </a:xfrm>
        </p:spPr>
        <p:txBody>
          <a:bodyPr>
            <a:noAutofit/>
          </a:bodyPr>
          <a:lstStyle/>
          <a:p>
            <a:r>
              <a:rPr lang="en-US" sz="4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Computer-Based Testing</a:t>
            </a:r>
            <a:br>
              <a:rPr lang="en-US" sz="4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Track NYSSIS ID</a:t>
            </a:r>
            <a:br>
              <a:rPr 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Est. 2017</a:t>
            </a:r>
            <a:endParaRPr lang="en-US" sz="1000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199"/>
            <a:ext cx="7086600" cy="1905001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Fast Track NYSSIS ID is only available to operational CBT Schools: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Available as a link within the NYSSIS ID app as part of the NYSED Business Portal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Available to district-level users with access to the NYSSIS ID app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Available to districts based on CBT content area administration (ELA/Math)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Available to districts that have at least one school administering at least one subject and grade level on CBT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7B30-7949-4ED9-96B5-005BABF229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7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Fast Track NYSSIS ID Windows, 2019</a:t>
            </a:r>
          </a:p>
          <a:p>
            <a:pPr marL="0" indent="0">
              <a:buNone/>
            </a:pPr>
            <a:r>
              <a:rPr lang="en-US" b="1" dirty="0" smtClean="0"/>
              <a:t>CBT ELA </a:t>
            </a:r>
            <a:r>
              <a:rPr lang="en-US" b="1" dirty="0"/>
              <a:t>operational window:</a:t>
            </a:r>
            <a:endParaRPr lang="en-US" dirty="0"/>
          </a:p>
          <a:p>
            <a:pPr lvl="1"/>
            <a:r>
              <a:rPr lang="en-US" b="1" dirty="0"/>
              <a:t>Opens:</a:t>
            </a:r>
            <a:r>
              <a:rPr lang="en-US" dirty="0"/>
              <a:t> Monday, March 25</a:t>
            </a:r>
            <a:r>
              <a:rPr lang="en-US" baseline="30000" dirty="0"/>
              <a:t>th  </a:t>
            </a:r>
            <a:r>
              <a:rPr lang="en-US" dirty="0"/>
              <a:t>at 6 am</a:t>
            </a:r>
          </a:p>
          <a:p>
            <a:pPr lvl="1"/>
            <a:r>
              <a:rPr lang="en-US" b="1" dirty="0"/>
              <a:t>Closes:</a:t>
            </a:r>
            <a:r>
              <a:rPr lang="en-US" dirty="0"/>
              <a:t> Thursday, April 11</a:t>
            </a:r>
            <a:r>
              <a:rPr lang="en-US" baseline="30000" dirty="0"/>
              <a:t>th </a:t>
            </a:r>
            <a:r>
              <a:rPr lang="en-US" dirty="0"/>
              <a:t>at 6 </a:t>
            </a:r>
            <a:r>
              <a:rPr lang="en-US" dirty="0" smtClean="0"/>
              <a:t>pm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CBT Math </a:t>
            </a:r>
            <a:r>
              <a:rPr lang="en-US" b="1" dirty="0"/>
              <a:t>operational window:  </a:t>
            </a:r>
            <a:endParaRPr lang="en-US" dirty="0"/>
          </a:p>
          <a:p>
            <a:pPr lvl="1"/>
            <a:r>
              <a:rPr lang="en-US" b="1" dirty="0"/>
              <a:t>Opens:</a:t>
            </a:r>
            <a:r>
              <a:rPr lang="en-US" dirty="0"/>
              <a:t> Monday, April 22</a:t>
            </a:r>
            <a:r>
              <a:rPr lang="en-US" baseline="30000" dirty="0"/>
              <a:t>nd</a:t>
            </a:r>
            <a:r>
              <a:rPr lang="en-US" dirty="0"/>
              <a:t> at 6 am </a:t>
            </a:r>
          </a:p>
          <a:p>
            <a:pPr lvl="1"/>
            <a:r>
              <a:rPr lang="en-US" b="1" dirty="0"/>
              <a:t>Closes:</a:t>
            </a:r>
            <a:r>
              <a:rPr lang="en-US" dirty="0"/>
              <a:t> Friday, Monday May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at 6 pm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7B30-7949-4ED9-96B5-005BABF229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9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District NYSSIS app users will have the ability to create a “</a:t>
            </a:r>
            <a:r>
              <a:rPr lang="en-US" sz="2400" dirty="0" smtClean="0"/>
              <a:t>Fast Track</a:t>
            </a:r>
            <a:r>
              <a:rPr lang="en-US" sz="2400" dirty="0"/>
              <a:t>” NYSSIS ID if a student “lands” in a CBT School on the day of testing and the school prefers to test the student on computer. </a:t>
            </a: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RIC/L1s will have the information about the </a:t>
            </a:r>
            <a:r>
              <a:rPr lang="en-US" sz="2400" dirty="0" smtClean="0"/>
              <a:t>Fast-Track NYSSIS ID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District will need to access the NYSSIS app in the NYSED Business Portal to create a </a:t>
            </a:r>
            <a:r>
              <a:rPr lang="en-US" sz="2400" dirty="0" smtClean="0"/>
              <a:t>Fast Track </a:t>
            </a:r>
            <a:r>
              <a:rPr lang="en-US" sz="2400" dirty="0"/>
              <a:t>NYSSIS ID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Testing on paper is always an </a:t>
            </a:r>
            <a:r>
              <a:rPr lang="en-US" sz="2400" dirty="0" smtClean="0"/>
              <a:t>option for new students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61414"/>
            <a:ext cx="3543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82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</a:t>
            </a:r>
            <a:r>
              <a:rPr lang="en-US" dirty="0" smtClean="0"/>
              <a:t>Fast Track </a:t>
            </a:r>
            <a:r>
              <a:rPr lang="en-US" dirty="0"/>
              <a:t>NYSSIS ID </a:t>
            </a:r>
            <a:r>
              <a:rPr lang="en-US" dirty="0" smtClean="0"/>
              <a:t>is </a:t>
            </a:r>
            <a:r>
              <a:rPr lang="en-US" dirty="0"/>
              <a:t>a real NYSSIS ID </a:t>
            </a:r>
            <a:r>
              <a:rPr lang="en-US" dirty="0" smtClean="0"/>
              <a:t>and will be the </a:t>
            </a:r>
            <a:r>
              <a:rPr lang="en-US" dirty="0"/>
              <a:t>student’s </a:t>
            </a:r>
            <a:r>
              <a:rPr lang="en-US" dirty="0" smtClean="0"/>
              <a:t>permanent </a:t>
            </a:r>
            <a:r>
              <a:rPr lang="en-US" dirty="0"/>
              <a:t>NYSSIS </a:t>
            </a:r>
            <a:r>
              <a:rPr lang="en-US" dirty="0" smtClean="0"/>
              <a:t>ID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Fast Track NYSSIS ID begins with “1111”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Districts should, as a first step, </a:t>
            </a:r>
            <a:r>
              <a:rPr lang="en-US" dirty="0"/>
              <a:t>search for an existing NYSSIS ID for a student: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use the Local ID as part of the search criteria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Search results will indicate a percentage match if similar student name/DOB/gender criteria is found in the NYSSIS app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create a Fast-Track NYSSIS ID if no existing ID is found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7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5" y="3293313"/>
            <a:ext cx="5358810" cy="140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8" y="1155944"/>
            <a:ext cx="6588586" cy="200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60288" y="1850065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  <a:r>
              <a:rPr lang="en-US" dirty="0" smtClean="0"/>
              <a:t>Search on Student Name, DOB, and Gender. Local ID is optional.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55982" y="3406283"/>
            <a:ext cx="1881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2: </a:t>
            </a:r>
            <a:r>
              <a:rPr lang="en-US" dirty="0" smtClean="0"/>
              <a:t>Review Search Results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5" y="4887160"/>
            <a:ext cx="5178720" cy="116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55982" y="4238567"/>
            <a:ext cx="2211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3: </a:t>
            </a:r>
            <a:r>
              <a:rPr lang="en-US" dirty="0" smtClean="0"/>
              <a:t>Select School. </a:t>
            </a:r>
          </a:p>
          <a:p>
            <a:endParaRPr lang="en-US" dirty="0" smtClean="0"/>
          </a:p>
          <a:p>
            <a:r>
              <a:rPr lang="en-US" b="1" dirty="0" smtClean="0"/>
              <a:t>Step 4: </a:t>
            </a:r>
            <a:r>
              <a:rPr lang="en-US" dirty="0" smtClean="0"/>
              <a:t>Click “New Fast Track NYSSIS ID button. 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4508205" y="5471380"/>
            <a:ext cx="659218" cy="323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Step 3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1864242" y="5752569"/>
            <a:ext cx="659218" cy="323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Step 4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619153" y="3671168"/>
            <a:ext cx="659218" cy="323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Step2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083442" y="2288543"/>
            <a:ext cx="659219" cy="323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Step 1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4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Upon generation of a New NYSSIS ID, the ID is available to copy into an SMS or into Nextera Admin.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2" y="3276600"/>
            <a:ext cx="55149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73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 NYSSIS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Schools can use the Fast Track NYSSIS ID to create a new student in </a:t>
            </a:r>
            <a:r>
              <a:rPr lang="en-US" sz="2400" dirty="0" smtClean="0">
                <a:hlinkClick r:id="rId2"/>
              </a:rPr>
              <a:t>Nextera Admin </a:t>
            </a:r>
            <a:r>
              <a:rPr lang="en-US" sz="2400" dirty="0" smtClean="0"/>
              <a:t>to provide a username and password for the student to test immediately in CBT: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7B30-7949-4ED9-96B5-005BABF2293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8" y="2911600"/>
            <a:ext cx="7381875" cy="263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 rot="19797873">
            <a:off x="2322284" y="3755524"/>
            <a:ext cx="14478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0989"/>
      </p:ext>
    </p:extLst>
  </p:cSld>
  <p:clrMapOvr>
    <a:masterClrMapping/>
  </p:clrMapOvr>
</p:sld>
</file>

<file path=ppt/theme/theme1.xml><?xml version="1.0" encoding="utf-8"?>
<a:theme xmlns:a="http://schemas.openxmlformats.org/drawingml/2006/main" name="NYSED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NYSEDtheme</Template>
  <TotalTime>60769</TotalTime>
  <Words>404</Words>
  <Application>Microsoft Office PowerPoint</Application>
  <PresentationFormat>On-screen Show (4:3)</PresentationFormat>
  <Paragraphs>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NYSEDtheme</vt:lpstr>
      <vt:lpstr>Computer-Based Testing Fast Track NYSSIS ID Est. 2017</vt:lpstr>
      <vt:lpstr>Fast Track NYSSIS ID</vt:lpstr>
      <vt:lpstr>Fast Track NYSSIS ID</vt:lpstr>
      <vt:lpstr>Fast Track NYSSIS ID</vt:lpstr>
      <vt:lpstr>Fast Track NYSSIS ID</vt:lpstr>
      <vt:lpstr>Fast Track NYSSIS ID</vt:lpstr>
      <vt:lpstr>Fast Track NYSSIS ID</vt:lpstr>
      <vt:lpstr>Fast Track NYSSIS 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Sattem</dc:creator>
  <cp:lastModifiedBy>Jeremy Dodds</cp:lastModifiedBy>
  <cp:revision>388</cp:revision>
  <cp:lastPrinted>2017-07-13T17:46:15Z</cp:lastPrinted>
  <dcterms:created xsi:type="dcterms:W3CDTF">2015-09-23T03:08:21Z</dcterms:created>
  <dcterms:modified xsi:type="dcterms:W3CDTF">2019-03-29T18:07:17Z</dcterms:modified>
</cp:coreProperties>
</file>