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0"/>
  </p:notesMasterIdLst>
  <p:handoutMasterIdLst>
    <p:handoutMasterId r:id="rId11"/>
  </p:handoutMasterIdLst>
  <p:sldIdLst>
    <p:sldId id="265" r:id="rId2"/>
    <p:sldId id="271" r:id="rId3"/>
    <p:sldId id="272" r:id="rId4"/>
    <p:sldId id="266" r:id="rId5"/>
    <p:sldId id="267" r:id="rId6"/>
    <p:sldId id="268" r:id="rId7"/>
    <p:sldId id="269" r:id="rId8"/>
    <p:sldId id="273" r:id="rId9"/>
  </p:sldIdLst>
  <p:sldSz cx="9144000" cy="6858000" type="screen4x3"/>
  <p:notesSz cx="6985000" cy="9271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nn S" initials="" lastIdx="2" clrIdx="0"/>
  <p:cmAuthor id="1" name="Administrator" initials="A" lastIdx="25" clrIdx="1"/>
  <p:cmAuthor id="2" name="Administrator" initials="CD" lastIdx="3" clrIdx="2"/>
  <p:cmAuthor id="3" name="Heather Klusendorf" initials="HK" lastIdx="1" clrIdx="3"/>
  <p:cmAuthor id="4" name="Angelica Infante" initials="AI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7688" autoAdjust="0"/>
  </p:normalViewPr>
  <p:slideViewPr>
    <p:cSldViewPr>
      <p:cViewPr varScale="1">
        <p:scale>
          <a:sx n="111" d="100"/>
          <a:sy n="111" d="100"/>
        </p:scale>
        <p:origin x="161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134"/>
    </p:cViewPr>
  </p:sorterViewPr>
  <p:notesViewPr>
    <p:cSldViewPr>
      <p:cViewPr varScale="1">
        <p:scale>
          <a:sx n="51" d="100"/>
          <a:sy n="51" d="100"/>
        </p:scale>
        <p:origin x="-2928" y="-84"/>
      </p:cViewPr>
      <p:guideLst>
        <p:guide orient="horz" pos="2920"/>
        <p:guide pos="22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355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1" y="0"/>
            <a:ext cx="3026833" cy="46355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CF2F219-D6CD-4DAB-B4ED-7A9C3620E3FA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05841"/>
            <a:ext cx="3026833" cy="46355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1" y="8805841"/>
            <a:ext cx="3026833" cy="46355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2FAB496-268E-4761-8C91-49155C9D9C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53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355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1" y="0"/>
            <a:ext cx="3026833" cy="46355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6A44378-331B-4440-B5AC-7512F9C1E676}" type="datetimeFigureOut">
              <a:rPr lang="en-US" smtClean="0"/>
              <a:t>3/29/2019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475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1" y="4403725"/>
            <a:ext cx="5588000" cy="417195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05841"/>
            <a:ext cx="3026833" cy="46355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1" y="8805841"/>
            <a:ext cx="3026833" cy="46355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13BF07A-136E-47B9-9BDE-046C81EA30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963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3BF07A-136E-47B9-9BDE-046C81EA309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829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82F36-955F-4345-8FF7-C4E8053BCED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192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C82F36-955F-4345-8FF7-C4E8053BCED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192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1" y="1752600"/>
            <a:ext cx="8115299" cy="1470025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85457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12" descr="EngageNY powerpoint bann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6200"/>
            <a:ext cx="91440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143001" y="1244146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" y="1244146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Nysed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651489"/>
            <a:ext cx="4114801" cy="1043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2" descr="EngageNY powerpoint banner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76200"/>
            <a:ext cx="9144000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1143001" y="1244146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1" y="1244146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Nysed Logo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5651489"/>
            <a:ext cx="4114801" cy="1043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208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buClr>
                <a:schemeClr val="accent6">
                  <a:lumMod val="75000"/>
                </a:schemeClr>
              </a:buCl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accent6">
                  <a:lumMod val="75000"/>
                </a:schemeClr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accent6">
                  <a:lumMod val="75000"/>
                </a:schemeClr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accent6">
                  <a:lumMod val="75000"/>
                </a:schemeClr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6">
                  <a:lumMod val="75000"/>
                </a:schemeClr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97B30-7949-4ED9-96B5-005BABF2293C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2" descr="Nysed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-10886" y="6112741"/>
            <a:ext cx="9144001" cy="66790"/>
            <a:chOff x="-10886" y="6112741"/>
            <a:chExt cx="9144001" cy="66791"/>
          </a:xfrm>
        </p:grpSpPr>
        <p:sp>
          <p:nvSpPr>
            <p:cNvPr id="12" name="Rectangle 11"/>
            <p:cNvSpPr/>
            <p:nvPr userDrawn="1"/>
          </p:nvSpPr>
          <p:spPr>
            <a:xfrm>
              <a:off x="1132114" y="6112742"/>
              <a:ext cx="8001001" cy="6679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-10886" y="6112741"/>
              <a:ext cx="990600" cy="6679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4" name="Picture 2" descr="Nysed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14"/>
          <p:cNvGrpSpPr/>
          <p:nvPr userDrawn="1"/>
        </p:nvGrpSpPr>
        <p:grpSpPr>
          <a:xfrm>
            <a:off x="-10886" y="6112741"/>
            <a:ext cx="9144001" cy="66790"/>
            <a:chOff x="-10886" y="6112741"/>
            <a:chExt cx="9144001" cy="66791"/>
          </a:xfrm>
        </p:grpSpPr>
        <p:sp>
          <p:nvSpPr>
            <p:cNvPr id="16" name="Rectangle 15"/>
            <p:cNvSpPr/>
            <p:nvPr userDrawn="1"/>
          </p:nvSpPr>
          <p:spPr>
            <a:xfrm>
              <a:off x="1132114" y="6112742"/>
              <a:ext cx="8001001" cy="6679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-10886" y="6112741"/>
              <a:ext cx="990600" cy="6679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45415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45025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72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11763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DRAFT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0597B30-7949-4ED9-96B5-005BABF229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32114" y="6112741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10886" y="6112741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Nysed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/>
          <p:cNvSpPr/>
          <p:nvPr userDrawn="1"/>
        </p:nvSpPr>
        <p:spPr>
          <a:xfrm>
            <a:off x="1132114" y="6112741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10886" y="6112741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Nysed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723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1143000"/>
          </a:xfrm>
        </p:spPr>
        <p:txBody>
          <a:bodyPr>
            <a:normAutofit/>
          </a:bodyPr>
          <a:lstStyle>
            <a:lvl1pPr algn="l"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DRAFT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0597B30-7949-4ED9-96B5-005BABF229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42999" y="144780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-1" y="144780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Nysed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1142999" y="144780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-1" y="144780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Nysed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07278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>
            <a:normAutofit/>
          </a:bodyPr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DRAFT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0597B30-7949-4ED9-96B5-005BABF2293C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-10886" y="6112741"/>
            <a:ext cx="9144001" cy="66790"/>
            <a:chOff x="-10886" y="6112741"/>
            <a:chExt cx="9144001" cy="66791"/>
          </a:xfrm>
        </p:grpSpPr>
        <p:sp>
          <p:nvSpPr>
            <p:cNvPr id="7" name="Rectangle 6"/>
            <p:cNvSpPr/>
            <p:nvPr userDrawn="1"/>
          </p:nvSpPr>
          <p:spPr>
            <a:xfrm>
              <a:off x="1132114" y="6112742"/>
              <a:ext cx="8001001" cy="6679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-10886" y="6112741"/>
              <a:ext cx="990600" cy="6679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9" name="Picture 2" descr="Nysed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 userDrawn="1"/>
        </p:nvGrpSpPr>
        <p:grpSpPr>
          <a:xfrm>
            <a:off x="-10886" y="6112741"/>
            <a:ext cx="9144001" cy="66790"/>
            <a:chOff x="-10886" y="6112741"/>
            <a:chExt cx="9144001" cy="66791"/>
          </a:xfrm>
        </p:grpSpPr>
        <p:sp>
          <p:nvSpPr>
            <p:cNvPr id="12" name="Rectangle 11"/>
            <p:cNvSpPr/>
            <p:nvPr userDrawn="1"/>
          </p:nvSpPr>
          <p:spPr>
            <a:xfrm>
              <a:off x="1132114" y="6112742"/>
              <a:ext cx="8001001" cy="6679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-10886" y="6112741"/>
              <a:ext cx="990600" cy="6679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4" name="Picture 2" descr="Nysed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27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6858001" cy="1143000"/>
          </a:xfrm>
        </p:spPr>
        <p:txBody>
          <a:bodyPr>
            <a:normAutofit/>
          </a:bodyPr>
          <a:lstStyle>
            <a:lvl1pPr algn="l"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DRAFT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0597B30-7949-4ED9-96B5-005BABF2293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12" descr="EngageNY powerpoint bann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" r="81647" b="-469"/>
          <a:stretch/>
        </p:blipFill>
        <p:spPr bwMode="auto">
          <a:xfrm>
            <a:off x="7010401" y="0"/>
            <a:ext cx="2133600" cy="14572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143000" y="145721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45721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Nysed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EngageNY powerpoint banner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" r="81647" b="-469"/>
          <a:stretch/>
        </p:blipFill>
        <p:spPr bwMode="auto">
          <a:xfrm>
            <a:off x="7010401" y="0"/>
            <a:ext cx="2133600" cy="14572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1143000" y="145721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145721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Nysed Logo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6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6848230" cy="1143000"/>
          </a:xfrm>
        </p:spPr>
        <p:txBody>
          <a:bodyPr>
            <a:normAutofit/>
          </a:bodyPr>
          <a:lstStyle>
            <a:lvl1pPr algn="l"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DRAFT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0597B30-7949-4ED9-96B5-005BABF229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145721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45721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Nysed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EngageNY powerpoint bann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96" r="63214"/>
          <a:stretch/>
        </p:blipFill>
        <p:spPr bwMode="auto">
          <a:xfrm>
            <a:off x="7000630" y="-1"/>
            <a:ext cx="2143370" cy="14374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1143000" y="145721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145721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Nysed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2" descr="EngageNY powerpoint banner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96" r="63214"/>
          <a:stretch/>
        </p:blipFill>
        <p:spPr bwMode="auto">
          <a:xfrm>
            <a:off x="7000630" y="-1"/>
            <a:ext cx="2143370" cy="14374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4048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6705600" cy="1143000"/>
          </a:xfrm>
        </p:spPr>
        <p:txBody>
          <a:bodyPr>
            <a:normAutofit/>
          </a:bodyPr>
          <a:lstStyle>
            <a:lvl1pPr algn="l"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6">
                  <a:lumMod val="75000"/>
                </a:schemeClr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DRAFT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0597B30-7949-4ED9-96B5-005BABF229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145721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45721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Nysed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EngageNY powerpoint bann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12" r="39978"/>
          <a:stretch/>
        </p:blipFill>
        <p:spPr bwMode="auto">
          <a:xfrm>
            <a:off x="6858000" y="12699"/>
            <a:ext cx="2286000" cy="14107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1143000" y="145721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145721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Nysed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2" descr="EngageNY powerpoint banner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712" r="39978"/>
          <a:stretch/>
        </p:blipFill>
        <p:spPr bwMode="auto">
          <a:xfrm>
            <a:off x="6858000" y="12699"/>
            <a:ext cx="2286000" cy="14107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620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DRAFT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0597B30-7949-4ED9-96B5-005BABF229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43000" y="579120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579120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Nysed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8902"/>
            <a:ext cx="2824144" cy="71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1143000" y="579120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579120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Nysed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28902"/>
            <a:ext cx="2824144" cy="716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532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6858001" cy="1143000"/>
          </a:xfrm>
        </p:spPr>
        <p:txBody>
          <a:bodyPr>
            <a:normAutofit/>
          </a:bodyPr>
          <a:lstStyle>
            <a:lvl1pPr algn="l"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buClr>
                <a:schemeClr val="accent6">
                  <a:lumMod val="75000"/>
                </a:schemeClr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accent6">
                  <a:lumMod val="75000"/>
                </a:schemeClr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accent6">
                  <a:lumMod val="75000"/>
                </a:schemeClr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accent6">
                  <a:lumMod val="75000"/>
                </a:schemeClr>
              </a:buCl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6">
                  <a:lumMod val="75000"/>
                </a:schemeClr>
              </a:buCl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buClr>
                <a:schemeClr val="accent6">
                  <a:lumMod val="75000"/>
                </a:schemeClr>
              </a:buCl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accent6">
                  <a:lumMod val="75000"/>
                </a:schemeClr>
              </a:buCl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accent6">
                  <a:lumMod val="75000"/>
                </a:schemeClr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accent6">
                  <a:lumMod val="75000"/>
                </a:schemeClr>
              </a:buCl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6">
                  <a:lumMod val="75000"/>
                </a:schemeClr>
              </a:buCl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DRAFT</a:t>
            </a: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0597B30-7949-4ED9-96B5-005BABF229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143000" y="145721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45721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Nysed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2" descr="EngageNY powerpoint bann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" r="81647" b="-469"/>
          <a:stretch/>
        </p:blipFill>
        <p:spPr bwMode="auto">
          <a:xfrm>
            <a:off x="7010401" y="0"/>
            <a:ext cx="2133600" cy="14572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1143000" y="145721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145721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Nysed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2" descr="EngageNY powerpoint banner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" r="81647" b="-469"/>
          <a:stretch/>
        </p:blipFill>
        <p:spPr bwMode="auto">
          <a:xfrm>
            <a:off x="7010401" y="0"/>
            <a:ext cx="2133600" cy="14572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957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6858001" cy="1143000"/>
          </a:xfrm>
        </p:spPr>
        <p:txBody>
          <a:bodyPr>
            <a:normAutofit/>
          </a:bodyPr>
          <a:lstStyle>
            <a:lvl1pPr algn="l"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buClr>
                <a:schemeClr val="accent6">
                  <a:lumMod val="75000"/>
                </a:schemeClr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accent6">
                  <a:lumMod val="75000"/>
                </a:schemeClr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accent6">
                  <a:lumMod val="75000"/>
                </a:schemeClr>
              </a:buCl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accent6">
                  <a:lumMod val="75000"/>
                </a:schemeClr>
              </a:buCl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6">
                  <a:lumMod val="75000"/>
                </a:schemeClr>
              </a:buCl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buClr>
                <a:schemeClr val="accent6">
                  <a:lumMod val="75000"/>
                </a:schemeClr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Clr>
                <a:schemeClr val="accent6">
                  <a:lumMod val="75000"/>
                </a:schemeClr>
              </a:buCl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buClr>
                <a:schemeClr val="accent6">
                  <a:lumMod val="75000"/>
                </a:schemeClr>
              </a:buCl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Clr>
                <a:schemeClr val="accent6">
                  <a:lumMod val="75000"/>
                </a:schemeClr>
              </a:buCl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chemeClr val="accent6">
                  <a:lumMod val="75000"/>
                </a:schemeClr>
              </a:buCl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DRAFT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0597B30-7949-4ED9-96B5-005BABF229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143000" y="145721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145721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Nysed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EngageNY powerpoint bann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" r="81647" b="-469"/>
          <a:stretch/>
        </p:blipFill>
        <p:spPr bwMode="auto">
          <a:xfrm>
            <a:off x="7010401" y="0"/>
            <a:ext cx="2133600" cy="14572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 userDrawn="1"/>
        </p:nvSpPr>
        <p:spPr>
          <a:xfrm>
            <a:off x="1143000" y="145721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145721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2" descr="Nysed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EngageNY powerpoint banner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" r="81647" b="-469"/>
          <a:stretch/>
        </p:blipFill>
        <p:spPr bwMode="auto">
          <a:xfrm>
            <a:off x="7010401" y="0"/>
            <a:ext cx="2133600" cy="14572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7618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6858001" cy="1143000"/>
          </a:xfrm>
        </p:spPr>
        <p:txBody>
          <a:bodyPr>
            <a:normAutofit/>
          </a:bodyPr>
          <a:lstStyle>
            <a:lvl1pPr algn="l">
              <a:defRPr sz="36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DRAFT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0597B30-7949-4ED9-96B5-005BABF229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3000" y="145721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145721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Nysed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EngageNY powerpoint banner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" r="81647" b="-469"/>
          <a:stretch/>
        </p:blipFill>
        <p:spPr bwMode="auto">
          <a:xfrm>
            <a:off x="7010401" y="0"/>
            <a:ext cx="2133600" cy="14572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1143000" y="145721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145721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" descr="Nysed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EngageNY powerpoint banner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" r="81647" b="-469"/>
          <a:stretch/>
        </p:blipFill>
        <p:spPr bwMode="auto">
          <a:xfrm>
            <a:off x="7010401" y="0"/>
            <a:ext cx="2133600" cy="145721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00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DRAFT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0597B30-7949-4ED9-96B5-005BABF229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143000" y="145721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45721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" descr="Nysed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1143000" y="1457210"/>
            <a:ext cx="8001001" cy="6679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57210"/>
            <a:ext cx="990600" cy="6679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Nysed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258682"/>
            <a:ext cx="2062144" cy="523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1376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DRAFT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0597B30-7949-4ED9-96B5-005BABF229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9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ny.nextera.questarai.com/Admin/Dashboar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09800"/>
            <a:ext cx="8115299" cy="2057400"/>
          </a:xfrm>
        </p:spPr>
        <p:txBody>
          <a:bodyPr>
            <a:noAutofit/>
          </a:bodyPr>
          <a:lstStyle/>
          <a:p>
            <a:r>
              <a:rPr lang="en-US" sz="48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Computer-Based Testing</a:t>
            </a:r>
            <a:br>
              <a:rPr lang="en-US" sz="48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 Track NYSSIS ID</a:t>
            </a:r>
            <a:br>
              <a:rPr lang="en-US" sz="36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1000" i="1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Est. 2017</a:t>
            </a:r>
            <a:endParaRPr lang="en-US" sz="1000" i="1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267199"/>
            <a:ext cx="7086600" cy="1905001"/>
          </a:xfrm>
        </p:spPr>
        <p:txBody>
          <a:bodyPr>
            <a:normAutofit/>
          </a:bodyPr>
          <a:lstStyle/>
          <a:p>
            <a:r>
              <a:rPr lang="en-US" b="1" dirty="0" smtClean="0"/>
              <a:t> </a:t>
            </a:r>
          </a:p>
          <a:p>
            <a:r>
              <a:rPr lang="en-US" b="1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419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Track NYSSIS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Fast Track NYSSIS ID is only available to operational CBT Schools: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Available as a link within the NYSSIS ID app as part of the NYSED Business Portal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Available to district-level users with access to the NYSSIS ID app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Available to districts based on CBT content area administration (ELA/Math)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dirty="0" smtClean="0"/>
              <a:t>Available to districts that have at least one school administering at least one subject and grade level on CBT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97B30-7949-4ED9-96B5-005BABF2293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779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Track NYSSIS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tx2"/>
                </a:solidFill>
              </a:rPr>
              <a:t>Fast Track NYSSIS ID Windows, 2019</a:t>
            </a:r>
          </a:p>
          <a:p>
            <a:pPr marL="0" indent="0">
              <a:buNone/>
            </a:pPr>
            <a:r>
              <a:rPr lang="en-US" b="1" dirty="0" smtClean="0"/>
              <a:t>CBT ELA </a:t>
            </a:r>
            <a:r>
              <a:rPr lang="en-US" b="1" dirty="0"/>
              <a:t>operational window:</a:t>
            </a:r>
            <a:endParaRPr lang="en-US" dirty="0"/>
          </a:p>
          <a:p>
            <a:pPr lvl="1"/>
            <a:r>
              <a:rPr lang="en-US" b="1" dirty="0"/>
              <a:t>Opens:</a:t>
            </a:r>
            <a:r>
              <a:rPr lang="en-US" dirty="0"/>
              <a:t> Monday, March 25</a:t>
            </a:r>
            <a:r>
              <a:rPr lang="en-US" baseline="30000" dirty="0"/>
              <a:t>th  </a:t>
            </a:r>
            <a:r>
              <a:rPr lang="en-US" dirty="0"/>
              <a:t>at 6 am</a:t>
            </a:r>
          </a:p>
          <a:p>
            <a:pPr lvl="1"/>
            <a:r>
              <a:rPr lang="en-US" b="1" dirty="0"/>
              <a:t>Closes:</a:t>
            </a:r>
            <a:r>
              <a:rPr lang="en-US" dirty="0"/>
              <a:t> Thursday, April 11</a:t>
            </a:r>
            <a:r>
              <a:rPr lang="en-US" baseline="30000" dirty="0"/>
              <a:t>th </a:t>
            </a:r>
            <a:r>
              <a:rPr lang="en-US" dirty="0"/>
              <a:t>at 6 </a:t>
            </a:r>
            <a:r>
              <a:rPr lang="en-US" dirty="0" smtClean="0"/>
              <a:t>pm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CBT Math </a:t>
            </a:r>
            <a:r>
              <a:rPr lang="en-US" b="1" dirty="0"/>
              <a:t>operational window:  </a:t>
            </a:r>
            <a:endParaRPr lang="en-US" dirty="0"/>
          </a:p>
          <a:p>
            <a:pPr lvl="1"/>
            <a:r>
              <a:rPr lang="en-US" b="1" dirty="0"/>
              <a:t>Opens:</a:t>
            </a:r>
            <a:r>
              <a:rPr lang="en-US" dirty="0"/>
              <a:t> Monday, April 22</a:t>
            </a:r>
            <a:r>
              <a:rPr lang="en-US" baseline="30000" dirty="0"/>
              <a:t>nd</a:t>
            </a:r>
            <a:r>
              <a:rPr lang="en-US" dirty="0"/>
              <a:t> at 6 am </a:t>
            </a:r>
          </a:p>
          <a:p>
            <a:pPr lvl="1"/>
            <a:r>
              <a:rPr lang="en-US" b="1" dirty="0"/>
              <a:t>Closes:</a:t>
            </a:r>
            <a:r>
              <a:rPr lang="en-US" dirty="0"/>
              <a:t> Friday, Monday May </a:t>
            </a:r>
            <a:r>
              <a:rPr lang="en-US" dirty="0" smtClean="0"/>
              <a:t>10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at 6 pm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97B30-7949-4ED9-96B5-005BABF2293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496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/>
              <a:t>District NYSSIS app users will have the ability to create a “</a:t>
            </a:r>
            <a:r>
              <a:rPr lang="en-US" sz="2400" dirty="0" smtClean="0"/>
              <a:t>Fast Track</a:t>
            </a:r>
            <a:r>
              <a:rPr lang="en-US" sz="2400" dirty="0"/>
              <a:t>” NYSSIS ID if a student “lands” in a CBT School on the day of testing and the school prefers to test the student on computer. </a:t>
            </a:r>
            <a:endParaRPr lang="en-US" sz="2400" dirty="0" smtClean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The RIC/L1s will have the information about the </a:t>
            </a:r>
            <a:r>
              <a:rPr lang="en-US" sz="2400" dirty="0" smtClean="0"/>
              <a:t>Fast-Track NYSSIS ID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The District will need to access the NYSSIS app in the NYSED Business Portal to create a </a:t>
            </a:r>
            <a:r>
              <a:rPr lang="en-US" sz="2400" dirty="0" smtClean="0"/>
              <a:t>Fast Track </a:t>
            </a:r>
            <a:r>
              <a:rPr lang="en-US" sz="2400" dirty="0"/>
              <a:t>NYSSIS ID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Testing on paper is always an </a:t>
            </a:r>
            <a:r>
              <a:rPr lang="en-US" sz="2400" dirty="0" smtClean="0"/>
              <a:t>option for new students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Fast Track NYSSIS ID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161414"/>
            <a:ext cx="35433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7823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The </a:t>
            </a:r>
            <a:r>
              <a:rPr lang="en-US" dirty="0" smtClean="0"/>
              <a:t>Fast Track </a:t>
            </a:r>
            <a:r>
              <a:rPr lang="en-US" dirty="0"/>
              <a:t>NYSSIS ID </a:t>
            </a:r>
            <a:r>
              <a:rPr lang="en-US" dirty="0" smtClean="0"/>
              <a:t>is </a:t>
            </a:r>
            <a:r>
              <a:rPr lang="en-US" dirty="0"/>
              <a:t>a real NYSSIS ID </a:t>
            </a:r>
            <a:r>
              <a:rPr lang="en-US" dirty="0" smtClean="0"/>
              <a:t>and will be the </a:t>
            </a:r>
            <a:r>
              <a:rPr lang="en-US" dirty="0"/>
              <a:t>student’s </a:t>
            </a:r>
            <a:r>
              <a:rPr lang="en-US" dirty="0" smtClean="0"/>
              <a:t>permanent </a:t>
            </a:r>
            <a:r>
              <a:rPr lang="en-US" dirty="0"/>
              <a:t>NYSSIS </a:t>
            </a:r>
            <a:r>
              <a:rPr lang="en-US" dirty="0" smtClean="0"/>
              <a:t>ID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 Fast Track NYSSIS ID begins with “1111”</a:t>
            </a:r>
            <a:endParaRPr lang="en-US" dirty="0"/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Districts should, as a first step, </a:t>
            </a:r>
            <a:r>
              <a:rPr lang="en-US" dirty="0"/>
              <a:t>search for an existing NYSSIS ID for a student: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Can use the Local ID as part of the search criteria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Search results will indicate a percentage match if similar student name/DOB/gender criteria is found in the NYSSIS app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Can create a Fast-Track NYSSIS ID if no existing ID is found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Fast Track NYSSIS 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074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Fast Track NYSSIS ID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95" y="3293313"/>
            <a:ext cx="5358810" cy="1402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28" y="1155944"/>
            <a:ext cx="6588586" cy="2004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560288" y="1850065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1: </a:t>
            </a:r>
            <a:r>
              <a:rPr lang="en-US" dirty="0" smtClean="0"/>
              <a:t>Search on Student Name, DOB, and Gender. Local ID is optional.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55982" y="3406283"/>
            <a:ext cx="18819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2: </a:t>
            </a:r>
            <a:r>
              <a:rPr lang="en-US" dirty="0" smtClean="0"/>
              <a:t>Review Search Results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995" y="4887160"/>
            <a:ext cx="5178720" cy="1168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655982" y="4238567"/>
            <a:ext cx="221157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Step 3: </a:t>
            </a:r>
            <a:r>
              <a:rPr lang="en-US" dirty="0" smtClean="0"/>
              <a:t>Select School. </a:t>
            </a:r>
          </a:p>
          <a:p>
            <a:endParaRPr lang="en-US" dirty="0" smtClean="0"/>
          </a:p>
          <a:p>
            <a:r>
              <a:rPr lang="en-US" b="1" dirty="0" smtClean="0"/>
              <a:t>Step 4: </a:t>
            </a:r>
            <a:r>
              <a:rPr lang="en-US" dirty="0" smtClean="0"/>
              <a:t>Click “New Fast Track NYSSIS ID button. </a:t>
            </a:r>
            <a:endParaRPr lang="en-US" dirty="0"/>
          </a:p>
        </p:txBody>
      </p:sp>
      <p:sp>
        <p:nvSpPr>
          <p:cNvPr id="7" name="Left Arrow 6"/>
          <p:cNvSpPr/>
          <p:nvPr/>
        </p:nvSpPr>
        <p:spPr>
          <a:xfrm>
            <a:off x="4508205" y="5471380"/>
            <a:ext cx="659218" cy="3233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Step 3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1" name="Left Arrow 10"/>
          <p:cNvSpPr/>
          <p:nvPr/>
        </p:nvSpPr>
        <p:spPr>
          <a:xfrm>
            <a:off x="1864242" y="5752569"/>
            <a:ext cx="659218" cy="3233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Step 4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2" name="Left Arrow 11"/>
          <p:cNvSpPr/>
          <p:nvPr/>
        </p:nvSpPr>
        <p:spPr>
          <a:xfrm>
            <a:off x="2619153" y="3671168"/>
            <a:ext cx="659218" cy="3233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Step2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13" name="Left Arrow 12"/>
          <p:cNvSpPr/>
          <p:nvPr/>
        </p:nvSpPr>
        <p:spPr>
          <a:xfrm>
            <a:off x="3083442" y="2288543"/>
            <a:ext cx="659219" cy="3233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 smtClean="0">
                <a:solidFill>
                  <a:schemeClr val="tx1"/>
                </a:solidFill>
              </a:rPr>
              <a:t>Step 1</a:t>
            </a:r>
            <a:endParaRPr 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446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Upon generation of a New NYSSIS ID, the ID is available to copy into an SMS or into Nextera Admin.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Fast Track NYSSIS ID</a:t>
            </a:r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512" y="3276600"/>
            <a:ext cx="551497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5736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Track NYSSIS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Schools can use the Fast Track NYSSIS ID to create a new student in </a:t>
            </a:r>
            <a:r>
              <a:rPr lang="en-US" sz="2400" dirty="0" smtClean="0">
                <a:hlinkClick r:id="rId2"/>
              </a:rPr>
              <a:t>Nextera Admin </a:t>
            </a:r>
            <a:r>
              <a:rPr lang="en-US" sz="2400" dirty="0" smtClean="0"/>
              <a:t>to provide a username and password for the student to test immediately in CBT: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DRAFT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597B30-7949-4ED9-96B5-005BABF2293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808" y="2911600"/>
            <a:ext cx="7381875" cy="263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6" name="Left Arrow 5"/>
          <p:cNvSpPr/>
          <p:nvPr/>
        </p:nvSpPr>
        <p:spPr>
          <a:xfrm rot="19797873">
            <a:off x="2322284" y="3755524"/>
            <a:ext cx="1447800" cy="533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70989"/>
      </p:ext>
    </p:extLst>
  </p:cSld>
  <p:clrMapOvr>
    <a:masterClrMapping/>
  </p:clrMapOvr>
</p:sld>
</file>

<file path=ppt/theme/theme1.xml><?xml version="1.0" encoding="utf-8"?>
<a:theme xmlns:a="http://schemas.openxmlformats.org/drawingml/2006/main" name="NYSED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NYSEDtheme</Template>
  <TotalTime>60769</TotalTime>
  <Words>404</Words>
  <Application>Microsoft Office PowerPoint</Application>
  <PresentationFormat>On-screen Show (4:3)</PresentationFormat>
  <Paragraphs>55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NYSEDtheme</vt:lpstr>
      <vt:lpstr>Computer-Based Testing Fast Track NYSSIS ID Est. 2017</vt:lpstr>
      <vt:lpstr>Fast Track NYSSIS ID</vt:lpstr>
      <vt:lpstr>Fast Track NYSSIS ID</vt:lpstr>
      <vt:lpstr>Fast Track NYSSIS ID</vt:lpstr>
      <vt:lpstr>Fast Track NYSSIS ID</vt:lpstr>
      <vt:lpstr>Fast Track NYSSIS ID</vt:lpstr>
      <vt:lpstr>Fast Track NYSSIS ID</vt:lpstr>
      <vt:lpstr>Fast Track NYSSIS 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Sattem</dc:creator>
  <cp:lastModifiedBy>Jeremy Dodds</cp:lastModifiedBy>
  <cp:revision>388</cp:revision>
  <cp:lastPrinted>2017-07-13T17:46:15Z</cp:lastPrinted>
  <dcterms:created xsi:type="dcterms:W3CDTF">2015-09-23T03:08:21Z</dcterms:created>
  <dcterms:modified xsi:type="dcterms:W3CDTF">2019-03-29T18:07:17Z</dcterms:modified>
</cp:coreProperties>
</file>