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sldIdLst>
    <p:sldId id="258" r:id="rId2"/>
    <p:sldId id="320" r:id="rId3"/>
    <p:sldId id="274" r:id="rId4"/>
    <p:sldId id="284" r:id="rId5"/>
    <p:sldId id="298" r:id="rId6"/>
    <p:sldId id="275" r:id="rId7"/>
    <p:sldId id="341" r:id="rId8"/>
    <p:sldId id="294" r:id="rId9"/>
    <p:sldId id="293" r:id="rId10"/>
    <p:sldId id="332" r:id="rId11"/>
    <p:sldId id="333" r:id="rId12"/>
    <p:sldId id="334" r:id="rId13"/>
    <p:sldId id="335" r:id="rId14"/>
    <p:sldId id="336" r:id="rId15"/>
    <p:sldId id="337" r:id="rId16"/>
    <p:sldId id="340" r:id="rId17"/>
    <p:sldId id="322" r:id="rId18"/>
    <p:sldId id="338" r:id="rId19"/>
    <p:sldId id="276" r:id="rId20"/>
    <p:sldId id="302" r:id="rId21"/>
    <p:sldId id="301" r:id="rId22"/>
    <p:sldId id="300" r:id="rId23"/>
    <p:sldId id="325" r:id="rId24"/>
    <p:sldId id="328" r:id="rId25"/>
    <p:sldId id="329" r:id="rId26"/>
    <p:sldId id="330" r:id="rId27"/>
    <p:sldId id="297" r:id="rId28"/>
    <p:sldId id="286" r:id="rId29"/>
    <p:sldId id="319" r:id="rId30"/>
    <p:sldId id="324" r:id="rId31"/>
    <p:sldId id="312" r:id="rId32"/>
    <p:sldId id="331" r:id="rId33"/>
    <p:sldId id="313" r:id="rId34"/>
    <p:sldId id="326"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2" autoAdjust="0"/>
    <p:restoredTop sz="84369" autoAdjust="0"/>
  </p:normalViewPr>
  <p:slideViewPr>
    <p:cSldViewPr>
      <p:cViewPr>
        <p:scale>
          <a:sx n="72" d="100"/>
          <a:sy n="72" d="100"/>
        </p:scale>
        <p:origin x="-1950"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05529-203E-4EAC-893D-B6BB002210D1}"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F3384B34-C9F0-40D2-B877-98FE84626516}">
      <dgm:prSet phldrT="[Text]" custT="1"/>
      <dgm:spPr/>
      <dgm:t>
        <a:bodyPr/>
        <a:lstStyle/>
        <a:p>
          <a:r>
            <a:rPr lang="en-US" sz="1400" dirty="0" smtClean="0"/>
            <a:t>22 Credits accomplished  by successfully completing course work  </a:t>
          </a:r>
          <a:endParaRPr lang="en-US" sz="1400" dirty="0"/>
        </a:p>
      </dgm:t>
    </dgm:pt>
    <dgm:pt modelId="{95DB6FFD-F02C-40DF-817D-E85EC4DE235A}" type="parTrans" cxnId="{F320C176-9294-406E-A2C4-721494D0DE81}">
      <dgm:prSet/>
      <dgm:spPr/>
      <dgm:t>
        <a:bodyPr/>
        <a:lstStyle/>
        <a:p>
          <a:endParaRPr lang="en-US"/>
        </a:p>
      </dgm:t>
    </dgm:pt>
    <dgm:pt modelId="{8270F96D-3F66-4467-8B1F-224517C4D249}" type="sibTrans" cxnId="{F320C176-9294-406E-A2C4-721494D0DE81}">
      <dgm:prSet/>
      <dgm:spPr>
        <a:blipFill rotWithShape="1">
          <a:blip xmlns:r="http://schemas.openxmlformats.org/officeDocument/2006/relationships" r:embed="rId1"/>
          <a:stretch>
            <a:fillRect/>
          </a:stretch>
        </a:blipFill>
      </dgm:spPr>
      <dgm:t>
        <a:bodyPr/>
        <a:lstStyle/>
        <a:p>
          <a:endParaRPr lang="en-US"/>
        </a:p>
      </dgm:t>
    </dgm:pt>
    <dgm:pt modelId="{CB0B70B2-14A8-471F-BD10-B715D28DAC47}">
      <dgm:prSet phldrT="[Text]" custT="1"/>
      <dgm:spPr/>
      <dgm:t>
        <a:bodyPr/>
        <a:lstStyle/>
        <a:p>
          <a:r>
            <a:rPr lang="en-US" sz="1200" dirty="0" smtClean="0"/>
            <a:t>5-8 Assessments accomplished by successfully passing Regents exams, Department approved alternatives or pathway exams</a:t>
          </a:r>
          <a:endParaRPr lang="en-US" sz="1200" dirty="0"/>
        </a:p>
      </dgm:t>
    </dgm:pt>
    <dgm:pt modelId="{A78163E9-0D7B-4F3D-9388-3B2328DE3BDD}" type="parTrans" cxnId="{811866B1-7949-4911-985E-A84F164294A8}">
      <dgm:prSet/>
      <dgm:spPr/>
      <dgm:t>
        <a:bodyPr/>
        <a:lstStyle/>
        <a:p>
          <a:endParaRPr lang="en-US"/>
        </a:p>
      </dgm:t>
    </dgm:pt>
    <dgm:pt modelId="{572E35ED-2C4C-49AE-B6B3-592AF4CFFF06}" type="sibTrans" cxnId="{811866B1-7949-4911-985E-A84F164294A8}">
      <dgm:prSet/>
      <dgm:spPr>
        <a:blipFill rotWithShape="1">
          <a:blip xmlns:r="http://schemas.openxmlformats.org/officeDocument/2006/relationships" r:embed="rId2"/>
          <a:stretch>
            <a:fillRect/>
          </a:stretch>
        </a:blipFill>
      </dgm:spPr>
      <dgm:t>
        <a:bodyPr/>
        <a:lstStyle/>
        <a:p>
          <a:endParaRPr lang="en-US"/>
        </a:p>
      </dgm:t>
    </dgm:pt>
    <dgm:pt modelId="{9C10B37C-4CE3-46EA-9DDD-8461020E6FD5}">
      <dgm:prSet phldrT="[Text]" custT="1"/>
      <dgm:spPr/>
      <dgm:t>
        <a:bodyPr/>
        <a:lstStyle/>
        <a:p>
          <a:r>
            <a:rPr lang="en-US" sz="1600" dirty="0" smtClean="0"/>
            <a:t>New York State High School Diploma</a:t>
          </a:r>
          <a:endParaRPr lang="en-US" sz="1600" dirty="0"/>
        </a:p>
      </dgm:t>
    </dgm:pt>
    <dgm:pt modelId="{BDBD3F5B-CA3B-419B-B1ED-B3E37D70C1B8}" type="parTrans" cxnId="{5DBC2475-11A7-4189-9108-311B550E94DE}">
      <dgm:prSet/>
      <dgm:spPr/>
      <dgm:t>
        <a:bodyPr/>
        <a:lstStyle/>
        <a:p>
          <a:endParaRPr lang="en-US"/>
        </a:p>
      </dgm:t>
    </dgm:pt>
    <dgm:pt modelId="{6B8972E2-09DA-49DF-8755-8A06F54B52DA}" type="sibTrans" cxnId="{5DBC2475-11A7-4189-9108-311B550E94DE}">
      <dgm:prSet/>
      <dgm:spPr>
        <a:blipFill rotWithShape="1">
          <a:blip xmlns:r="http://schemas.openxmlformats.org/officeDocument/2006/relationships" r:embed="rId3"/>
          <a:stretch>
            <a:fillRect/>
          </a:stretch>
        </a:blipFill>
      </dgm:spPr>
      <dgm:t>
        <a:bodyPr/>
        <a:lstStyle/>
        <a:p>
          <a:endParaRPr lang="en-US"/>
        </a:p>
      </dgm:t>
    </dgm:pt>
    <dgm:pt modelId="{F0B1CA69-DD8F-4F3A-865F-A148F4605705}" type="pres">
      <dgm:prSet presAssocID="{08005529-203E-4EAC-893D-B6BB002210D1}" presName="Name0" presStyleCnt="0">
        <dgm:presLayoutVars>
          <dgm:chMax val="7"/>
          <dgm:chPref val="7"/>
          <dgm:dir/>
        </dgm:presLayoutVars>
      </dgm:prSet>
      <dgm:spPr/>
      <dgm:t>
        <a:bodyPr/>
        <a:lstStyle/>
        <a:p>
          <a:endParaRPr lang="en-US"/>
        </a:p>
      </dgm:t>
    </dgm:pt>
    <dgm:pt modelId="{6064273A-EC13-4B10-AC6E-A36329540650}" type="pres">
      <dgm:prSet presAssocID="{08005529-203E-4EAC-893D-B6BB002210D1}" presName="dot1" presStyleLbl="alignNode1" presStyleIdx="0" presStyleCnt="12"/>
      <dgm:spPr/>
    </dgm:pt>
    <dgm:pt modelId="{B3E90619-C9F4-4C81-8F08-030102CBAE27}" type="pres">
      <dgm:prSet presAssocID="{08005529-203E-4EAC-893D-B6BB002210D1}" presName="dot2" presStyleLbl="alignNode1" presStyleIdx="1" presStyleCnt="12"/>
      <dgm:spPr/>
    </dgm:pt>
    <dgm:pt modelId="{99F8D2D7-2865-4C81-9C81-7131E3FB2C57}" type="pres">
      <dgm:prSet presAssocID="{08005529-203E-4EAC-893D-B6BB002210D1}" presName="dot3" presStyleLbl="alignNode1" presStyleIdx="2" presStyleCnt="12"/>
      <dgm:spPr/>
    </dgm:pt>
    <dgm:pt modelId="{2299F204-BEC4-4AF1-92F5-706FA383955A}" type="pres">
      <dgm:prSet presAssocID="{08005529-203E-4EAC-893D-B6BB002210D1}" presName="dot4" presStyleLbl="alignNode1" presStyleIdx="3" presStyleCnt="12"/>
      <dgm:spPr/>
    </dgm:pt>
    <dgm:pt modelId="{02453F71-0C29-4C7F-B72F-E8943862D31F}" type="pres">
      <dgm:prSet presAssocID="{08005529-203E-4EAC-893D-B6BB002210D1}" presName="dot5" presStyleLbl="alignNode1" presStyleIdx="4" presStyleCnt="12"/>
      <dgm:spPr/>
    </dgm:pt>
    <dgm:pt modelId="{357F2865-AC14-4CAD-97A0-A519FE1D2580}" type="pres">
      <dgm:prSet presAssocID="{08005529-203E-4EAC-893D-B6BB002210D1}" presName="dotArrow1" presStyleLbl="alignNode1" presStyleIdx="5" presStyleCnt="12"/>
      <dgm:spPr/>
    </dgm:pt>
    <dgm:pt modelId="{5DCAF8FC-BDE5-4CD6-9047-7C10D1722512}" type="pres">
      <dgm:prSet presAssocID="{08005529-203E-4EAC-893D-B6BB002210D1}" presName="dotArrow2" presStyleLbl="alignNode1" presStyleIdx="6" presStyleCnt="12"/>
      <dgm:spPr/>
    </dgm:pt>
    <dgm:pt modelId="{8F0ACA57-49E5-4726-960C-1FF28E917A9B}" type="pres">
      <dgm:prSet presAssocID="{08005529-203E-4EAC-893D-B6BB002210D1}" presName="dotArrow3" presStyleLbl="alignNode1" presStyleIdx="7" presStyleCnt="12" custLinFactNeighborX="-23639" custLinFactNeighborY="-29522"/>
      <dgm:spPr/>
    </dgm:pt>
    <dgm:pt modelId="{29256124-584C-4EE8-B917-D8B94F81BF56}" type="pres">
      <dgm:prSet presAssocID="{08005529-203E-4EAC-893D-B6BB002210D1}" presName="dotArrow4" presStyleLbl="alignNode1" presStyleIdx="8" presStyleCnt="12"/>
      <dgm:spPr/>
    </dgm:pt>
    <dgm:pt modelId="{39388FCC-A564-4C4E-A6C7-A2674E032F2C}" type="pres">
      <dgm:prSet presAssocID="{08005529-203E-4EAC-893D-B6BB002210D1}" presName="dotArrow5" presStyleLbl="alignNode1" presStyleIdx="9" presStyleCnt="12"/>
      <dgm:spPr/>
    </dgm:pt>
    <dgm:pt modelId="{A72958C4-164B-4F63-AAB1-EBCA80C03328}" type="pres">
      <dgm:prSet presAssocID="{08005529-203E-4EAC-893D-B6BB002210D1}" presName="dotArrow6" presStyleLbl="alignNode1" presStyleIdx="10" presStyleCnt="12"/>
      <dgm:spPr/>
    </dgm:pt>
    <dgm:pt modelId="{25573DC6-4445-4313-AA8C-6062B3D1D601}" type="pres">
      <dgm:prSet presAssocID="{08005529-203E-4EAC-893D-B6BB002210D1}" presName="dotArrow7" presStyleLbl="alignNode1" presStyleIdx="11" presStyleCnt="12"/>
      <dgm:spPr/>
    </dgm:pt>
    <dgm:pt modelId="{7134D1D9-AD10-4E0C-B3A9-C68BA3195585}" type="pres">
      <dgm:prSet presAssocID="{F3384B34-C9F0-40D2-B877-98FE84626516}" presName="parTx1" presStyleLbl="node1" presStyleIdx="0" presStyleCnt="3"/>
      <dgm:spPr/>
      <dgm:t>
        <a:bodyPr/>
        <a:lstStyle/>
        <a:p>
          <a:endParaRPr lang="en-US"/>
        </a:p>
      </dgm:t>
    </dgm:pt>
    <dgm:pt modelId="{210D54AB-2F01-401D-92D5-CD3468754BC3}" type="pres">
      <dgm:prSet presAssocID="{8270F96D-3F66-4467-8B1F-224517C4D249}" presName="picture1" presStyleCnt="0"/>
      <dgm:spPr/>
    </dgm:pt>
    <dgm:pt modelId="{323D3A68-E89F-486D-969E-7E765ECDD071}" type="pres">
      <dgm:prSet presAssocID="{8270F96D-3F66-4467-8B1F-224517C4D249}" presName="imageRepeatNode" presStyleLbl="fgImgPlace1" presStyleIdx="0" presStyleCnt="3"/>
      <dgm:spPr/>
      <dgm:t>
        <a:bodyPr/>
        <a:lstStyle/>
        <a:p>
          <a:endParaRPr lang="en-US"/>
        </a:p>
      </dgm:t>
    </dgm:pt>
    <dgm:pt modelId="{78610AEE-3165-491C-82A8-D78143CEC614}" type="pres">
      <dgm:prSet presAssocID="{CB0B70B2-14A8-471F-BD10-B715D28DAC47}" presName="parTx2" presStyleLbl="node1" presStyleIdx="1" presStyleCnt="3"/>
      <dgm:spPr/>
      <dgm:t>
        <a:bodyPr/>
        <a:lstStyle/>
        <a:p>
          <a:endParaRPr lang="en-US"/>
        </a:p>
      </dgm:t>
    </dgm:pt>
    <dgm:pt modelId="{14B27764-9789-4E6B-AFF0-D4BE5C927C3A}" type="pres">
      <dgm:prSet presAssocID="{572E35ED-2C4C-49AE-B6B3-592AF4CFFF06}" presName="picture2" presStyleCnt="0"/>
      <dgm:spPr/>
    </dgm:pt>
    <dgm:pt modelId="{C81F956C-CDEE-4CB6-AE99-C118CAE1398F}" type="pres">
      <dgm:prSet presAssocID="{572E35ED-2C4C-49AE-B6B3-592AF4CFFF06}" presName="imageRepeatNode" presStyleLbl="fgImgPlace1" presStyleIdx="1" presStyleCnt="3"/>
      <dgm:spPr/>
      <dgm:t>
        <a:bodyPr/>
        <a:lstStyle/>
        <a:p>
          <a:endParaRPr lang="en-US"/>
        </a:p>
      </dgm:t>
    </dgm:pt>
    <dgm:pt modelId="{4C1E2788-38ED-462E-8E0E-A4FE8D420BB6}" type="pres">
      <dgm:prSet presAssocID="{9C10B37C-4CE3-46EA-9DDD-8461020E6FD5}" presName="parTx3" presStyleLbl="node1" presStyleIdx="2" presStyleCnt="3"/>
      <dgm:spPr/>
      <dgm:t>
        <a:bodyPr/>
        <a:lstStyle/>
        <a:p>
          <a:endParaRPr lang="en-US"/>
        </a:p>
      </dgm:t>
    </dgm:pt>
    <dgm:pt modelId="{E28DFD55-8D18-472C-B328-1F6D3B857C5B}" type="pres">
      <dgm:prSet presAssocID="{6B8972E2-09DA-49DF-8755-8A06F54B52DA}" presName="picture3" presStyleCnt="0"/>
      <dgm:spPr/>
    </dgm:pt>
    <dgm:pt modelId="{425804F0-5013-42F2-9FD1-37788887F8E5}" type="pres">
      <dgm:prSet presAssocID="{6B8972E2-09DA-49DF-8755-8A06F54B52DA}" presName="imageRepeatNode" presStyleLbl="fgImgPlace1" presStyleIdx="2" presStyleCnt="3"/>
      <dgm:spPr/>
      <dgm:t>
        <a:bodyPr/>
        <a:lstStyle/>
        <a:p>
          <a:endParaRPr lang="en-US"/>
        </a:p>
      </dgm:t>
    </dgm:pt>
  </dgm:ptLst>
  <dgm:cxnLst>
    <dgm:cxn modelId="{A788C470-5C07-43C6-A062-EA9FE969CFB9}" type="presOf" srcId="{6B8972E2-09DA-49DF-8755-8A06F54B52DA}" destId="{425804F0-5013-42F2-9FD1-37788887F8E5}" srcOrd="0" destOrd="0" presId="urn:microsoft.com/office/officeart/2008/layout/AscendingPictureAccentProcess"/>
    <dgm:cxn modelId="{F3295B75-ED6F-46ED-AED6-CEAEC69C1D65}" type="presOf" srcId="{08005529-203E-4EAC-893D-B6BB002210D1}" destId="{F0B1CA69-DD8F-4F3A-865F-A148F4605705}" srcOrd="0" destOrd="0" presId="urn:microsoft.com/office/officeart/2008/layout/AscendingPictureAccentProcess"/>
    <dgm:cxn modelId="{B1219277-ED39-43F4-8773-E78A5F118A62}" type="presOf" srcId="{572E35ED-2C4C-49AE-B6B3-592AF4CFFF06}" destId="{C81F956C-CDEE-4CB6-AE99-C118CAE1398F}" srcOrd="0" destOrd="0" presId="urn:microsoft.com/office/officeart/2008/layout/AscendingPictureAccentProcess"/>
    <dgm:cxn modelId="{B96D5F4F-8D1C-4BB5-8735-888DC2453CC3}" type="presOf" srcId="{CB0B70B2-14A8-471F-BD10-B715D28DAC47}" destId="{78610AEE-3165-491C-82A8-D78143CEC614}" srcOrd="0" destOrd="0" presId="urn:microsoft.com/office/officeart/2008/layout/AscendingPictureAccentProcess"/>
    <dgm:cxn modelId="{5DBC2475-11A7-4189-9108-311B550E94DE}" srcId="{08005529-203E-4EAC-893D-B6BB002210D1}" destId="{9C10B37C-4CE3-46EA-9DDD-8461020E6FD5}" srcOrd="2" destOrd="0" parTransId="{BDBD3F5B-CA3B-419B-B1ED-B3E37D70C1B8}" sibTransId="{6B8972E2-09DA-49DF-8755-8A06F54B52DA}"/>
    <dgm:cxn modelId="{A8655D96-51FA-44ED-932E-ED2B85BD54C9}" type="presOf" srcId="{8270F96D-3F66-4467-8B1F-224517C4D249}" destId="{323D3A68-E89F-486D-969E-7E765ECDD071}" srcOrd="0" destOrd="0" presId="urn:microsoft.com/office/officeart/2008/layout/AscendingPictureAccentProcess"/>
    <dgm:cxn modelId="{8952C79D-2D5D-4D34-BE5E-5749BD3312B1}" type="presOf" srcId="{F3384B34-C9F0-40D2-B877-98FE84626516}" destId="{7134D1D9-AD10-4E0C-B3A9-C68BA3195585}" srcOrd="0" destOrd="0" presId="urn:microsoft.com/office/officeart/2008/layout/AscendingPictureAccentProcess"/>
    <dgm:cxn modelId="{F320C176-9294-406E-A2C4-721494D0DE81}" srcId="{08005529-203E-4EAC-893D-B6BB002210D1}" destId="{F3384B34-C9F0-40D2-B877-98FE84626516}" srcOrd="0" destOrd="0" parTransId="{95DB6FFD-F02C-40DF-817D-E85EC4DE235A}" sibTransId="{8270F96D-3F66-4467-8B1F-224517C4D249}"/>
    <dgm:cxn modelId="{66D3EAF9-75AC-408F-BFF5-22D15B9F24E0}" type="presOf" srcId="{9C10B37C-4CE3-46EA-9DDD-8461020E6FD5}" destId="{4C1E2788-38ED-462E-8E0E-A4FE8D420BB6}" srcOrd="0" destOrd="0" presId="urn:microsoft.com/office/officeart/2008/layout/AscendingPictureAccentProcess"/>
    <dgm:cxn modelId="{811866B1-7949-4911-985E-A84F164294A8}" srcId="{08005529-203E-4EAC-893D-B6BB002210D1}" destId="{CB0B70B2-14A8-471F-BD10-B715D28DAC47}" srcOrd="1" destOrd="0" parTransId="{A78163E9-0D7B-4F3D-9388-3B2328DE3BDD}" sibTransId="{572E35ED-2C4C-49AE-B6B3-592AF4CFFF06}"/>
    <dgm:cxn modelId="{4B7A598A-22DE-42F2-8392-357275B0FCF7}" type="presParOf" srcId="{F0B1CA69-DD8F-4F3A-865F-A148F4605705}" destId="{6064273A-EC13-4B10-AC6E-A36329540650}" srcOrd="0" destOrd="0" presId="urn:microsoft.com/office/officeart/2008/layout/AscendingPictureAccentProcess"/>
    <dgm:cxn modelId="{AE620CEA-7817-4B24-AB08-BFA2883E8F08}" type="presParOf" srcId="{F0B1CA69-DD8F-4F3A-865F-A148F4605705}" destId="{B3E90619-C9F4-4C81-8F08-030102CBAE27}" srcOrd="1" destOrd="0" presId="urn:microsoft.com/office/officeart/2008/layout/AscendingPictureAccentProcess"/>
    <dgm:cxn modelId="{CC035942-FB28-408C-A4A6-90C7BF55F422}" type="presParOf" srcId="{F0B1CA69-DD8F-4F3A-865F-A148F4605705}" destId="{99F8D2D7-2865-4C81-9C81-7131E3FB2C57}" srcOrd="2" destOrd="0" presId="urn:microsoft.com/office/officeart/2008/layout/AscendingPictureAccentProcess"/>
    <dgm:cxn modelId="{975C0895-CBEB-4FFF-81C5-3AB705C50FFA}" type="presParOf" srcId="{F0B1CA69-DD8F-4F3A-865F-A148F4605705}" destId="{2299F204-BEC4-4AF1-92F5-706FA383955A}" srcOrd="3" destOrd="0" presId="urn:microsoft.com/office/officeart/2008/layout/AscendingPictureAccentProcess"/>
    <dgm:cxn modelId="{5B6E68FD-039B-4397-A74C-9639A5AAB11D}" type="presParOf" srcId="{F0B1CA69-DD8F-4F3A-865F-A148F4605705}" destId="{02453F71-0C29-4C7F-B72F-E8943862D31F}" srcOrd="4" destOrd="0" presId="urn:microsoft.com/office/officeart/2008/layout/AscendingPictureAccentProcess"/>
    <dgm:cxn modelId="{B1F1607C-BC13-4733-9F8D-13F1173DFEE0}" type="presParOf" srcId="{F0B1CA69-DD8F-4F3A-865F-A148F4605705}" destId="{357F2865-AC14-4CAD-97A0-A519FE1D2580}" srcOrd="5" destOrd="0" presId="urn:microsoft.com/office/officeart/2008/layout/AscendingPictureAccentProcess"/>
    <dgm:cxn modelId="{6250BAA3-460A-4CE1-98A4-BA1F2E3856A1}" type="presParOf" srcId="{F0B1CA69-DD8F-4F3A-865F-A148F4605705}" destId="{5DCAF8FC-BDE5-4CD6-9047-7C10D1722512}" srcOrd="6" destOrd="0" presId="urn:microsoft.com/office/officeart/2008/layout/AscendingPictureAccentProcess"/>
    <dgm:cxn modelId="{401DCDC1-798E-4A91-B5CD-C6B7DA81516B}" type="presParOf" srcId="{F0B1CA69-DD8F-4F3A-865F-A148F4605705}" destId="{8F0ACA57-49E5-4726-960C-1FF28E917A9B}" srcOrd="7" destOrd="0" presId="urn:microsoft.com/office/officeart/2008/layout/AscendingPictureAccentProcess"/>
    <dgm:cxn modelId="{61B78781-8294-4585-95BE-8C4BDF200E97}" type="presParOf" srcId="{F0B1CA69-DD8F-4F3A-865F-A148F4605705}" destId="{29256124-584C-4EE8-B917-D8B94F81BF56}" srcOrd="8" destOrd="0" presId="urn:microsoft.com/office/officeart/2008/layout/AscendingPictureAccentProcess"/>
    <dgm:cxn modelId="{773158C0-BEC1-4E25-9F01-515CB9682E5B}" type="presParOf" srcId="{F0B1CA69-DD8F-4F3A-865F-A148F4605705}" destId="{39388FCC-A564-4C4E-A6C7-A2674E032F2C}" srcOrd="9" destOrd="0" presId="urn:microsoft.com/office/officeart/2008/layout/AscendingPictureAccentProcess"/>
    <dgm:cxn modelId="{FF37F803-256B-4E44-B8E0-D86B4A980B19}" type="presParOf" srcId="{F0B1CA69-DD8F-4F3A-865F-A148F4605705}" destId="{A72958C4-164B-4F63-AAB1-EBCA80C03328}" srcOrd="10" destOrd="0" presId="urn:microsoft.com/office/officeart/2008/layout/AscendingPictureAccentProcess"/>
    <dgm:cxn modelId="{4B946CCD-7E56-4313-9AF2-064B64425F07}" type="presParOf" srcId="{F0B1CA69-DD8F-4F3A-865F-A148F4605705}" destId="{25573DC6-4445-4313-AA8C-6062B3D1D601}" srcOrd="11" destOrd="0" presId="urn:microsoft.com/office/officeart/2008/layout/AscendingPictureAccentProcess"/>
    <dgm:cxn modelId="{9BC17675-2300-412F-B5A2-78EADBB0A944}" type="presParOf" srcId="{F0B1CA69-DD8F-4F3A-865F-A148F4605705}" destId="{7134D1D9-AD10-4E0C-B3A9-C68BA3195585}" srcOrd="12" destOrd="0" presId="urn:microsoft.com/office/officeart/2008/layout/AscendingPictureAccentProcess"/>
    <dgm:cxn modelId="{6769511E-DD7F-4A06-8CE6-1A468937A76D}" type="presParOf" srcId="{F0B1CA69-DD8F-4F3A-865F-A148F4605705}" destId="{210D54AB-2F01-401D-92D5-CD3468754BC3}" srcOrd="13" destOrd="0" presId="urn:microsoft.com/office/officeart/2008/layout/AscendingPictureAccentProcess"/>
    <dgm:cxn modelId="{38FF6249-4074-476D-BA40-B112BB0EE37E}" type="presParOf" srcId="{210D54AB-2F01-401D-92D5-CD3468754BC3}" destId="{323D3A68-E89F-486D-969E-7E765ECDD071}" srcOrd="0" destOrd="0" presId="urn:microsoft.com/office/officeart/2008/layout/AscendingPictureAccentProcess"/>
    <dgm:cxn modelId="{0CB54E8E-3F30-4B97-9208-D6586550C5F2}" type="presParOf" srcId="{F0B1CA69-DD8F-4F3A-865F-A148F4605705}" destId="{78610AEE-3165-491C-82A8-D78143CEC614}" srcOrd="14" destOrd="0" presId="urn:microsoft.com/office/officeart/2008/layout/AscendingPictureAccentProcess"/>
    <dgm:cxn modelId="{04A97760-08A2-4EBD-AB87-30C5151C9AC9}" type="presParOf" srcId="{F0B1CA69-DD8F-4F3A-865F-A148F4605705}" destId="{14B27764-9789-4E6B-AFF0-D4BE5C927C3A}" srcOrd="15" destOrd="0" presId="urn:microsoft.com/office/officeart/2008/layout/AscendingPictureAccentProcess"/>
    <dgm:cxn modelId="{DFA2C18F-5806-41C6-B22A-204E576B00F7}" type="presParOf" srcId="{14B27764-9789-4E6B-AFF0-D4BE5C927C3A}" destId="{C81F956C-CDEE-4CB6-AE99-C118CAE1398F}" srcOrd="0" destOrd="0" presId="urn:microsoft.com/office/officeart/2008/layout/AscendingPictureAccentProcess"/>
    <dgm:cxn modelId="{38466473-3203-4964-B4B7-028AC7099026}" type="presParOf" srcId="{F0B1CA69-DD8F-4F3A-865F-A148F4605705}" destId="{4C1E2788-38ED-462E-8E0E-A4FE8D420BB6}" srcOrd="16" destOrd="0" presId="urn:microsoft.com/office/officeart/2008/layout/AscendingPictureAccentProcess"/>
    <dgm:cxn modelId="{8BAB2E1F-FB0D-4F3E-9E6E-39811695A198}" type="presParOf" srcId="{F0B1CA69-DD8F-4F3A-865F-A148F4605705}" destId="{E28DFD55-8D18-472C-B328-1F6D3B857C5B}" srcOrd="17" destOrd="0" presId="urn:microsoft.com/office/officeart/2008/layout/AscendingPictureAccentProcess"/>
    <dgm:cxn modelId="{268D9FF3-77F0-4130-A9F8-36BCF02334AF}" type="presParOf" srcId="{E28DFD55-8D18-472C-B328-1F6D3B857C5B}" destId="{425804F0-5013-42F2-9FD1-37788887F8E5}"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F541D6-0254-4550-9287-789DF9FB01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1330920-9269-440D-8B9B-DC11D4CFEED8}">
      <dgm:prSet phldrT="[Text]"/>
      <dgm:spPr/>
      <dgm:t>
        <a:bodyPr/>
        <a:lstStyle/>
        <a:p>
          <a:r>
            <a:rPr lang="en-US" dirty="0" smtClean="0"/>
            <a:t>Appeal is Submitted </a:t>
          </a:r>
          <a:endParaRPr lang="en-US" dirty="0"/>
        </a:p>
      </dgm:t>
    </dgm:pt>
    <dgm:pt modelId="{7586F0DF-8F92-48E2-8E1A-A081680A488F}" type="parTrans" cxnId="{AF98D27E-1A9B-4B1E-8CD8-E5BF091BF1F6}">
      <dgm:prSet/>
      <dgm:spPr/>
      <dgm:t>
        <a:bodyPr/>
        <a:lstStyle/>
        <a:p>
          <a:endParaRPr lang="en-US"/>
        </a:p>
      </dgm:t>
    </dgm:pt>
    <dgm:pt modelId="{4E4FB00A-01A7-4585-8732-82529ED5E067}" type="sibTrans" cxnId="{AF98D27E-1A9B-4B1E-8CD8-E5BF091BF1F6}">
      <dgm:prSet/>
      <dgm:spPr/>
      <dgm:t>
        <a:bodyPr/>
        <a:lstStyle/>
        <a:p>
          <a:endParaRPr lang="en-US"/>
        </a:p>
      </dgm:t>
    </dgm:pt>
    <dgm:pt modelId="{52D18CE4-6E78-4AB6-A545-3E361C2D7A03}">
      <dgm:prSet phldrT="[Text]"/>
      <dgm:spPr/>
      <dgm:t>
        <a:bodyPr/>
        <a:lstStyle/>
        <a:p>
          <a:r>
            <a:rPr lang="en-US" dirty="0" smtClean="0"/>
            <a:t> Student</a:t>
          </a:r>
          <a:endParaRPr lang="en-US" dirty="0"/>
        </a:p>
      </dgm:t>
    </dgm:pt>
    <dgm:pt modelId="{A8E3D550-7C8D-4B48-8E3D-5ABFA1612601}" type="parTrans" cxnId="{08D4E21C-793F-469F-B68A-944220FEB84F}">
      <dgm:prSet/>
      <dgm:spPr/>
      <dgm:t>
        <a:bodyPr/>
        <a:lstStyle/>
        <a:p>
          <a:endParaRPr lang="en-US"/>
        </a:p>
      </dgm:t>
    </dgm:pt>
    <dgm:pt modelId="{763B91DF-50A4-4D19-829F-B070A4C9203F}" type="sibTrans" cxnId="{08D4E21C-793F-469F-B68A-944220FEB84F}">
      <dgm:prSet/>
      <dgm:spPr/>
      <dgm:t>
        <a:bodyPr/>
        <a:lstStyle/>
        <a:p>
          <a:endParaRPr lang="en-US"/>
        </a:p>
      </dgm:t>
    </dgm:pt>
    <dgm:pt modelId="{2A40084A-A0A3-4236-8C8D-8E110A613BBC}">
      <dgm:prSet phldrT="[Text]"/>
      <dgm:spPr/>
      <dgm:t>
        <a:bodyPr/>
        <a:lstStyle/>
        <a:p>
          <a:r>
            <a:rPr lang="en-US" dirty="0" smtClean="0"/>
            <a:t>Appeal Committee</a:t>
          </a:r>
          <a:endParaRPr lang="en-US" dirty="0"/>
        </a:p>
      </dgm:t>
    </dgm:pt>
    <dgm:pt modelId="{38820708-D9B6-4657-81F4-B5E17EFE0305}" type="parTrans" cxnId="{75C41F7D-3A90-421E-BE7F-0787FB99D285}">
      <dgm:prSet/>
      <dgm:spPr/>
      <dgm:t>
        <a:bodyPr/>
        <a:lstStyle/>
        <a:p>
          <a:endParaRPr lang="en-US"/>
        </a:p>
      </dgm:t>
    </dgm:pt>
    <dgm:pt modelId="{BCA5CFFE-BFED-4471-93C0-981FA59BBDB5}" type="sibTrans" cxnId="{75C41F7D-3A90-421E-BE7F-0787FB99D285}">
      <dgm:prSet/>
      <dgm:spPr/>
      <dgm:t>
        <a:bodyPr/>
        <a:lstStyle/>
        <a:p>
          <a:endParaRPr lang="en-US"/>
        </a:p>
      </dgm:t>
    </dgm:pt>
    <dgm:pt modelId="{34440650-E471-4168-B510-477C3F569D48}">
      <dgm:prSet phldrT="[Text]"/>
      <dgm:spPr/>
      <dgm:t>
        <a:bodyPr/>
        <a:lstStyle/>
        <a:p>
          <a:r>
            <a:rPr lang="en-US" dirty="0" smtClean="0"/>
            <a:t>Principal</a:t>
          </a:r>
          <a:endParaRPr lang="en-US" dirty="0"/>
        </a:p>
      </dgm:t>
    </dgm:pt>
    <dgm:pt modelId="{EB0B4D36-2BB3-4971-9EF0-CBCAED648E44}" type="parTrans" cxnId="{53F93703-192D-44BA-BCE3-B6E3B44A5E96}">
      <dgm:prSet/>
      <dgm:spPr/>
      <dgm:t>
        <a:bodyPr/>
        <a:lstStyle/>
        <a:p>
          <a:endParaRPr lang="en-US"/>
        </a:p>
      </dgm:t>
    </dgm:pt>
    <dgm:pt modelId="{1575791C-D494-45BC-836A-8535991A0143}" type="sibTrans" cxnId="{53F93703-192D-44BA-BCE3-B6E3B44A5E96}">
      <dgm:prSet/>
      <dgm:spPr/>
      <dgm:t>
        <a:bodyPr/>
        <a:lstStyle/>
        <a:p>
          <a:endParaRPr lang="en-US"/>
        </a:p>
      </dgm:t>
    </dgm:pt>
    <dgm:pt modelId="{7C0A1389-4F55-4639-B51E-D1B9D465B3A2}">
      <dgm:prSet phldrT="[Text]"/>
      <dgm:spPr/>
      <dgm:t>
        <a:bodyPr/>
        <a:lstStyle/>
        <a:p>
          <a:r>
            <a:rPr lang="en-US" dirty="0" smtClean="0"/>
            <a:t>Recommendation to the Superintendent</a:t>
          </a:r>
        </a:p>
      </dgm:t>
    </dgm:pt>
    <dgm:pt modelId="{74286841-EECF-4A0E-BE57-6592DCF733FC}" type="parTrans" cxnId="{AD92FB87-6BA1-490F-A54A-E2EBB6D9FEF6}">
      <dgm:prSet/>
      <dgm:spPr/>
      <dgm:t>
        <a:bodyPr/>
        <a:lstStyle/>
        <a:p>
          <a:endParaRPr lang="en-US"/>
        </a:p>
      </dgm:t>
    </dgm:pt>
    <dgm:pt modelId="{4CC616FA-0D82-4CE3-94FE-DC88B7F7CB5E}" type="sibTrans" cxnId="{AD92FB87-6BA1-490F-A54A-E2EBB6D9FEF6}">
      <dgm:prSet/>
      <dgm:spPr/>
      <dgm:t>
        <a:bodyPr/>
        <a:lstStyle/>
        <a:p>
          <a:endParaRPr lang="en-US"/>
        </a:p>
      </dgm:t>
    </dgm:pt>
    <dgm:pt modelId="{88FC8FF0-7C8C-4F59-81D2-0CFFDDA896F7}">
      <dgm:prSet phldrT="[Text]"/>
      <dgm:spPr/>
      <dgm:t>
        <a:bodyPr/>
        <a:lstStyle/>
        <a:p>
          <a:r>
            <a:rPr lang="en-US" dirty="0" smtClean="0"/>
            <a:t>Grant Appeal</a:t>
          </a:r>
          <a:endParaRPr lang="en-US" dirty="0"/>
        </a:p>
      </dgm:t>
    </dgm:pt>
    <dgm:pt modelId="{BFF395FA-4083-49FA-A393-CC9AB398B9E0}" type="parTrans" cxnId="{28C33C91-B5EC-4E70-AA3E-FC36B9BA1B71}">
      <dgm:prSet/>
      <dgm:spPr/>
      <dgm:t>
        <a:bodyPr/>
        <a:lstStyle/>
        <a:p>
          <a:endParaRPr lang="en-US"/>
        </a:p>
      </dgm:t>
    </dgm:pt>
    <dgm:pt modelId="{1B1493EF-CF9B-4B67-A3D8-4057E9E97DD6}" type="sibTrans" cxnId="{28C33C91-B5EC-4E70-AA3E-FC36B9BA1B71}">
      <dgm:prSet/>
      <dgm:spPr/>
      <dgm:t>
        <a:bodyPr/>
        <a:lstStyle/>
        <a:p>
          <a:endParaRPr lang="en-US"/>
        </a:p>
      </dgm:t>
    </dgm:pt>
    <dgm:pt modelId="{3AE734B7-6BCA-4CED-AA4B-5F0EE5424EBA}">
      <dgm:prSet phldrT="[Text]"/>
      <dgm:spPr/>
      <dgm:t>
        <a:bodyPr/>
        <a:lstStyle/>
        <a:p>
          <a:r>
            <a:rPr lang="en-US" dirty="0" smtClean="0"/>
            <a:t>Parent</a:t>
          </a:r>
          <a:endParaRPr lang="en-US" dirty="0"/>
        </a:p>
      </dgm:t>
    </dgm:pt>
    <dgm:pt modelId="{97CE5E71-00A6-440B-A2A6-762BA8471B5B}" type="parTrans" cxnId="{7A5DF37B-9E55-4D06-91E0-EE82F10FC946}">
      <dgm:prSet/>
      <dgm:spPr/>
      <dgm:t>
        <a:bodyPr/>
        <a:lstStyle/>
        <a:p>
          <a:endParaRPr lang="en-US"/>
        </a:p>
      </dgm:t>
    </dgm:pt>
    <dgm:pt modelId="{071B8CFD-7A42-4828-B61D-B946ED829FC1}" type="sibTrans" cxnId="{7A5DF37B-9E55-4D06-91E0-EE82F10FC946}">
      <dgm:prSet/>
      <dgm:spPr/>
      <dgm:t>
        <a:bodyPr/>
        <a:lstStyle/>
        <a:p>
          <a:endParaRPr lang="en-US"/>
        </a:p>
      </dgm:t>
    </dgm:pt>
    <dgm:pt modelId="{E52FEB89-DCB6-4612-BDCD-C16E7A1A0C2C}">
      <dgm:prSet phldrT="[Text]"/>
      <dgm:spPr/>
      <dgm:t>
        <a:bodyPr/>
        <a:lstStyle/>
        <a:p>
          <a:r>
            <a:rPr lang="en-US" dirty="0" smtClean="0"/>
            <a:t>Teacher/Counselor</a:t>
          </a:r>
          <a:endParaRPr lang="en-US" dirty="0"/>
        </a:p>
      </dgm:t>
    </dgm:pt>
    <dgm:pt modelId="{9839B1F4-FC53-4DAD-AA53-21A413BB60E0}" type="parTrans" cxnId="{3A5E7632-771E-4D3C-9F20-EE76FAEB4332}">
      <dgm:prSet/>
      <dgm:spPr/>
      <dgm:t>
        <a:bodyPr/>
        <a:lstStyle/>
        <a:p>
          <a:endParaRPr lang="en-US"/>
        </a:p>
      </dgm:t>
    </dgm:pt>
    <dgm:pt modelId="{756B130C-A4F1-467C-9906-08E2CA73758D}" type="sibTrans" cxnId="{3A5E7632-771E-4D3C-9F20-EE76FAEB4332}">
      <dgm:prSet/>
      <dgm:spPr/>
      <dgm:t>
        <a:bodyPr/>
        <a:lstStyle/>
        <a:p>
          <a:endParaRPr lang="en-US"/>
        </a:p>
      </dgm:t>
    </dgm:pt>
    <dgm:pt modelId="{0F5EF656-0386-4E5B-9BCF-F77F58D6FAC7}">
      <dgm:prSet phldrT="[Text]"/>
      <dgm:spPr/>
      <dgm:t>
        <a:bodyPr/>
        <a:lstStyle/>
        <a:p>
          <a:r>
            <a:rPr lang="en-US" dirty="0" smtClean="0"/>
            <a:t>3 Teachers </a:t>
          </a:r>
        </a:p>
        <a:p>
          <a:r>
            <a:rPr lang="en-US" dirty="0" smtClean="0"/>
            <a:t>(not students teacher)</a:t>
          </a:r>
          <a:endParaRPr lang="en-US" dirty="0"/>
        </a:p>
      </dgm:t>
    </dgm:pt>
    <dgm:pt modelId="{67F54044-396C-4953-8D21-C779DB777041}" type="parTrans" cxnId="{79949BAB-6A7B-4796-B028-2D1BF59664B3}">
      <dgm:prSet/>
      <dgm:spPr/>
      <dgm:t>
        <a:bodyPr/>
        <a:lstStyle/>
        <a:p>
          <a:endParaRPr lang="en-US"/>
        </a:p>
      </dgm:t>
    </dgm:pt>
    <dgm:pt modelId="{63250E58-29B2-4827-ADA7-83C4B46BD9B3}" type="sibTrans" cxnId="{79949BAB-6A7B-4796-B028-2D1BF59664B3}">
      <dgm:prSet/>
      <dgm:spPr/>
      <dgm:t>
        <a:bodyPr/>
        <a:lstStyle/>
        <a:p>
          <a:endParaRPr lang="en-US"/>
        </a:p>
      </dgm:t>
    </dgm:pt>
    <dgm:pt modelId="{65082C45-04A9-4374-BFE6-64BCDF36C899}">
      <dgm:prSet phldrT="[Text]"/>
      <dgm:spPr/>
      <dgm:t>
        <a:bodyPr/>
        <a:lstStyle/>
        <a:p>
          <a:r>
            <a:rPr lang="en-US" dirty="0" smtClean="0"/>
            <a:t>Administrator</a:t>
          </a:r>
          <a:endParaRPr lang="en-US" dirty="0"/>
        </a:p>
      </dgm:t>
    </dgm:pt>
    <dgm:pt modelId="{BD9B414C-F93C-4A47-BB12-459DC773AD54}" type="parTrans" cxnId="{2EF54C49-74D7-4B8F-8253-FDDD4CAFB881}">
      <dgm:prSet/>
      <dgm:spPr/>
      <dgm:t>
        <a:bodyPr/>
        <a:lstStyle/>
        <a:p>
          <a:endParaRPr lang="en-US"/>
        </a:p>
      </dgm:t>
    </dgm:pt>
    <dgm:pt modelId="{4174953B-843D-4519-8B05-684D33C3C556}" type="sibTrans" cxnId="{2EF54C49-74D7-4B8F-8253-FDDD4CAFB881}">
      <dgm:prSet/>
      <dgm:spPr/>
      <dgm:t>
        <a:bodyPr/>
        <a:lstStyle/>
        <a:p>
          <a:endParaRPr lang="en-US"/>
        </a:p>
      </dgm:t>
    </dgm:pt>
    <dgm:pt modelId="{4A9A7D9C-D314-4984-BB3E-9F8A57E35AF8}">
      <dgm:prSet phldrT="[Text]"/>
      <dgm:spPr/>
      <dgm:t>
        <a:bodyPr/>
        <a:lstStyle/>
        <a:p>
          <a:r>
            <a:rPr lang="en-US" dirty="0" smtClean="0"/>
            <a:t>Deny Appeal</a:t>
          </a:r>
          <a:endParaRPr lang="en-US" dirty="0"/>
        </a:p>
      </dgm:t>
    </dgm:pt>
    <dgm:pt modelId="{DDD91B31-ED61-4F0D-B0A3-F270CBD92F2B}" type="parTrans" cxnId="{64B275C7-8766-4F68-B7D0-E423B1096F65}">
      <dgm:prSet/>
      <dgm:spPr/>
      <dgm:t>
        <a:bodyPr/>
        <a:lstStyle/>
        <a:p>
          <a:endParaRPr lang="en-US"/>
        </a:p>
      </dgm:t>
    </dgm:pt>
    <dgm:pt modelId="{CF5271DD-2BBB-45D9-A9C9-CBC4B5BF5A07}" type="sibTrans" cxnId="{64B275C7-8766-4F68-B7D0-E423B1096F65}">
      <dgm:prSet/>
      <dgm:spPr/>
      <dgm:t>
        <a:bodyPr/>
        <a:lstStyle/>
        <a:p>
          <a:endParaRPr lang="en-US"/>
        </a:p>
      </dgm:t>
    </dgm:pt>
    <dgm:pt modelId="{B5A60F8C-CB1C-4D18-9A20-CF46FF35296D}" type="pres">
      <dgm:prSet presAssocID="{FEF541D6-0254-4550-9287-789DF9FB01A7}" presName="Name0" presStyleCnt="0">
        <dgm:presLayoutVars>
          <dgm:dir/>
          <dgm:animLvl val="lvl"/>
          <dgm:resizeHandles val="exact"/>
        </dgm:presLayoutVars>
      </dgm:prSet>
      <dgm:spPr/>
      <dgm:t>
        <a:bodyPr/>
        <a:lstStyle/>
        <a:p>
          <a:endParaRPr lang="en-US"/>
        </a:p>
      </dgm:t>
    </dgm:pt>
    <dgm:pt modelId="{D0B7EF0D-39E4-48FB-BF46-73DE22F2BB86}" type="pres">
      <dgm:prSet presAssocID="{7C0A1389-4F55-4639-B51E-D1B9D465B3A2}" presName="boxAndChildren" presStyleCnt="0"/>
      <dgm:spPr/>
    </dgm:pt>
    <dgm:pt modelId="{401E9EBB-FAD9-4F30-B309-C296D78570D1}" type="pres">
      <dgm:prSet presAssocID="{7C0A1389-4F55-4639-B51E-D1B9D465B3A2}" presName="parentTextBox" presStyleLbl="node1" presStyleIdx="0" presStyleCnt="3"/>
      <dgm:spPr/>
      <dgm:t>
        <a:bodyPr/>
        <a:lstStyle/>
        <a:p>
          <a:endParaRPr lang="en-US"/>
        </a:p>
      </dgm:t>
    </dgm:pt>
    <dgm:pt modelId="{AEC50EBB-0E16-4F7F-9680-F2F0726F12D8}" type="pres">
      <dgm:prSet presAssocID="{7C0A1389-4F55-4639-B51E-D1B9D465B3A2}" presName="entireBox" presStyleLbl="node1" presStyleIdx="0" presStyleCnt="3"/>
      <dgm:spPr/>
      <dgm:t>
        <a:bodyPr/>
        <a:lstStyle/>
        <a:p>
          <a:endParaRPr lang="en-US"/>
        </a:p>
      </dgm:t>
    </dgm:pt>
    <dgm:pt modelId="{C243EC7D-1BB6-4D0B-986C-C7D59D5D96EA}" type="pres">
      <dgm:prSet presAssocID="{7C0A1389-4F55-4639-B51E-D1B9D465B3A2}" presName="descendantBox" presStyleCnt="0"/>
      <dgm:spPr/>
    </dgm:pt>
    <dgm:pt modelId="{C572FBE0-9AE7-4CC2-B5B0-2E27AD9DFAE6}" type="pres">
      <dgm:prSet presAssocID="{88FC8FF0-7C8C-4F59-81D2-0CFFDDA896F7}" presName="childTextBox" presStyleLbl="fgAccFollowNode1" presStyleIdx="0" presStyleCnt="8">
        <dgm:presLayoutVars>
          <dgm:bulletEnabled val="1"/>
        </dgm:presLayoutVars>
      </dgm:prSet>
      <dgm:spPr/>
      <dgm:t>
        <a:bodyPr/>
        <a:lstStyle/>
        <a:p>
          <a:endParaRPr lang="en-US"/>
        </a:p>
      </dgm:t>
    </dgm:pt>
    <dgm:pt modelId="{A55E4600-72B6-4BAB-8659-C35B1F50B909}" type="pres">
      <dgm:prSet presAssocID="{4A9A7D9C-D314-4984-BB3E-9F8A57E35AF8}" presName="childTextBox" presStyleLbl="fgAccFollowNode1" presStyleIdx="1" presStyleCnt="8">
        <dgm:presLayoutVars>
          <dgm:bulletEnabled val="1"/>
        </dgm:presLayoutVars>
      </dgm:prSet>
      <dgm:spPr/>
      <dgm:t>
        <a:bodyPr/>
        <a:lstStyle/>
        <a:p>
          <a:endParaRPr lang="en-US"/>
        </a:p>
      </dgm:t>
    </dgm:pt>
    <dgm:pt modelId="{8BFD9DD8-A818-403A-B6C5-33268BFC4D21}" type="pres">
      <dgm:prSet presAssocID="{BCA5CFFE-BFED-4471-93C0-981FA59BBDB5}" presName="sp" presStyleCnt="0"/>
      <dgm:spPr/>
    </dgm:pt>
    <dgm:pt modelId="{7E7DA822-C893-4B71-891B-E6FB213FAC74}" type="pres">
      <dgm:prSet presAssocID="{2A40084A-A0A3-4236-8C8D-8E110A613BBC}" presName="arrowAndChildren" presStyleCnt="0"/>
      <dgm:spPr/>
    </dgm:pt>
    <dgm:pt modelId="{1B517AE2-0987-4144-9F73-9DA147F36A5E}" type="pres">
      <dgm:prSet presAssocID="{2A40084A-A0A3-4236-8C8D-8E110A613BBC}" presName="parentTextArrow" presStyleLbl="node1" presStyleIdx="0" presStyleCnt="3"/>
      <dgm:spPr/>
      <dgm:t>
        <a:bodyPr/>
        <a:lstStyle/>
        <a:p>
          <a:endParaRPr lang="en-US"/>
        </a:p>
      </dgm:t>
    </dgm:pt>
    <dgm:pt modelId="{1EE87727-F526-42C6-A21E-6442BEE4C315}" type="pres">
      <dgm:prSet presAssocID="{2A40084A-A0A3-4236-8C8D-8E110A613BBC}" presName="arrow" presStyleLbl="node1" presStyleIdx="1" presStyleCnt="3"/>
      <dgm:spPr/>
      <dgm:t>
        <a:bodyPr/>
        <a:lstStyle/>
        <a:p>
          <a:endParaRPr lang="en-US"/>
        </a:p>
      </dgm:t>
    </dgm:pt>
    <dgm:pt modelId="{6130CDF8-8376-4CEE-8597-1AEF5B4C7C98}" type="pres">
      <dgm:prSet presAssocID="{2A40084A-A0A3-4236-8C8D-8E110A613BBC}" presName="descendantArrow" presStyleCnt="0"/>
      <dgm:spPr/>
    </dgm:pt>
    <dgm:pt modelId="{ABB8178D-967A-48E5-A264-731BC8327565}" type="pres">
      <dgm:prSet presAssocID="{34440650-E471-4168-B510-477C3F569D48}" presName="childTextArrow" presStyleLbl="fgAccFollowNode1" presStyleIdx="2" presStyleCnt="8">
        <dgm:presLayoutVars>
          <dgm:bulletEnabled val="1"/>
        </dgm:presLayoutVars>
      </dgm:prSet>
      <dgm:spPr/>
      <dgm:t>
        <a:bodyPr/>
        <a:lstStyle/>
        <a:p>
          <a:endParaRPr lang="en-US"/>
        </a:p>
      </dgm:t>
    </dgm:pt>
    <dgm:pt modelId="{2BA510FC-5EAB-4062-AA57-CA0312A50C7D}" type="pres">
      <dgm:prSet presAssocID="{0F5EF656-0386-4E5B-9BCF-F77F58D6FAC7}" presName="childTextArrow" presStyleLbl="fgAccFollowNode1" presStyleIdx="3" presStyleCnt="8">
        <dgm:presLayoutVars>
          <dgm:bulletEnabled val="1"/>
        </dgm:presLayoutVars>
      </dgm:prSet>
      <dgm:spPr/>
      <dgm:t>
        <a:bodyPr/>
        <a:lstStyle/>
        <a:p>
          <a:endParaRPr lang="en-US"/>
        </a:p>
      </dgm:t>
    </dgm:pt>
    <dgm:pt modelId="{FCB39912-8D46-4319-A0A4-7F2D72699338}" type="pres">
      <dgm:prSet presAssocID="{65082C45-04A9-4374-BFE6-64BCDF36C899}" presName="childTextArrow" presStyleLbl="fgAccFollowNode1" presStyleIdx="4" presStyleCnt="8">
        <dgm:presLayoutVars>
          <dgm:bulletEnabled val="1"/>
        </dgm:presLayoutVars>
      </dgm:prSet>
      <dgm:spPr/>
      <dgm:t>
        <a:bodyPr/>
        <a:lstStyle/>
        <a:p>
          <a:endParaRPr lang="en-US"/>
        </a:p>
      </dgm:t>
    </dgm:pt>
    <dgm:pt modelId="{55D978D4-3AC3-48C1-B3DB-E19D9448CF7F}" type="pres">
      <dgm:prSet presAssocID="{4E4FB00A-01A7-4585-8732-82529ED5E067}" presName="sp" presStyleCnt="0"/>
      <dgm:spPr/>
    </dgm:pt>
    <dgm:pt modelId="{BB4501E9-3D9D-421A-8ECB-B9B5D3456B9E}" type="pres">
      <dgm:prSet presAssocID="{31330920-9269-440D-8B9B-DC11D4CFEED8}" presName="arrowAndChildren" presStyleCnt="0"/>
      <dgm:spPr/>
    </dgm:pt>
    <dgm:pt modelId="{08BBA39E-96A1-4A81-ABDB-8313EF1AFE01}" type="pres">
      <dgm:prSet presAssocID="{31330920-9269-440D-8B9B-DC11D4CFEED8}" presName="parentTextArrow" presStyleLbl="node1" presStyleIdx="1" presStyleCnt="3"/>
      <dgm:spPr/>
      <dgm:t>
        <a:bodyPr/>
        <a:lstStyle/>
        <a:p>
          <a:endParaRPr lang="en-US"/>
        </a:p>
      </dgm:t>
    </dgm:pt>
    <dgm:pt modelId="{0DC0172A-0E22-40E0-97B8-4838D5C9DAC9}" type="pres">
      <dgm:prSet presAssocID="{31330920-9269-440D-8B9B-DC11D4CFEED8}" presName="arrow" presStyleLbl="node1" presStyleIdx="2" presStyleCnt="3" custLinFactNeighborY="-47"/>
      <dgm:spPr/>
      <dgm:t>
        <a:bodyPr/>
        <a:lstStyle/>
        <a:p>
          <a:endParaRPr lang="en-US"/>
        </a:p>
      </dgm:t>
    </dgm:pt>
    <dgm:pt modelId="{38AD829C-6CEF-4F69-BEB7-125F1D4C318F}" type="pres">
      <dgm:prSet presAssocID="{31330920-9269-440D-8B9B-DC11D4CFEED8}" presName="descendantArrow" presStyleCnt="0"/>
      <dgm:spPr/>
    </dgm:pt>
    <dgm:pt modelId="{1D06D92A-D1C7-4CE4-A951-98FD7A886A64}" type="pres">
      <dgm:prSet presAssocID="{52D18CE4-6E78-4AB6-A545-3E361C2D7A03}" presName="childTextArrow" presStyleLbl="fgAccFollowNode1" presStyleIdx="5" presStyleCnt="8">
        <dgm:presLayoutVars>
          <dgm:bulletEnabled val="1"/>
        </dgm:presLayoutVars>
      </dgm:prSet>
      <dgm:spPr/>
      <dgm:t>
        <a:bodyPr/>
        <a:lstStyle/>
        <a:p>
          <a:endParaRPr lang="en-US"/>
        </a:p>
      </dgm:t>
    </dgm:pt>
    <dgm:pt modelId="{FFBDF6C3-5326-4AF2-8C2F-FEC07F8F40DD}" type="pres">
      <dgm:prSet presAssocID="{3AE734B7-6BCA-4CED-AA4B-5F0EE5424EBA}" presName="childTextArrow" presStyleLbl="fgAccFollowNode1" presStyleIdx="6" presStyleCnt="8">
        <dgm:presLayoutVars>
          <dgm:bulletEnabled val="1"/>
        </dgm:presLayoutVars>
      </dgm:prSet>
      <dgm:spPr/>
      <dgm:t>
        <a:bodyPr/>
        <a:lstStyle/>
        <a:p>
          <a:endParaRPr lang="en-US"/>
        </a:p>
      </dgm:t>
    </dgm:pt>
    <dgm:pt modelId="{57BD2A71-3A1C-4999-9702-F16B03D22C8A}" type="pres">
      <dgm:prSet presAssocID="{E52FEB89-DCB6-4612-BDCD-C16E7A1A0C2C}" presName="childTextArrow" presStyleLbl="fgAccFollowNode1" presStyleIdx="7" presStyleCnt="8">
        <dgm:presLayoutVars>
          <dgm:bulletEnabled val="1"/>
        </dgm:presLayoutVars>
      </dgm:prSet>
      <dgm:spPr/>
      <dgm:t>
        <a:bodyPr/>
        <a:lstStyle/>
        <a:p>
          <a:endParaRPr lang="en-US"/>
        </a:p>
      </dgm:t>
    </dgm:pt>
  </dgm:ptLst>
  <dgm:cxnLst>
    <dgm:cxn modelId="{5C4DFBFE-9188-47C8-83D4-2B37B920373E}" type="presOf" srcId="{2A40084A-A0A3-4236-8C8D-8E110A613BBC}" destId="{1EE87727-F526-42C6-A21E-6442BEE4C315}" srcOrd="1" destOrd="0" presId="urn:microsoft.com/office/officeart/2005/8/layout/process4"/>
    <dgm:cxn modelId="{FF0A5CB7-4588-42F2-B044-2530310B179A}" type="presOf" srcId="{31330920-9269-440D-8B9B-DC11D4CFEED8}" destId="{08BBA39E-96A1-4A81-ABDB-8313EF1AFE01}" srcOrd="0" destOrd="0" presId="urn:microsoft.com/office/officeart/2005/8/layout/process4"/>
    <dgm:cxn modelId="{28C33C91-B5EC-4E70-AA3E-FC36B9BA1B71}" srcId="{7C0A1389-4F55-4639-B51E-D1B9D465B3A2}" destId="{88FC8FF0-7C8C-4F59-81D2-0CFFDDA896F7}" srcOrd="0" destOrd="0" parTransId="{BFF395FA-4083-49FA-A393-CC9AB398B9E0}" sibTransId="{1B1493EF-CF9B-4B67-A3D8-4057E9E97DD6}"/>
    <dgm:cxn modelId="{2284A4BB-A159-4B55-B736-5CCE551C5C38}" type="presOf" srcId="{7C0A1389-4F55-4639-B51E-D1B9D465B3A2}" destId="{401E9EBB-FAD9-4F30-B309-C296D78570D1}" srcOrd="0" destOrd="0" presId="urn:microsoft.com/office/officeart/2005/8/layout/process4"/>
    <dgm:cxn modelId="{43B0B145-B793-43A4-8B87-8735C7B51C1F}" type="presOf" srcId="{0F5EF656-0386-4E5B-9BCF-F77F58D6FAC7}" destId="{2BA510FC-5EAB-4062-AA57-CA0312A50C7D}" srcOrd="0" destOrd="0" presId="urn:microsoft.com/office/officeart/2005/8/layout/process4"/>
    <dgm:cxn modelId="{AF98D27E-1A9B-4B1E-8CD8-E5BF091BF1F6}" srcId="{FEF541D6-0254-4550-9287-789DF9FB01A7}" destId="{31330920-9269-440D-8B9B-DC11D4CFEED8}" srcOrd="0" destOrd="0" parTransId="{7586F0DF-8F92-48E2-8E1A-A081680A488F}" sibTransId="{4E4FB00A-01A7-4585-8732-82529ED5E067}"/>
    <dgm:cxn modelId="{6951A7D7-61D0-48E2-B1BB-4C6655C34976}" type="presOf" srcId="{7C0A1389-4F55-4639-B51E-D1B9D465B3A2}" destId="{AEC50EBB-0E16-4F7F-9680-F2F0726F12D8}" srcOrd="1" destOrd="0" presId="urn:microsoft.com/office/officeart/2005/8/layout/process4"/>
    <dgm:cxn modelId="{79949BAB-6A7B-4796-B028-2D1BF59664B3}" srcId="{2A40084A-A0A3-4236-8C8D-8E110A613BBC}" destId="{0F5EF656-0386-4E5B-9BCF-F77F58D6FAC7}" srcOrd="1" destOrd="0" parTransId="{67F54044-396C-4953-8D21-C779DB777041}" sibTransId="{63250E58-29B2-4827-ADA7-83C4B46BD9B3}"/>
    <dgm:cxn modelId="{75C41F7D-3A90-421E-BE7F-0787FB99D285}" srcId="{FEF541D6-0254-4550-9287-789DF9FB01A7}" destId="{2A40084A-A0A3-4236-8C8D-8E110A613BBC}" srcOrd="1" destOrd="0" parTransId="{38820708-D9B6-4657-81F4-B5E17EFE0305}" sibTransId="{BCA5CFFE-BFED-4471-93C0-981FA59BBDB5}"/>
    <dgm:cxn modelId="{74E6B93F-6FFA-429B-BD0B-C49A4A4ACB67}" type="presOf" srcId="{52D18CE4-6E78-4AB6-A545-3E361C2D7A03}" destId="{1D06D92A-D1C7-4CE4-A951-98FD7A886A64}" srcOrd="0" destOrd="0" presId="urn:microsoft.com/office/officeart/2005/8/layout/process4"/>
    <dgm:cxn modelId="{AD92FB87-6BA1-490F-A54A-E2EBB6D9FEF6}" srcId="{FEF541D6-0254-4550-9287-789DF9FB01A7}" destId="{7C0A1389-4F55-4639-B51E-D1B9D465B3A2}" srcOrd="2" destOrd="0" parTransId="{74286841-EECF-4A0E-BE57-6592DCF733FC}" sibTransId="{4CC616FA-0D82-4CE3-94FE-DC88B7F7CB5E}"/>
    <dgm:cxn modelId="{198FCE11-D0E3-46F1-A833-9B11FF09B0E7}" type="presOf" srcId="{65082C45-04A9-4374-BFE6-64BCDF36C899}" destId="{FCB39912-8D46-4319-A0A4-7F2D72699338}" srcOrd="0" destOrd="0" presId="urn:microsoft.com/office/officeart/2005/8/layout/process4"/>
    <dgm:cxn modelId="{7A5DF37B-9E55-4D06-91E0-EE82F10FC946}" srcId="{31330920-9269-440D-8B9B-DC11D4CFEED8}" destId="{3AE734B7-6BCA-4CED-AA4B-5F0EE5424EBA}" srcOrd="1" destOrd="0" parTransId="{97CE5E71-00A6-440B-A2A6-762BA8471B5B}" sibTransId="{071B8CFD-7A42-4828-B61D-B946ED829FC1}"/>
    <dgm:cxn modelId="{995CBBAA-D2BF-4F8B-A1C9-82584CB552B6}" type="presOf" srcId="{4A9A7D9C-D314-4984-BB3E-9F8A57E35AF8}" destId="{A55E4600-72B6-4BAB-8659-C35B1F50B909}" srcOrd="0" destOrd="0" presId="urn:microsoft.com/office/officeart/2005/8/layout/process4"/>
    <dgm:cxn modelId="{3A5E7632-771E-4D3C-9F20-EE76FAEB4332}" srcId="{31330920-9269-440D-8B9B-DC11D4CFEED8}" destId="{E52FEB89-DCB6-4612-BDCD-C16E7A1A0C2C}" srcOrd="2" destOrd="0" parTransId="{9839B1F4-FC53-4DAD-AA53-21A413BB60E0}" sibTransId="{756B130C-A4F1-467C-9906-08E2CA73758D}"/>
    <dgm:cxn modelId="{25E075D3-98B0-45E8-809F-8232C73BEB4E}" type="presOf" srcId="{FEF541D6-0254-4550-9287-789DF9FB01A7}" destId="{B5A60F8C-CB1C-4D18-9A20-CF46FF35296D}" srcOrd="0" destOrd="0" presId="urn:microsoft.com/office/officeart/2005/8/layout/process4"/>
    <dgm:cxn modelId="{311BB772-9A6E-4E1C-B4C5-94BA95EE2436}" type="presOf" srcId="{2A40084A-A0A3-4236-8C8D-8E110A613BBC}" destId="{1B517AE2-0987-4144-9F73-9DA147F36A5E}" srcOrd="0" destOrd="0" presId="urn:microsoft.com/office/officeart/2005/8/layout/process4"/>
    <dgm:cxn modelId="{14CB340F-BC1D-4AFF-82B9-C4AA26CDCF1C}" type="presOf" srcId="{E52FEB89-DCB6-4612-BDCD-C16E7A1A0C2C}" destId="{57BD2A71-3A1C-4999-9702-F16B03D22C8A}" srcOrd="0" destOrd="0" presId="urn:microsoft.com/office/officeart/2005/8/layout/process4"/>
    <dgm:cxn modelId="{53F93703-192D-44BA-BCE3-B6E3B44A5E96}" srcId="{2A40084A-A0A3-4236-8C8D-8E110A613BBC}" destId="{34440650-E471-4168-B510-477C3F569D48}" srcOrd="0" destOrd="0" parTransId="{EB0B4D36-2BB3-4971-9EF0-CBCAED648E44}" sibTransId="{1575791C-D494-45BC-836A-8535991A0143}"/>
    <dgm:cxn modelId="{6D746835-B15C-4DCB-BCF3-5A02CB179671}" type="presOf" srcId="{3AE734B7-6BCA-4CED-AA4B-5F0EE5424EBA}" destId="{FFBDF6C3-5326-4AF2-8C2F-FEC07F8F40DD}" srcOrd="0" destOrd="0" presId="urn:microsoft.com/office/officeart/2005/8/layout/process4"/>
    <dgm:cxn modelId="{A5A68637-6C5F-48DD-9746-BD4C2F6F986C}" type="presOf" srcId="{88FC8FF0-7C8C-4F59-81D2-0CFFDDA896F7}" destId="{C572FBE0-9AE7-4CC2-B5B0-2E27AD9DFAE6}" srcOrd="0" destOrd="0" presId="urn:microsoft.com/office/officeart/2005/8/layout/process4"/>
    <dgm:cxn modelId="{08D4E21C-793F-469F-B68A-944220FEB84F}" srcId="{31330920-9269-440D-8B9B-DC11D4CFEED8}" destId="{52D18CE4-6E78-4AB6-A545-3E361C2D7A03}" srcOrd="0" destOrd="0" parTransId="{A8E3D550-7C8D-4B48-8E3D-5ABFA1612601}" sibTransId="{763B91DF-50A4-4D19-829F-B070A4C9203F}"/>
    <dgm:cxn modelId="{64B275C7-8766-4F68-B7D0-E423B1096F65}" srcId="{7C0A1389-4F55-4639-B51E-D1B9D465B3A2}" destId="{4A9A7D9C-D314-4984-BB3E-9F8A57E35AF8}" srcOrd="1" destOrd="0" parTransId="{DDD91B31-ED61-4F0D-B0A3-F270CBD92F2B}" sibTransId="{CF5271DD-2BBB-45D9-A9C9-CBC4B5BF5A07}"/>
    <dgm:cxn modelId="{668A4D97-50B6-4AD9-9E79-E77D049B9767}" type="presOf" srcId="{34440650-E471-4168-B510-477C3F569D48}" destId="{ABB8178D-967A-48E5-A264-731BC8327565}" srcOrd="0" destOrd="0" presId="urn:microsoft.com/office/officeart/2005/8/layout/process4"/>
    <dgm:cxn modelId="{8E537600-14C7-46C4-B437-A8EACE2CCF6D}" type="presOf" srcId="{31330920-9269-440D-8B9B-DC11D4CFEED8}" destId="{0DC0172A-0E22-40E0-97B8-4838D5C9DAC9}" srcOrd="1" destOrd="0" presId="urn:microsoft.com/office/officeart/2005/8/layout/process4"/>
    <dgm:cxn modelId="{2EF54C49-74D7-4B8F-8253-FDDD4CAFB881}" srcId="{2A40084A-A0A3-4236-8C8D-8E110A613BBC}" destId="{65082C45-04A9-4374-BFE6-64BCDF36C899}" srcOrd="2" destOrd="0" parTransId="{BD9B414C-F93C-4A47-BB12-459DC773AD54}" sibTransId="{4174953B-843D-4519-8B05-684D33C3C556}"/>
    <dgm:cxn modelId="{99E1524B-0564-4C16-A5D6-B7AE7009F06F}" type="presParOf" srcId="{B5A60F8C-CB1C-4D18-9A20-CF46FF35296D}" destId="{D0B7EF0D-39E4-48FB-BF46-73DE22F2BB86}" srcOrd="0" destOrd="0" presId="urn:microsoft.com/office/officeart/2005/8/layout/process4"/>
    <dgm:cxn modelId="{66EFD176-9C6F-47D0-9C8E-3782FCDC3ED2}" type="presParOf" srcId="{D0B7EF0D-39E4-48FB-BF46-73DE22F2BB86}" destId="{401E9EBB-FAD9-4F30-B309-C296D78570D1}" srcOrd="0" destOrd="0" presId="urn:microsoft.com/office/officeart/2005/8/layout/process4"/>
    <dgm:cxn modelId="{02ACDB61-78D2-452A-AD2E-D25DF2877E15}" type="presParOf" srcId="{D0B7EF0D-39E4-48FB-BF46-73DE22F2BB86}" destId="{AEC50EBB-0E16-4F7F-9680-F2F0726F12D8}" srcOrd="1" destOrd="0" presId="urn:microsoft.com/office/officeart/2005/8/layout/process4"/>
    <dgm:cxn modelId="{A245B80D-0141-4426-91FB-F91C8CD0E651}" type="presParOf" srcId="{D0B7EF0D-39E4-48FB-BF46-73DE22F2BB86}" destId="{C243EC7D-1BB6-4D0B-986C-C7D59D5D96EA}" srcOrd="2" destOrd="0" presId="urn:microsoft.com/office/officeart/2005/8/layout/process4"/>
    <dgm:cxn modelId="{3E7211DB-59D7-4381-B139-E15F71E7E42E}" type="presParOf" srcId="{C243EC7D-1BB6-4D0B-986C-C7D59D5D96EA}" destId="{C572FBE0-9AE7-4CC2-B5B0-2E27AD9DFAE6}" srcOrd="0" destOrd="0" presId="urn:microsoft.com/office/officeart/2005/8/layout/process4"/>
    <dgm:cxn modelId="{0F4674B6-BADB-4A9A-9CDB-FBA5A350E14D}" type="presParOf" srcId="{C243EC7D-1BB6-4D0B-986C-C7D59D5D96EA}" destId="{A55E4600-72B6-4BAB-8659-C35B1F50B909}" srcOrd="1" destOrd="0" presId="urn:microsoft.com/office/officeart/2005/8/layout/process4"/>
    <dgm:cxn modelId="{5B941A07-7FF6-435D-A4D3-4636948B0FA1}" type="presParOf" srcId="{B5A60F8C-CB1C-4D18-9A20-CF46FF35296D}" destId="{8BFD9DD8-A818-403A-B6C5-33268BFC4D21}" srcOrd="1" destOrd="0" presId="urn:microsoft.com/office/officeart/2005/8/layout/process4"/>
    <dgm:cxn modelId="{FAC7EB32-A055-4FC5-A0E8-DE8863B2925B}" type="presParOf" srcId="{B5A60F8C-CB1C-4D18-9A20-CF46FF35296D}" destId="{7E7DA822-C893-4B71-891B-E6FB213FAC74}" srcOrd="2" destOrd="0" presId="urn:microsoft.com/office/officeart/2005/8/layout/process4"/>
    <dgm:cxn modelId="{B6487367-AA81-439D-8413-3223CC29E5C0}" type="presParOf" srcId="{7E7DA822-C893-4B71-891B-E6FB213FAC74}" destId="{1B517AE2-0987-4144-9F73-9DA147F36A5E}" srcOrd="0" destOrd="0" presId="urn:microsoft.com/office/officeart/2005/8/layout/process4"/>
    <dgm:cxn modelId="{094F4B7D-B65E-4B87-9294-8F0DDEBC4D23}" type="presParOf" srcId="{7E7DA822-C893-4B71-891B-E6FB213FAC74}" destId="{1EE87727-F526-42C6-A21E-6442BEE4C315}" srcOrd="1" destOrd="0" presId="urn:microsoft.com/office/officeart/2005/8/layout/process4"/>
    <dgm:cxn modelId="{D958D37B-E9C9-4237-94A8-798B761E5742}" type="presParOf" srcId="{7E7DA822-C893-4B71-891B-E6FB213FAC74}" destId="{6130CDF8-8376-4CEE-8597-1AEF5B4C7C98}" srcOrd="2" destOrd="0" presId="urn:microsoft.com/office/officeart/2005/8/layout/process4"/>
    <dgm:cxn modelId="{B9AA3540-195A-40C2-B7C3-1A0C08869984}" type="presParOf" srcId="{6130CDF8-8376-4CEE-8597-1AEF5B4C7C98}" destId="{ABB8178D-967A-48E5-A264-731BC8327565}" srcOrd="0" destOrd="0" presId="urn:microsoft.com/office/officeart/2005/8/layout/process4"/>
    <dgm:cxn modelId="{FEC06C5C-AFF4-4C77-A667-B60FBCB1C176}" type="presParOf" srcId="{6130CDF8-8376-4CEE-8597-1AEF5B4C7C98}" destId="{2BA510FC-5EAB-4062-AA57-CA0312A50C7D}" srcOrd="1" destOrd="0" presId="urn:microsoft.com/office/officeart/2005/8/layout/process4"/>
    <dgm:cxn modelId="{3E3E68DD-834A-4DCF-960F-DE74B2D6C844}" type="presParOf" srcId="{6130CDF8-8376-4CEE-8597-1AEF5B4C7C98}" destId="{FCB39912-8D46-4319-A0A4-7F2D72699338}" srcOrd="2" destOrd="0" presId="urn:microsoft.com/office/officeart/2005/8/layout/process4"/>
    <dgm:cxn modelId="{CAB24F00-FA31-4C15-B6B4-BDCAE45AB919}" type="presParOf" srcId="{B5A60F8C-CB1C-4D18-9A20-CF46FF35296D}" destId="{55D978D4-3AC3-48C1-B3DB-E19D9448CF7F}" srcOrd="3" destOrd="0" presId="urn:microsoft.com/office/officeart/2005/8/layout/process4"/>
    <dgm:cxn modelId="{EAA449B0-20D7-46E1-859A-4416A009B71E}" type="presParOf" srcId="{B5A60F8C-CB1C-4D18-9A20-CF46FF35296D}" destId="{BB4501E9-3D9D-421A-8ECB-B9B5D3456B9E}" srcOrd="4" destOrd="0" presId="urn:microsoft.com/office/officeart/2005/8/layout/process4"/>
    <dgm:cxn modelId="{9FEFBA9C-4B5E-475C-A050-9C8A36C7392E}" type="presParOf" srcId="{BB4501E9-3D9D-421A-8ECB-B9B5D3456B9E}" destId="{08BBA39E-96A1-4A81-ABDB-8313EF1AFE01}" srcOrd="0" destOrd="0" presId="urn:microsoft.com/office/officeart/2005/8/layout/process4"/>
    <dgm:cxn modelId="{4F323823-3260-4653-86A7-C934FB1393D3}" type="presParOf" srcId="{BB4501E9-3D9D-421A-8ECB-B9B5D3456B9E}" destId="{0DC0172A-0E22-40E0-97B8-4838D5C9DAC9}" srcOrd="1" destOrd="0" presId="urn:microsoft.com/office/officeart/2005/8/layout/process4"/>
    <dgm:cxn modelId="{8FB7F5EE-6435-4C48-AFD8-C4E4D064698C}" type="presParOf" srcId="{BB4501E9-3D9D-421A-8ECB-B9B5D3456B9E}" destId="{38AD829C-6CEF-4F69-BEB7-125F1D4C318F}" srcOrd="2" destOrd="0" presId="urn:microsoft.com/office/officeart/2005/8/layout/process4"/>
    <dgm:cxn modelId="{ECE32108-0992-4F05-BE46-F8928ABAEE18}" type="presParOf" srcId="{38AD829C-6CEF-4F69-BEB7-125F1D4C318F}" destId="{1D06D92A-D1C7-4CE4-A951-98FD7A886A64}" srcOrd="0" destOrd="0" presId="urn:microsoft.com/office/officeart/2005/8/layout/process4"/>
    <dgm:cxn modelId="{3C90BC75-6C83-4FB4-B20A-E69A14C38788}" type="presParOf" srcId="{38AD829C-6CEF-4F69-BEB7-125F1D4C318F}" destId="{FFBDF6C3-5326-4AF2-8C2F-FEC07F8F40DD}" srcOrd="1" destOrd="0" presId="urn:microsoft.com/office/officeart/2005/8/layout/process4"/>
    <dgm:cxn modelId="{8BAD9CAF-A02A-44DA-9676-C8A77FC5E5A1}" type="presParOf" srcId="{38AD829C-6CEF-4F69-BEB7-125F1D4C318F}" destId="{57BD2A71-3A1C-4999-9702-F16B03D22C8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65A3E-BF24-4160-BCA0-8C9618C50B50}" type="doc">
      <dgm:prSet loTypeId="urn:microsoft.com/office/officeart/2005/8/layout/venn1" loCatId="relationship" qsTypeId="urn:microsoft.com/office/officeart/2005/8/quickstyle/simple1" qsCatId="simple" csTypeId="urn:microsoft.com/office/officeart/2005/8/colors/accent1_2" csCatId="accent1" phldr="1"/>
      <dgm:spPr/>
    </dgm:pt>
    <dgm:pt modelId="{AD950AF0-674C-4E88-A241-91C7468EAF43}">
      <dgm:prSet phldrT="[Text]" custT="1"/>
      <dgm:spPr/>
      <dgm:t>
        <a:bodyPr/>
        <a:lstStyle/>
        <a:p>
          <a:r>
            <a:rPr lang="en-US" sz="2100" dirty="0" smtClean="0"/>
            <a:t>Regents</a:t>
          </a:r>
        </a:p>
        <a:p>
          <a:r>
            <a:rPr lang="en-US" sz="1200" dirty="0" smtClean="0"/>
            <a:t>4-5 Assessments</a:t>
          </a:r>
          <a:endParaRPr lang="en-US" sz="1200" dirty="0"/>
        </a:p>
      </dgm:t>
    </dgm:pt>
    <dgm:pt modelId="{F0B24F7A-845C-4CBB-BB9A-DE2C92012F0B}" type="parTrans" cxnId="{8ED04DD6-3A3C-4006-81CA-7897213C8F03}">
      <dgm:prSet/>
      <dgm:spPr/>
      <dgm:t>
        <a:bodyPr/>
        <a:lstStyle/>
        <a:p>
          <a:endParaRPr lang="en-US"/>
        </a:p>
      </dgm:t>
    </dgm:pt>
    <dgm:pt modelId="{8C01D02E-6616-40B5-8DC6-0FEED1109726}" type="sibTrans" cxnId="{8ED04DD6-3A3C-4006-81CA-7897213C8F03}">
      <dgm:prSet/>
      <dgm:spPr/>
      <dgm:t>
        <a:bodyPr/>
        <a:lstStyle/>
        <a:p>
          <a:endParaRPr lang="en-US"/>
        </a:p>
      </dgm:t>
    </dgm:pt>
    <dgm:pt modelId="{1776FEC8-3E07-4378-BE63-C2B7D6A38F68}">
      <dgm:prSet phldrT="[Text]" custT="1"/>
      <dgm:spPr/>
      <dgm:t>
        <a:bodyPr/>
        <a:lstStyle/>
        <a:p>
          <a:r>
            <a:rPr lang="en-US" sz="1900" dirty="0" smtClean="0"/>
            <a:t>Regents with Advanced Designation</a:t>
          </a:r>
        </a:p>
        <a:p>
          <a:r>
            <a:rPr lang="en-US" sz="1200" dirty="0" smtClean="0"/>
            <a:t>7-8 Assessments</a:t>
          </a:r>
          <a:endParaRPr lang="en-US" sz="1200" dirty="0"/>
        </a:p>
      </dgm:t>
    </dgm:pt>
    <dgm:pt modelId="{DECED306-D63B-4375-9F2C-E48826189388}" type="parTrans" cxnId="{9000DDE7-A323-4D19-8B04-688EED4680DC}">
      <dgm:prSet/>
      <dgm:spPr/>
      <dgm:t>
        <a:bodyPr/>
        <a:lstStyle/>
        <a:p>
          <a:endParaRPr lang="en-US"/>
        </a:p>
      </dgm:t>
    </dgm:pt>
    <dgm:pt modelId="{92A10ABE-3309-4CB9-A57A-199CAE15F6FB}" type="sibTrans" cxnId="{9000DDE7-A323-4D19-8B04-688EED4680DC}">
      <dgm:prSet/>
      <dgm:spPr/>
      <dgm:t>
        <a:bodyPr/>
        <a:lstStyle/>
        <a:p>
          <a:endParaRPr lang="en-US"/>
        </a:p>
      </dgm:t>
    </dgm:pt>
    <dgm:pt modelId="{8FB61E46-74B9-451A-864F-3440AC2C4490}">
      <dgm:prSet phldrT="[Text]" custT="1"/>
      <dgm:spPr/>
      <dgm:t>
        <a:bodyPr/>
        <a:lstStyle/>
        <a:p>
          <a:r>
            <a:rPr lang="en-US" sz="2100" dirty="0" smtClean="0"/>
            <a:t>Local</a:t>
          </a:r>
        </a:p>
        <a:p>
          <a:r>
            <a:rPr lang="en-US" sz="1200" dirty="0" smtClean="0"/>
            <a:t>4-5 Assessments</a:t>
          </a:r>
          <a:endParaRPr lang="en-US" sz="1200" dirty="0"/>
        </a:p>
      </dgm:t>
    </dgm:pt>
    <dgm:pt modelId="{50B1ED78-3ABD-48E6-8931-52BB619FF45A}" type="parTrans" cxnId="{17BE5997-04F4-487B-BCBA-FC7F717774E5}">
      <dgm:prSet/>
      <dgm:spPr/>
      <dgm:t>
        <a:bodyPr/>
        <a:lstStyle/>
        <a:p>
          <a:endParaRPr lang="en-US"/>
        </a:p>
      </dgm:t>
    </dgm:pt>
    <dgm:pt modelId="{75F7AB32-7CE5-49A7-9A96-B681CF707E83}" type="sibTrans" cxnId="{17BE5997-04F4-487B-BCBA-FC7F717774E5}">
      <dgm:prSet/>
      <dgm:spPr/>
      <dgm:t>
        <a:bodyPr/>
        <a:lstStyle/>
        <a:p>
          <a:endParaRPr lang="en-US"/>
        </a:p>
      </dgm:t>
    </dgm:pt>
    <dgm:pt modelId="{B2056FAC-6EC8-48F3-80F2-B7B7CCD36E50}" type="pres">
      <dgm:prSet presAssocID="{16F65A3E-BF24-4160-BCA0-8C9618C50B50}" presName="compositeShape" presStyleCnt="0">
        <dgm:presLayoutVars>
          <dgm:chMax val="7"/>
          <dgm:dir/>
          <dgm:resizeHandles val="exact"/>
        </dgm:presLayoutVars>
      </dgm:prSet>
      <dgm:spPr/>
    </dgm:pt>
    <dgm:pt modelId="{797BC084-5DA0-44D1-8694-D37FFBAE5E45}" type="pres">
      <dgm:prSet presAssocID="{AD950AF0-674C-4E88-A241-91C7468EAF43}" presName="circ1" presStyleLbl="vennNode1" presStyleIdx="0" presStyleCnt="3"/>
      <dgm:spPr/>
      <dgm:t>
        <a:bodyPr/>
        <a:lstStyle/>
        <a:p>
          <a:endParaRPr lang="en-US"/>
        </a:p>
      </dgm:t>
    </dgm:pt>
    <dgm:pt modelId="{A44731C7-1331-419E-B476-5F425FBA381A}" type="pres">
      <dgm:prSet presAssocID="{AD950AF0-674C-4E88-A241-91C7468EAF43}" presName="circ1Tx" presStyleLbl="revTx" presStyleIdx="0" presStyleCnt="0">
        <dgm:presLayoutVars>
          <dgm:chMax val="0"/>
          <dgm:chPref val="0"/>
          <dgm:bulletEnabled val="1"/>
        </dgm:presLayoutVars>
      </dgm:prSet>
      <dgm:spPr/>
      <dgm:t>
        <a:bodyPr/>
        <a:lstStyle/>
        <a:p>
          <a:endParaRPr lang="en-US"/>
        </a:p>
      </dgm:t>
    </dgm:pt>
    <dgm:pt modelId="{266E5DB3-3D29-4F2E-B5CF-FA753FAFF17C}" type="pres">
      <dgm:prSet presAssocID="{1776FEC8-3E07-4378-BE63-C2B7D6A38F68}" presName="circ2" presStyleLbl="vennNode1" presStyleIdx="1" presStyleCnt="3"/>
      <dgm:spPr/>
      <dgm:t>
        <a:bodyPr/>
        <a:lstStyle/>
        <a:p>
          <a:endParaRPr lang="en-US"/>
        </a:p>
      </dgm:t>
    </dgm:pt>
    <dgm:pt modelId="{23828D48-8C91-462E-BC72-513D10187138}" type="pres">
      <dgm:prSet presAssocID="{1776FEC8-3E07-4378-BE63-C2B7D6A38F68}" presName="circ2Tx" presStyleLbl="revTx" presStyleIdx="0" presStyleCnt="0">
        <dgm:presLayoutVars>
          <dgm:chMax val="0"/>
          <dgm:chPref val="0"/>
          <dgm:bulletEnabled val="1"/>
        </dgm:presLayoutVars>
      </dgm:prSet>
      <dgm:spPr/>
      <dgm:t>
        <a:bodyPr/>
        <a:lstStyle/>
        <a:p>
          <a:endParaRPr lang="en-US"/>
        </a:p>
      </dgm:t>
    </dgm:pt>
    <dgm:pt modelId="{A639B2F6-9172-4F62-8709-0DE46139C0D7}" type="pres">
      <dgm:prSet presAssocID="{8FB61E46-74B9-451A-864F-3440AC2C4490}" presName="circ3" presStyleLbl="vennNode1" presStyleIdx="2" presStyleCnt="3"/>
      <dgm:spPr/>
      <dgm:t>
        <a:bodyPr/>
        <a:lstStyle/>
        <a:p>
          <a:endParaRPr lang="en-US"/>
        </a:p>
      </dgm:t>
    </dgm:pt>
    <dgm:pt modelId="{7FF1110F-45FA-4EBB-9B74-03D255241DD3}" type="pres">
      <dgm:prSet presAssocID="{8FB61E46-74B9-451A-864F-3440AC2C4490}" presName="circ3Tx" presStyleLbl="revTx" presStyleIdx="0" presStyleCnt="0">
        <dgm:presLayoutVars>
          <dgm:chMax val="0"/>
          <dgm:chPref val="0"/>
          <dgm:bulletEnabled val="1"/>
        </dgm:presLayoutVars>
      </dgm:prSet>
      <dgm:spPr/>
      <dgm:t>
        <a:bodyPr/>
        <a:lstStyle/>
        <a:p>
          <a:endParaRPr lang="en-US"/>
        </a:p>
      </dgm:t>
    </dgm:pt>
  </dgm:ptLst>
  <dgm:cxnLst>
    <dgm:cxn modelId="{9631DE14-E5FF-4FB0-B363-4712F27C129D}" type="presOf" srcId="{AD950AF0-674C-4E88-A241-91C7468EAF43}" destId="{A44731C7-1331-419E-B476-5F425FBA381A}" srcOrd="1" destOrd="0" presId="urn:microsoft.com/office/officeart/2005/8/layout/venn1"/>
    <dgm:cxn modelId="{B2F44F12-7A8E-4ADF-BE8F-9EC2FBEA5DC9}" type="presOf" srcId="{1776FEC8-3E07-4378-BE63-C2B7D6A38F68}" destId="{23828D48-8C91-462E-BC72-513D10187138}" srcOrd="1" destOrd="0" presId="urn:microsoft.com/office/officeart/2005/8/layout/venn1"/>
    <dgm:cxn modelId="{9000DDE7-A323-4D19-8B04-688EED4680DC}" srcId="{16F65A3E-BF24-4160-BCA0-8C9618C50B50}" destId="{1776FEC8-3E07-4378-BE63-C2B7D6A38F68}" srcOrd="1" destOrd="0" parTransId="{DECED306-D63B-4375-9F2C-E48826189388}" sibTransId="{92A10ABE-3309-4CB9-A57A-199CAE15F6FB}"/>
    <dgm:cxn modelId="{58A7CE1F-C669-4A5D-AB53-C484118E5069}" type="presOf" srcId="{8FB61E46-74B9-451A-864F-3440AC2C4490}" destId="{7FF1110F-45FA-4EBB-9B74-03D255241DD3}" srcOrd="1" destOrd="0" presId="urn:microsoft.com/office/officeart/2005/8/layout/venn1"/>
    <dgm:cxn modelId="{8ED04DD6-3A3C-4006-81CA-7897213C8F03}" srcId="{16F65A3E-BF24-4160-BCA0-8C9618C50B50}" destId="{AD950AF0-674C-4E88-A241-91C7468EAF43}" srcOrd="0" destOrd="0" parTransId="{F0B24F7A-845C-4CBB-BB9A-DE2C92012F0B}" sibTransId="{8C01D02E-6616-40B5-8DC6-0FEED1109726}"/>
    <dgm:cxn modelId="{43A4CD21-A554-44FA-B917-1065C9BF8196}" type="presOf" srcId="{1776FEC8-3E07-4378-BE63-C2B7D6A38F68}" destId="{266E5DB3-3D29-4F2E-B5CF-FA753FAFF17C}" srcOrd="0" destOrd="0" presId="urn:microsoft.com/office/officeart/2005/8/layout/venn1"/>
    <dgm:cxn modelId="{17BE5997-04F4-487B-BCBA-FC7F717774E5}" srcId="{16F65A3E-BF24-4160-BCA0-8C9618C50B50}" destId="{8FB61E46-74B9-451A-864F-3440AC2C4490}" srcOrd="2" destOrd="0" parTransId="{50B1ED78-3ABD-48E6-8931-52BB619FF45A}" sibTransId="{75F7AB32-7CE5-49A7-9A96-B681CF707E83}"/>
    <dgm:cxn modelId="{97B4A3D5-4279-486D-BB0A-17DB8D69608B}" type="presOf" srcId="{AD950AF0-674C-4E88-A241-91C7468EAF43}" destId="{797BC084-5DA0-44D1-8694-D37FFBAE5E45}" srcOrd="0" destOrd="0" presId="urn:microsoft.com/office/officeart/2005/8/layout/venn1"/>
    <dgm:cxn modelId="{A079AA42-E37D-475E-9E4B-625D9D73AC0F}" type="presOf" srcId="{8FB61E46-74B9-451A-864F-3440AC2C4490}" destId="{A639B2F6-9172-4F62-8709-0DE46139C0D7}" srcOrd="0" destOrd="0" presId="urn:microsoft.com/office/officeart/2005/8/layout/venn1"/>
    <dgm:cxn modelId="{EF79BEF1-6C83-4D67-A0F1-B5ADD062F6AB}" type="presOf" srcId="{16F65A3E-BF24-4160-BCA0-8C9618C50B50}" destId="{B2056FAC-6EC8-48F3-80F2-B7B7CCD36E50}" srcOrd="0" destOrd="0" presId="urn:microsoft.com/office/officeart/2005/8/layout/venn1"/>
    <dgm:cxn modelId="{D967CF62-F5ED-43C0-ADA3-9FAFEC17AA21}" type="presParOf" srcId="{B2056FAC-6EC8-48F3-80F2-B7B7CCD36E50}" destId="{797BC084-5DA0-44D1-8694-D37FFBAE5E45}" srcOrd="0" destOrd="0" presId="urn:microsoft.com/office/officeart/2005/8/layout/venn1"/>
    <dgm:cxn modelId="{1F091057-580F-4558-AE36-BB247B934087}" type="presParOf" srcId="{B2056FAC-6EC8-48F3-80F2-B7B7CCD36E50}" destId="{A44731C7-1331-419E-B476-5F425FBA381A}" srcOrd="1" destOrd="0" presId="urn:microsoft.com/office/officeart/2005/8/layout/venn1"/>
    <dgm:cxn modelId="{3FAD6910-0C48-4182-955E-2D136696FE6C}" type="presParOf" srcId="{B2056FAC-6EC8-48F3-80F2-B7B7CCD36E50}" destId="{266E5DB3-3D29-4F2E-B5CF-FA753FAFF17C}" srcOrd="2" destOrd="0" presId="urn:microsoft.com/office/officeart/2005/8/layout/venn1"/>
    <dgm:cxn modelId="{3A968F72-C0C9-4A5A-B46B-75CB59CD3CDD}" type="presParOf" srcId="{B2056FAC-6EC8-48F3-80F2-B7B7CCD36E50}" destId="{23828D48-8C91-462E-BC72-513D10187138}" srcOrd="3" destOrd="0" presId="urn:microsoft.com/office/officeart/2005/8/layout/venn1"/>
    <dgm:cxn modelId="{8E41D9A0-5892-400C-BDBF-DBAF156AB310}" type="presParOf" srcId="{B2056FAC-6EC8-48F3-80F2-B7B7CCD36E50}" destId="{A639B2F6-9172-4F62-8709-0DE46139C0D7}" srcOrd="4" destOrd="0" presId="urn:microsoft.com/office/officeart/2005/8/layout/venn1"/>
    <dgm:cxn modelId="{3F055FFC-8AE7-44A9-BA88-0044E90BE0B4}" type="presParOf" srcId="{B2056FAC-6EC8-48F3-80F2-B7B7CCD36E50}" destId="{7FF1110F-45FA-4EBB-9B74-03D255241DD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D85F9BE6-1127-4273-8216-59FAC6D748B4}">
      <dgm:prSet phldrT="[Text]"/>
      <dgm:spPr/>
      <dgm:t>
        <a:bodyPr/>
        <a:lstStyle/>
        <a:p>
          <a:r>
            <a:rPr lang="en-US" dirty="0" smtClean="0">
              <a:solidFill>
                <a:schemeClr val="tx1"/>
              </a:solidFill>
            </a:rPr>
            <a:t>STEM</a:t>
          </a:r>
          <a:endParaRPr lang="en-US" dirty="0">
            <a:solidFill>
              <a:schemeClr val="tx1"/>
            </a:solidFill>
          </a:endParaRPr>
        </a:p>
      </dgm:t>
    </dgm:pt>
    <dgm:pt modelId="{0505DDC5-ED2A-43D4-B351-7138135A4C02}" type="parTrans" cxnId="{DECE5BB1-D08A-48C2-BF2C-DA6EB0A134DB}">
      <dgm:prSet/>
      <dgm:spPr/>
      <dgm:t>
        <a:bodyPr/>
        <a:lstStyle/>
        <a:p>
          <a:endParaRPr lang="en-US">
            <a:solidFill>
              <a:schemeClr val="tx1"/>
            </a:solidFill>
          </a:endParaRPr>
        </a:p>
      </dgm:t>
    </dgm:pt>
    <dgm:pt modelId="{0EC90FFE-2619-40E0-8727-F1B3DEBEBEAA}" type="sibTrans" cxnId="{DECE5BB1-D08A-48C2-BF2C-DA6EB0A134DB}">
      <dgm:prSet/>
      <dgm:spPr/>
      <dgm:t>
        <a:bodyPr/>
        <a:lstStyle/>
        <a:p>
          <a:endParaRPr lang="en-US">
            <a:solidFill>
              <a:schemeClr val="tx1"/>
            </a:solidFill>
          </a:endParaRPr>
        </a:p>
      </dgm:t>
    </dgm:pt>
    <dgm:pt modelId="{05DF97F7-647A-4605-BB4D-528A9521F578}">
      <dgm:prSet phldrT="[Text]" custT="1"/>
      <dgm:spPr>
        <a:solidFill>
          <a:schemeClr val="tx1"/>
        </a:solidFill>
      </dgm:spPr>
      <dgm:t>
        <a:bodyPr/>
        <a:lstStyle/>
        <a:p>
          <a:r>
            <a:rPr lang="en-US" sz="3200" dirty="0" smtClean="0">
              <a:solidFill>
                <a:schemeClr val="bg2"/>
              </a:solidFill>
            </a:rPr>
            <a:t>Any additional Math or Science Regents exam or any Math or Science exam from the list of Department Approved Alternatives, after a student has completed a course in the subject</a:t>
          </a:r>
          <a:r>
            <a:rPr lang="en-US" sz="4100" dirty="0" smtClean="0">
              <a:solidFill>
                <a:schemeClr val="bg2"/>
              </a:solidFill>
            </a:rPr>
            <a:t>.</a:t>
          </a:r>
          <a:endParaRPr lang="en-US" sz="4100" dirty="0">
            <a:solidFill>
              <a:schemeClr val="bg2"/>
            </a:solidFill>
          </a:endParaRPr>
        </a:p>
      </dgm:t>
    </dgm:pt>
    <dgm:pt modelId="{B7424444-6C36-4F6D-B510-160C9D3958CB}" type="parTrans" cxnId="{E3429486-E5FB-4009-A0FC-F15578190DA5}">
      <dgm:prSet/>
      <dgm:spPr/>
      <dgm:t>
        <a:bodyPr/>
        <a:lstStyle/>
        <a:p>
          <a:endParaRPr lang="en-US">
            <a:solidFill>
              <a:schemeClr val="tx1"/>
            </a:solidFill>
          </a:endParaRPr>
        </a:p>
      </dgm:t>
    </dgm:pt>
    <dgm:pt modelId="{FB5CD013-1CE7-463E-9064-8B711DBE0A55}" type="sibTrans" cxnId="{E3429486-E5FB-4009-A0FC-F15578190DA5}">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BFC200D5-30DF-41AB-A3AA-82EF7FF62BD8}" type="pres">
      <dgm:prSet presAssocID="{D85F9BE6-1127-4273-8216-59FAC6D748B4}" presName="linNode" presStyleCnt="0"/>
      <dgm:spPr/>
    </dgm:pt>
    <dgm:pt modelId="{5B5C6245-DFEC-491B-8A0B-A614C90F6E5A}" type="pres">
      <dgm:prSet presAssocID="{D85F9BE6-1127-4273-8216-59FAC6D748B4}" presName="parTx" presStyleLbl="revTx" presStyleIdx="0" presStyleCnt="1">
        <dgm:presLayoutVars>
          <dgm:chMax val="1"/>
          <dgm:bulletEnabled val="1"/>
        </dgm:presLayoutVars>
      </dgm:prSet>
      <dgm:spPr/>
      <dgm:t>
        <a:bodyPr/>
        <a:lstStyle/>
        <a:p>
          <a:endParaRPr lang="en-US"/>
        </a:p>
      </dgm:t>
    </dgm:pt>
    <dgm:pt modelId="{CF707926-A338-4F58-AFC0-1533DC7088D1}" type="pres">
      <dgm:prSet presAssocID="{D85F9BE6-1127-4273-8216-59FAC6D748B4}" presName="bracket" presStyleLbl="parChTrans1D1" presStyleIdx="0" presStyleCnt="1"/>
      <dgm:spPr/>
    </dgm:pt>
    <dgm:pt modelId="{FC2C36A5-48ED-4CB9-AE8C-A7ACCC0BAE61}" type="pres">
      <dgm:prSet presAssocID="{D85F9BE6-1127-4273-8216-59FAC6D748B4}" presName="spH" presStyleCnt="0"/>
      <dgm:spPr/>
    </dgm:pt>
    <dgm:pt modelId="{D1820962-CD88-455A-A8D9-A67791B3BF42}" type="pres">
      <dgm:prSet presAssocID="{D85F9BE6-1127-4273-8216-59FAC6D748B4}" presName="desTx" presStyleLbl="node1" presStyleIdx="0" presStyleCnt="1" custLinFactNeighborX="20763" custLinFactNeighborY="449">
        <dgm:presLayoutVars>
          <dgm:bulletEnabled val="1"/>
        </dgm:presLayoutVars>
      </dgm:prSet>
      <dgm:spPr/>
      <dgm:t>
        <a:bodyPr/>
        <a:lstStyle/>
        <a:p>
          <a:endParaRPr lang="en-US"/>
        </a:p>
      </dgm:t>
    </dgm:pt>
  </dgm:ptLst>
  <dgm:cxnLst>
    <dgm:cxn modelId="{E3429486-E5FB-4009-A0FC-F15578190DA5}" srcId="{D85F9BE6-1127-4273-8216-59FAC6D748B4}" destId="{05DF97F7-647A-4605-BB4D-528A9521F578}" srcOrd="0" destOrd="0" parTransId="{B7424444-6C36-4F6D-B510-160C9D3958CB}" sibTransId="{FB5CD013-1CE7-463E-9064-8B711DBE0A55}"/>
    <dgm:cxn modelId="{6A037C4E-6D7D-4BD1-95D2-D4DD09D53885}" type="presOf" srcId="{D85F9BE6-1127-4273-8216-59FAC6D748B4}" destId="{5B5C6245-DFEC-491B-8A0B-A614C90F6E5A}" srcOrd="0" destOrd="0" presId="urn:diagrams.loki3.com/BracketList+Icon"/>
    <dgm:cxn modelId="{A7E3AF9F-D537-49A7-AD39-69F28AF37A51}" type="presOf" srcId="{C2081339-C5F1-4574-BBDF-180F911020FE}" destId="{706FFC1C-90BF-45A8-A16F-1681429C2D45}" srcOrd="0" destOrd="0" presId="urn:diagrams.loki3.com/BracketList+Icon"/>
    <dgm:cxn modelId="{DECE5BB1-D08A-48C2-BF2C-DA6EB0A134DB}" srcId="{C2081339-C5F1-4574-BBDF-180F911020FE}" destId="{D85F9BE6-1127-4273-8216-59FAC6D748B4}" srcOrd="0" destOrd="0" parTransId="{0505DDC5-ED2A-43D4-B351-7138135A4C02}" sibTransId="{0EC90FFE-2619-40E0-8727-F1B3DEBEBEAA}"/>
    <dgm:cxn modelId="{56989531-01DA-4E07-A9F5-22396F1D7D4E}" type="presOf" srcId="{05DF97F7-647A-4605-BB4D-528A9521F578}" destId="{D1820962-CD88-455A-A8D9-A67791B3BF42}" srcOrd="0" destOrd="0" presId="urn:diagrams.loki3.com/BracketList+Icon"/>
    <dgm:cxn modelId="{50E6099E-AB50-4E6E-9038-1E33A4C76A8E}" type="presParOf" srcId="{706FFC1C-90BF-45A8-A16F-1681429C2D45}" destId="{BFC200D5-30DF-41AB-A3AA-82EF7FF62BD8}" srcOrd="0" destOrd="0" presId="urn:diagrams.loki3.com/BracketList+Icon"/>
    <dgm:cxn modelId="{B6196D6B-742C-4147-9767-30AC616C461C}" type="presParOf" srcId="{BFC200D5-30DF-41AB-A3AA-82EF7FF62BD8}" destId="{5B5C6245-DFEC-491B-8A0B-A614C90F6E5A}" srcOrd="0" destOrd="0" presId="urn:diagrams.loki3.com/BracketList+Icon"/>
    <dgm:cxn modelId="{D0207F5E-45CB-444F-AD57-E2316CDA28DB}" type="presParOf" srcId="{BFC200D5-30DF-41AB-A3AA-82EF7FF62BD8}" destId="{CF707926-A338-4F58-AFC0-1533DC7088D1}" srcOrd="1" destOrd="0" presId="urn:diagrams.loki3.com/BracketList+Icon"/>
    <dgm:cxn modelId="{B7C8A633-9241-47E5-8C8F-C995D60A1A92}" type="presParOf" srcId="{BFC200D5-30DF-41AB-A3AA-82EF7FF62BD8}" destId="{FC2C36A5-48ED-4CB9-AE8C-A7ACCC0BAE61}" srcOrd="2" destOrd="0" presId="urn:diagrams.loki3.com/BracketList+Icon"/>
    <dgm:cxn modelId="{9A508381-3886-435D-A5A9-ACD4B89AAFB6}" type="presParOf" srcId="{BFC200D5-30DF-41AB-A3AA-82EF7FF62BD8}" destId="{D1820962-CD88-455A-A8D9-A67791B3BF42}"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7B2E028F-099C-451E-A8BA-7177220093F8}">
      <dgm:prSet/>
      <dgm:spPr/>
      <dgm:t>
        <a:bodyPr/>
        <a:lstStyle/>
        <a:p>
          <a:r>
            <a:rPr lang="en-US" dirty="0" smtClean="0">
              <a:solidFill>
                <a:schemeClr val="tx1"/>
              </a:solidFill>
            </a:rPr>
            <a:t>Humanities</a:t>
          </a:r>
          <a:endParaRPr lang="en-US" dirty="0">
            <a:solidFill>
              <a:schemeClr val="tx1"/>
            </a:solidFill>
          </a:endParaRPr>
        </a:p>
      </dgm:t>
    </dgm:pt>
    <dgm:pt modelId="{4CDCE4E3-4C78-4DFF-B375-BA452977FFB4}" type="parTrans" cxnId="{444B851A-802C-44DC-A7B3-FFA82DBC5444}">
      <dgm:prSet/>
      <dgm:spPr/>
      <dgm:t>
        <a:bodyPr/>
        <a:lstStyle/>
        <a:p>
          <a:endParaRPr lang="en-US">
            <a:solidFill>
              <a:schemeClr val="tx1"/>
            </a:solidFill>
          </a:endParaRPr>
        </a:p>
      </dgm:t>
    </dgm:pt>
    <dgm:pt modelId="{0DE3CFE6-0163-4EC2-9F11-7E07D0F50F3F}" type="sibTrans" cxnId="{444B851A-802C-44DC-A7B3-FFA82DBC5444}">
      <dgm:prSet/>
      <dgm:spPr/>
      <dgm:t>
        <a:bodyPr/>
        <a:lstStyle/>
        <a:p>
          <a:endParaRPr lang="en-US">
            <a:solidFill>
              <a:schemeClr val="tx1"/>
            </a:solidFill>
          </a:endParaRPr>
        </a:p>
      </dgm:t>
    </dgm:pt>
    <dgm:pt modelId="{D2C78369-9160-4679-800A-86595307935C}">
      <dgm:prSet/>
      <dgm:spPr>
        <a:solidFill>
          <a:schemeClr val="tx1"/>
        </a:solidFill>
      </dgm:spPr>
      <dgm:t>
        <a:bodyPr/>
        <a:lstStyle/>
        <a:p>
          <a:r>
            <a:rPr lang="en-US" dirty="0" smtClean="0">
              <a:solidFill>
                <a:schemeClr val="bg2"/>
              </a:solidFill>
            </a:rPr>
            <a:t>Any additional Social Studies Regents Exam or any Social Studies or English exam from the list of Department Approved Alternatives after a student has completed a course in the subject.</a:t>
          </a:r>
          <a:endParaRPr lang="en-US" dirty="0">
            <a:solidFill>
              <a:schemeClr val="bg2"/>
            </a:solidFill>
          </a:endParaRPr>
        </a:p>
      </dgm:t>
    </dgm:pt>
    <dgm:pt modelId="{57324D5B-D312-412F-98A2-ED942BCFF709}" type="parTrans" cxnId="{C9C8B14C-2472-4F4A-83E2-34108EBC1DC0}">
      <dgm:prSet/>
      <dgm:spPr/>
      <dgm:t>
        <a:bodyPr/>
        <a:lstStyle/>
        <a:p>
          <a:endParaRPr lang="en-US">
            <a:solidFill>
              <a:schemeClr val="tx1"/>
            </a:solidFill>
          </a:endParaRPr>
        </a:p>
      </dgm:t>
    </dgm:pt>
    <dgm:pt modelId="{0D36D9DB-B497-4F0D-8538-DB3281C189DD}" type="sibTrans" cxnId="{C9C8B14C-2472-4F4A-83E2-34108EBC1DC0}">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27B4DE0E-4CD7-4B7C-B455-6AA97C8679FA}" type="pres">
      <dgm:prSet presAssocID="{7B2E028F-099C-451E-A8BA-7177220093F8}" presName="linNode" presStyleCnt="0"/>
      <dgm:spPr/>
    </dgm:pt>
    <dgm:pt modelId="{34D4844D-AB9B-4311-8372-183DD5A48B43}" type="pres">
      <dgm:prSet presAssocID="{7B2E028F-099C-451E-A8BA-7177220093F8}" presName="parTx" presStyleLbl="revTx" presStyleIdx="0" presStyleCnt="1">
        <dgm:presLayoutVars>
          <dgm:chMax val="1"/>
          <dgm:bulletEnabled val="1"/>
        </dgm:presLayoutVars>
      </dgm:prSet>
      <dgm:spPr/>
      <dgm:t>
        <a:bodyPr/>
        <a:lstStyle/>
        <a:p>
          <a:endParaRPr lang="en-US"/>
        </a:p>
      </dgm:t>
    </dgm:pt>
    <dgm:pt modelId="{4204A2E1-38F8-4649-ADFD-D004ECE436EC}" type="pres">
      <dgm:prSet presAssocID="{7B2E028F-099C-451E-A8BA-7177220093F8}" presName="bracket" presStyleLbl="parChTrans1D1" presStyleIdx="0" presStyleCnt="1"/>
      <dgm:spPr/>
    </dgm:pt>
    <dgm:pt modelId="{ABFC6911-87B4-484A-B28E-84FBEC593B44}" type="pres">
      <dgm:prSet presAssocID="{7B2E028F-099C-451E-A8BA-7177220093F8}" presName="spH" presStyleCnt="0"/>
      <dgm:spPr/>
    </dgm:pt>
    <dgm:pt modelId="{2D574E77-7286-400D-8996-B5AC7FB00130}" type="pres">
      <dgm:prSet presAssocID="{7B2E028F-099C-451E-A8BA-7177220093F8}" presName="desTx" presStyleLbl="node1" presStyleIdx="0" presStyleCnt="1" custScaleY="147550" custLinFactNeighborX="-24326" custLinFactNeighborY="1461">
        <dgm:presLayoutVars>
          <dgm:bulletEnabled val="1"/>
        </dgm:presLayoutVars>
      </dgm:prSet>
      <dgm:spPr/>
      <dgm:t>
        <a:bodyPr/>
        <a:lstStyle/>
        <a:p>
          <a:endParaRPr lang="en-US"/>
        </a:p>
      </dgm:t>
    </dgm:pt>
  </dgm:ptLst>
  <dgm:cxnLst>
    <dgm:cxn modelId="{2E092306-9DCB-4A66-AECA-B02B1E58919A}" type="presOf" srcId="{C2081339-C5F1-4574-BBDF-180F911020FE}" destId="{706FFC1C-90BF-45A8-A16F-1681429C2D45}" srcOrd="0" destOrd="0" presId="urn:diagrams.loki3.com/BracketList+Icon"/>
    <dgm:cxn modelId="{8BA55912-69AA-47F7-AA5B-0DF56062D487}" type="presOf" srcId="{D2C78369-9160-4679-800A-86595307935C}" destId="{2D574E77-7286-400D-8996-B5AC7FB00130}" srcOrd="0" destOrd="0" presId="urn:diagrams.loki3.com/BracketList+Icon"/>
    <dgm:cxn modelId="{444B851A-802C-44DC-A7B3-FFA82DBC5444}" srcId="{C2081339-C5F1-4574-BBDF-180F911020FE}" destId="{7B2E028F-099C-451E-A8BA-7177220093F8}" srcOrd="0" destOrd="0" parTransId="{4CDCE4E3-4C78-4DFF-B375-BA452977FFB4}" sibTransId="{0DE3CFE6-0163-4EC2-9F11-7E07D0F50F3F}"/>
    <dgm:cxn modelId="{8509E83D-FE30-4FA1-B228-AC07D23D43FA}" type="presOf" srcId="{7B2E028F-099C-451E-A8BA-7177220093F8}" destId="{34D4844D-AB9B-4311-8372-183DD5A48B43}" srcOrd="0" destOrd="0" presId="urn:diagrams.loki3.com/BracketList+Icon"/>
    <dgm:cxn modelId="{C9C8B14C-2472-4F4A-83E2-34108EBC1DC0}" srcId="{7B2E028F-099C-451E-A8BA-7177220093F8}" destId="{D2C78369-9160-4679-800A-86595307935C}" srcOrd="0" destOrd="0" parTransId="{57324D5B-D312-412F-98A2-ED942BCFF709}" sibTransId="{0D36D9DB-B497-4F0D-8538-DB3281C189DD}"/>
    <dgm:cxn modelId="{1293FB7E-2580-4085-8864-51DFD0F80CBB}" type="presParOf" srcId="{706FFC1C-90BF-45A8-A16F-1681429C2D45}" destId="{27B4DE0E-4CD7-4B7C-B455-6AA97C8679FA}" srcOrd="0" destOrd="0" presId="urn:diagrams.loki3.com/BracketList+Icon"/>
    <dgm:cxn modelId="{5C51D4CD-31B7-4E71-B2E7-573E22FAAE05}" type="presParOf" srcId="{27B4DE0E-4CD7-4B7C-B455-6AA97C8679FA}" destId="{34D4844D-AB9B-4311-8372-183DD5A48B43}" srcOrd="0" destOrd="0" presId="urn:diagrams.loki3.com/BracketList+Icon"/>
    <dgm:cxn modelId="{E385D27D-5696-487B-84A5-F95CDF212291}" type="presParOf" srcId="{27B4DE0E-4CD7-4B7C-B455-6AA97C8679FA}" destId="{4204A2E1-38F8-4649-ADFD-D004ECE436EC}" srcOrd="1" destOrd="0" presId="urn:diagrams.loki3.com/BracketList+Icon"/>
    <dgm:cxn modelId="{48D69892-A88C-46A8-98B8-63BB89098627}" type="presParOf" srcId="{27B4DE0E-4CD7-4B7C-B455-6AA97C8679FA}" destId="{ABFC6911-87B4-484A-B28E-84FBEC593B44}" srcOrd="2" destOrd="0" presId="urn:diagrams.loki3.com/BracketList+Icon"/>
    <dgm:cxn modelId="{D574B0E2-F2B9-4615-B8A0-4121489D00B4}" type="presParOf" srcId="{27B4DE0E-4CD7-4B7C-B455-6AA97C8679FA}" destId="{2D574E77-7286-400D-8996-B5AC7FB0013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1963E92E-7490-44E9-8701-D2C5F36C214C}">
      <dgm:prSet custT="1"/>
      <dgm:spPr/>
      <dgm:t>
        <a:bodyPr/>
        <a:lstStyle/>
        <a:p>
          <a:r>
            <a:rPr lang="en-US" sz="3400" dirty="0" smtClean="0">
              <a:solidFill>
                <a:schemeClr val="tx1"/>
              </a:solidFill>
            </a:rPr>
            <a:t>Arts</a:t>
          </a:r>
          <a:endParaRPr lang="en-US" sz="3400" dirty="0">
            <a:solidFill>
              <a:schemeClr val="tx1"/>
            </a:solidFill>
          </a:endParaRPr>
        </a:p>
      </dgm:t>
    </dgm:pt>
    <dgm:pt modelId="{11136904-265B-43A3-83E0-AA0D7591A5CB}" type="parTrans" cxnId="{4E14BBB8-7889-4DB0-A4A1-EF19A37103F8}">
      <dgm:prSet/>
      <dgm:spPr/>
      <dgm:t>
        <a:bodyPr/>
        <a:lstStyle/>
        <a:p>
          <a:endParaRPr lang="en-US">
            <a:solidFill>
              <a:schemeClr val="tx1"/>
            </a:solidFill>
          </a:endParaRPr>
        </a:p>
      </dgm:t>
    </dgm:pt>
    <dgm:pt modelId="{4FAB732C-8FA3-4AA7-8E13-F36506A0B607}" type="sibTrans" cxnId="{4E14BBB8-7889-4DB0-A4A1-EF19A37103F8}">
      <dgm:prSet/>
      <dgm:spPr/>
      <dgm:t>
        <a:bodyPr/>
        <a:lstStyle/>
        <a:p>
          <a:endParaRPr lang="en-US">
            <a:solidFill>
              <a:schemeClr val="tx1"/>
            </a:solidFill>
          </a:endParaRPr>
        </a:p>
      </dgm:t>
    </dgm:pt>
    <dgm:pt modelId="{7AD7FE65-87B7-46CB-B29B-C83783BC697F}">
      <dgm:prSet custT="1"/>
      <dgm:spPr>
        <a:solidFill>
          <a:schemeClr val="tx1"/>
        </a:solidFill>
      </dgm:spPr>
      <dgm:t>
        <a:bodyPr/>
        <a:lstStyle/>
        <a:p>
          <a:r>
            <a:rPr lang="en-US" sz="3600" dirty="0" smtClean="0">
              <a:solidFill>
                <a:schemeClr val="bg2"/>
              </a:solidFill>
            </a:rPr>
            <a:t>Any assessment from the list of Department Approved Arts Pathway Assessments after a student has been prepared in the associated content </a:t>
          </a:r>
          <a:endParaRPr lang="en-US" sz="3600" dirty="0">
            <a:solidFill>
              <a:schemeClr val="bg2"/>
            </a:solidFill>
          </a:endParaRPr>
        </a:p>
      </dgm:t>
    </dgm:pt>
    <dgm:pt modelId="{5963BA6A-2877-437B-B0A7-8A6B940A2818}" type="parTrans" cxnId="{41656A23-BB30-4F8C-B80E-DA41FECCB874}">
      <dgm:prSet/>
      <dgm:spPr/>
      <dgm:t>
        <a:bodyPr/>
        <a:lstStyle/>
        <a:p>
          <a:endParaRPr lang="en-US">
            <a:solidFill>
              <a:schemeClr val="tx1"/>
            </a:solidFill>
          </a:endParaRPr>
        </a:p>
      </dgm:t>
    </dgm:pt>
    <dgm:pt modelId="{C1F7FB0E-1BB2-4E16-A6C3-9C40E964C6FB}" type="sibTrans" cxnId="{41656A23-BB30-4F8C-B80E-DA41FECCB874}">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C65EF8A4-CE87-4E5C-B198-DCF6E047BA6B}" type="pres">
      <dgm:prSet presAssocID="{1963E92E-7490-44E9-8701-D2C5F36C214C}" presName="linNode" presStyleCnt="0"/>
      <dgm:spPr/>
    </dgm:pt>
    <dgm:pt modelId="{325D533D-5191-43BF-9BC0-16E4FDBA1B11}" type="pres">
      <dgm:prSet presAssocID="{1963E92E-7490-44E9-8701-D2C5F36C214C}" presName="parTx" presStyleLbl="revTx" presStyleIdx="0" presStyleCnt="1">
        <dgm:presLayoutVars>
          <dgm:chMax val="1"/>
          <dgm:bulletEnabled val="1"/>
        </dgm:presLayoutVars>
      </dgm:prSet>
      <dgm:spPr/>
      <dgm:t>
        <a:bodyPr/>
        <a:lstStyle/>
        <a:p>
          <a:endParaRPr lang="en-US"/>
        </a:p>
      </dgm:t>
    </dgm:pt>
    <dgm:pt modelId="{6D6A8F84-0038-46A7-83CA-4C0C4C207E62}" type="pres">
      <dgm:prSet presAssocID="{1963E92E-7490-44E9-8701-D2C5F36C214C}" presName="bracket" presStyleLbl="parChTrans1D1" presStyleIdx="0" presStyleCnt="1"/>
      <dgm:spPr/>
    </dgm:pt>
    <dgm:pt modelId="{E026C7E3-4319-4DA3-8AA1-ABEF8BD74CF6}" type="pres">
      <dgm:prSet presAssocID="{1963E92E-7490-44E9-8701-D2C5F36C214C}" presName="spH" presStyleCnt="0"/>
      <dgm:spPr/>
    </dgm:pt>
    <dgm:pt modelId="{575AC815-CBBA-4A6F-B043-781DCCAA42EF}" type="pres">
      <dgm:prSet presAssocID="{1963E92E-7490-44E9-8701-D2C5F36C214C}" presName="desTx" presStyleLbl="node1" presStyleIdx="0" presStyleCnt="1">
        <dgm:presLayoutVars>
          <dgm:bulletEnabled val="1"/>
        </dgm:presLayoutVars>
      </dgm:prSet>
      <dgm:spPr/>
      <dgm:t>
        <a:bodyPr/>
        <a:lstStyle/>
        <a:p>
          <a:endParaRPr lang="en-US"/>
        </a:p>
      </dgm:t>
    </dgm:pt>
  </dgm:ptLst>
  <dgm:cxnLst>
    <dgm:cxn modelId="{4E14BBB8-7889-4DB0-A4A1-EF19A37103F8}" srcId="{C2081339-C5F1-4574-BBDF-180F911020FE}" destId="{1963E92E-7490-44E9-8701-D2C5F36C214C}" srcOrd="0" destOrd="0" parTransId="{11136904-265B-43A3-83E0-AA0D7591A5CB}" sibTransId="{4FAB732C-8FA3-4AA7-8E13-F36506A0B607}"/>
    <dgm:cxn modelId="{82188680-7287-4D59-9831-DE45B8685CAA}" type="presOf" srcId="{7AD7FE65-87B7-46CB-B29B-C83783BC697F}" destId="{575AC815-CBBA-4A6F-B043-781DCCAA42EF}" srcOrd="0" destOrd="0" presId="urn:diagrams.loki3.com/BracketList+Icon"/>
    <dgm:cxn modelId="{F6EACA8C-D42A-4CD0-8E4F-ED3B0FFED979}" type="presOf" srcId="{1963E92E-7490-44E9-8701-D2C5F36C214C}" destId="{325D533D-5191-43BF-9BC0-16E4FDBA1B11}" srcOrd="0" destOrd="0" presId="urn:diagrams.loki3.com/BracketList+Icon"/>
    <dgm:cxn modelId="{9CC08503-4859-4E0C-B9FB-BDD0161BACAB}" type="presOf" srcId="{C2081339-C5F1-4574-BBDF-180F911020FE}" destId="{706FFC1C-90BF-45A8-A16F-1681429C2D45}" srcOrd="0" destOrd="0" presId="urn:diagrams.loki3.com/BracketList+Icon"/>
    <dgm:cxn modelId="{41656A23-BB30-4F8C-B80E-DA41FECCB874}" srcId="{1963E92E-7490-44E9-8701-D2C5F36C214C}" destId="{7AD7FE65-87B7-46CB-B29B-C83783BC697F}" srcOrd="0" destOrd="0" parTransId="{5963BA6A-2877-437B-B0A7-8A6B940A2818}" sibTransId="{C1F7FB0E-1BB2-4E16-A6C3-9C40E964C6FB}"/>
    <dgm:cxn modelId="{8C93D08B-10E7-4D6D-B84F-0D7F569ED4A0}" type="presParOf" srcId="{706FFC1C-90BF-45A8-A16F-1681429C2D45}" destId="{C65EF8A4-CE87-4E5C-B198-DCF6E047BA6B}" srcOrd="0" destOrd="0" presId="urn:diagrams.loki3.com/BracketList+Icon"/>
    <dgm:cxn modelId="{F259316C-077A-48BE-A24A-48BDD4B2DDF9}" type="presParOf" srcId="{C65EF8A4-CE87-4E5C-B198-DCF6E047BA6B}" destId="{325D533D-5191-43BF-9BC0-16E4FDBA1B11}" srcOrd="0" destOrd="0" presId="urn:diagrams.loki3.com/BracketList+Icon"/>
    <dgm:cxn modelId="{8AC232B7-53D2-4DFF-A1E7-B24FC53A8AD5}" type="presParOf" srcId="{C65EF8A4-CE87-4E5C-B198-DCF6E047BA6B}" destId="{6D6A8F84-0038-46A7-83CA-4C0C4C207E62}" srcOrd="1" destOrd="0" presId="urn:diagrams.loki3.com/BracketList+Icon"/>
    <dgm:cxn modelId="{980337A2-69B5-4D19-A003-8BC0EF035FA5}" type="presParOf" srcId="{C65EF8A4-CE87-4E5C-B198-DCF6E047BA6B}" destId="{E026C7E3-4319-4DA3-8AA1-ABEF8BD74CF6}" srcOrd="2" destOrd="0" presId="urn:diagrams.loki3.com/BracketList+Icon"/>
    <dgm:cxn modelId="{D32CE7C0-47D5-4A72-A39F-D8062D573F16}" type="presParOf" srcId="{C65EF8A4-CE87-4E5C-B198-DCF6E047BA6B}" destId="{575AC815-CBBA-4A6F-B043-781DCCAA42E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4ED8FE8B-C3F5-49E0-9896-9B3F436815C0}">
      <dgm:prSet/>
      <dgm:spPr/>
      <dgm:t>
        <a:bodyPr/>
        <a:lstStyle/>
        <a:p>
          <a:r>
            <a:rPr lang="en-US" dirty="0" smtClean="0">
              <a:solidFill>
                <a:schemeClr val="tx1"/>
              </a:solidFill>
            </a:rPr>
            <a:t>Biliteracy (LOTE) </a:t>
          </a:r>
          <a:endParaRPr lang="en-US" dirty="0">
            <a:solidFill>
              <a:schemeClr val="tx1"/>
            </a:solidFill>
          </a:endParaRPr>
        </a:p>
      </dgm:t>
    </dgm:pt>
    <dgm:pt modelId="{077908EE-616E-4CCF-95A5-EC39D48D1893}" type="parTrans" cxnId="{BD37B408-CED2-41F6-A710-2A8DF39235C3}">
      <dgm:prSet/>
      <dgm:spPr/>
      <dgm:t>
        <a:bodyPr/>
        <a:lstStyle/>
        <a:p>
          <a:endParaRPr lang="en-US">
            <a:solidFill>
              <a:schemeClr val="tx1"/>
            </a:solidFill>
          </a:endParaRPr>
        </a:p>
      </dgm:t>
    </dgm:pt>
    <dgm:pt modelId="{48E00C4C-E729-476E-AA6C-5E2E7F800075}" type="sibTrans" cxnId="{BD37B408-CED2-41F6-A710-2A8DF39235C3}">
      <dgm:prSet/>
      <dgm:spPr/>
      <dgm:t>
        <a:bodyPr/>
        <a:lstStyle/>
        <a:p>
          <a:endParaRPr lang="en-US">
            <a:solidFill>
              <a:schemeClr val="tx1"/>
            </a:solidFill>
          </a:endParaRPr>
        </a:p>
      </dgm:t>
    </dgm:pt>
    <dgm:pt modelId="{70ECC397-E37E-4CE8-A596-1620F7E32705}">
      <dgm:prSet custT="1"/>
      <dgm:spPr>
        <a:solidFill>
          <a:schemeClr val="tx1"/>
        </a:solidFill>
      </dgm:spPr>
      <dgm:t>
        <a:bodyPr/>
        <a:lstStyle/>
        <a:p>
          <a:r>
            <a:rPr lang="en-US" sz="3600" dirty="0" smtClean="0">
              <a:solidFill>
                <a:schemeClr val="bg2"/>
              </a:solidFill>
            </a:rPr>
            <a:t>This pathway is not currently available.  Examinations are under review and will be posted on the Multiple Pathway page once approved. </a:t>
          </a:r>
          <a:endParaRPr lang="en-US" sz="3600" dirty="0">
            <a:solidFill>
              <a:schemeClr val="bg2"/>
            </a:solidFill>
          </a:endParaRPr>
        </a:p>
      </dgm:t>
    </dgm:pt>
    <dgm:pt modelId="{BCFB6600-9181-42E3-A001-CD984A7AE2B0}" type="parTrans" cxnId="{0D5D4670-8E42-4627-9A6C-7981314510ED}">
      <dgm:prSet/>
      <dgm:spPr/>
      <dgm:t>
        <a:bodyPr/>
        <a:lstStyle/>
        <a:p>
          <a:endParaRPr lang="en-US">
            <a:solidFill>
              <a:schemeClr val="tx1"/>
            </a:solidFill>
          </a:endParaRPr>
        </a:p>
      </dgm:t>
    </dgm:pt>
    <dgm:pt modelId="{85CDE4FE-E24F-46D7-93E7-FE871978F934}" type="sibTrans" cxnId="{0D5D4670-8E42-4627-9A6C-7981314510ED}">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E2304F2A-3694-4F46-93B2-1805F70C0903}" type="pres">
      <dgm:prSet presAssocID="{4ED8FE8B-C3F5-49E0-9896-9B3F436815C0}" presName="linNode" presStyleCnt="0"/>
      <dgm:spPr/>
    </dgm:pt>
    <dgm:pt modelId="{951CC81A-7745-48BD-B42B-3C0343F601FC}" type="pres">
      <dgm:prSet presAssocID="{4ED8FE8B-C3F5-49E0-9896-9B3F436815C0}" presName="parTx" presStyleLbl="revTx" presStyleIdx="0" presStyleCnt="1">
        <dgm:presLayoutVars>
          <dgm:chMax val="1"/>
          <dgm:bulletEnabled val="1"/>
        </dgm:presLayoutVars>
      </dgm:prSet>
      <dgm:spPr/>
      <dgm:t>
        <a:bodyPr/>
        <a:lstStyle/>
        <a:p>
          <a:endParaRPr lang="en-US"/>
        </a:p>
      </dgm:t>
    </dgm:pt>
    <dgm:pt modelId="{79144020-DC39-426B-B33B-457E3FCD3D95}" type="pres">
      <dgm:prSet presAssocID="{4ED8FE8B-C3F5-49E0-9896-9B3F436815C0}" presName="bracket" presStyleLbl="parChTrans1D1" presStyleIdx="0" presStyleCnt="1"/>
      <dgm:spPr/>
    </dgm:pt>
    <dgm:pt modelId="{96DE5E83-8454-49E5-83BD-55ED2CC58ED4}" type="pres">
      <dgm:prSet presAssocID="{4ED8FE8B-C3F5-49E0-9896-9B3F436815C0}" presName="spH" presStyleCnt="0"/>
      <dgm:spPr/>
    </dgm:pt>
    <dgm:pt modelId="{E721E810-FA9F-4133-8C5D-2364479DF9BF}" type="pres">
      <dgm:prSet presAssocID="{4ED8FE8B-C3F5-49E0-9896-9B3F436815C0}" presName="desTx" presStyleLbl="node1" presStyleIdx="0" presStyleCnt="1">
        <dgm:presLayoutVars>
          <dgm:bulletEnabled val="1"/>
        </dgm:presLayoutVars>
      </dgm:prSet>
      <dgm:spPr/>
      <dgm:t>
        <a:bodyPr/>
        <a:lstStyle/>
        <a:p>
          <a:endParaRPr lang="en-US"/>
        </a:p>
      </dgm:t>
    </dgm:pt>
  </dgm:ptLst>
  <dgm:cxnLst>
    <dgm:cxn modelId="{E9BA2CB4-EBB5-458C-8150-6F045CAA74C7}" type="presOf" srcId="{4ED8FE8B-C3F5-49E0-9896-9B3F436815C0}" destId="{951CC81A-7745-48BD-B42B-3C0343F601FC}" srcOrd="0" destOrd="0" presId="urn:diagrams.loki3.com/BracketList+Icon"/>
    <dgm:cxn modelId="{CD45551A-A925-40FC-944E-10675C9CEB0C}" type="presOf" srcId="{70ECC397-E37E-4CE8-A596-1620F7E32705}" destId="{E721E810-FA9F-4133-8C5D-2364479DF9BF}" srcOrd="0" destOrd="0" presId="urn:diagrams.loki3.com/BracketList+Icon"/>
    <dgm:cxn modelId="{0D5D4670-8E42-4627-9A6C-7981314510ED}" srcId="{4ED8FE8B-C3F5-49E0-9896-9B3F436815C0}" destId="{70ECC397-E37E-4CE8-A596-1620F7E32705}" srcOrd="0" destOrd="0" parTransId="{BCFB6600-9181-42E3-A001-CD984A7AE2B0}" sibTransId="{85CDE4FE-E24F-46D7-93E7-FE871978F934}"/>
    <dgm:cxn modelId="{8B80EC17-2856-439E-B2EB-AAC963B6934C}" type="presOf" srcId="{C2081339-C5F1-4574-BBDF-180F911020FE}" destId="{706FFC1C-90BF-45A8-A16F-1681429C2D45}" srcOrd="0" destOrd="0" presId="urn:diagrams.loki3.com/BracketList+Icon"/>
    <dgm:cxn modelId="{BD37B408-CED2-41F6-A710-2A8DF39235C3}" srcId="{C2081339-C5F1-4574-BBDF-180F911020FE}" destId="{4ED8FE8B-C3F5-49E0-9896-9B3F436815C0}" srcOrd="0" destOrd="0" parTransId="{077908EE-616E-4CCF-95A5-EC39D48D1893}" sibTransId="{48E00C4C-E729-476E-AA6C-5E2E7F800075}"/>
    <dgm:cxn modelId="{573DF64C-F9DB-4D14-88D3-F7C0ADAE6721}" type="presParOf" srcId="{706FFC1C-90BF-45A8-A16F-1681429C2D45}" destId="{E2304F2A-3694-4F46-93B2-1805F70C0903}" srcOrd="0" destOrd="0" presId="urn:diagrams.loki3.com/BracketList+Icon"/>
    <dgm:cxn modelId="{6DCA218D-7BC8-4882-9F85-FC8B60A4560C}" type="presParOf" srcId="{E2304F2A-3694-4F46-93B2-1805F70C0903}" destId="{951CC81A-7745-48BD-B42B-3C0343F601FC}" srcOrd="0" destOrd="0" presId="urn:diagrams.loki3.com/BracketList+Icon"/>
    <dgm:cxn modelId="{2C389046-D7CD-4502-AF63-DDB57380CD01}" type="presParOf" srcId="{E2304F2A-3694-4F46-93B2-1805F70C0903}" destId="{79144020-DC39-426B-B33B-457E3FCD3D95}" srcOrd="1" destOrd="0" presId="urn:diagrams.loki3.com/BracketList+Icon"/>
    <dgm:cxn modelId="{C5C7604D-EE47-44F8-8AAA-E8022F9E2FB1}" type="presParOf" srcId="{E2304F2A-3694-4F46-93B2-1805F70C0903}" destId="{96DE5E83-8454-49E5-83BD-55ED2CC58ED4}" srcOrd="2" destOrd="0" presId="urn:diagrams.loki3.com/BracketList+Icon"/>
    <dgm:cxn modelId="{783A6477-D459-40B7-ADC7-54A45EEF808A}" type="presParOf" srcId="{E2304F2A-3694-4F46-93B2-1805F70C0903}" destId="{E721E810-FA9F-4133-8C5D-2364479DF9B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EECAB4D4-6035-44F6-8F1A-F58ADB27C645}">
      <dgm:prSet phldrT="[Text]" custT="1"/>
      <dgm:spPr/>
      <dgm:t>
        <a:bodyPr/>
        <a:lstStyle/>
        <a:p>
          <a:r>
            <a:rPr lang="en-US" sz="3400" dirty="0" smtClean="0">
              <a:solidFill>
                <a:schemeClr val="tx1"/>
              </a:solidFill>
            </a:rPr>
            <a:t>CTE</a:t>
          </a:r>
          <a:endParaRPr lang="en-US" sz="3400" dirty="0">
            <a:solidFill>
              <a:schemeClr val="tx1"/>
            </a:solidFill>
          </a:endParaRPr>
        </a:p>
      </dgm:t>
    </dgm:pt>
    <dgm:pt modelId="{3A1046E3-AE05-4B02-9119-7EA613B3F11B}" type="parTrans" cxnId="{73DB0609-6138-4404-A924-F80C8C1EF351}">
      <dgm:prSet/>
      <dgm:spPr/>
      <dgm:t>
        <a:bodyPr/>
        <a:lstStyle/>
        <a:p>
          <a:endParaRPr lang="en-US">
            <a:solidFill>
              <a:schemeClr val="tx1"/>
            </a:solidFill>
          </a:endParaRPr>
        </a:p>
      </dgm:t>
    </dgm:pt>
    <dgm:pt modelId="{07D4273E-A7D3-495E-B3E8-F5FF39A0571E}" type="sibTrans" cxnId="{73DB0609-6138-4404-A924-F80C8C1EF351}">
      <dgm:prSet/>
      <dgm:spPr/>
      <dgm:t>
        <a:bodyPr/>
        <a:lstStyle/>
        <a:p>
          <a:endParaRPr lang="en-US">
            <a:solidFill>
              <a:schemeClr val="tx1"/>
            </a:solidFill>
          </a:endParaRPr>
        </a:p>
      </dgm:t>
    </dgm:pt>
    <dgm:pt modelId="{CF146615-902C-47C2-883E-DB28D3BB4409}">
      <dgm:prSet phldrT="[Text]"/>
      <dgm:spPr>
        <a:solidFill>
          <a:schemeClr val="tx1"/>
        </a:solidFill>
      </dgm:spPr>
      <dgm:t>
        <a:bodyPr/>
        <a:lstStyle/>
        <a:p>
          <a:r>
            <a:rPr lang="en-US" b="0" u="none" dirty="0" smtClean="0">
              <a:solidFill>
                <a:schemeClr val="bg2"/>
              </a:solidFill>
            </a:rPr>
            <a:t>After</a:t>
          </a:r>
          <a:r>
            <a:rPr lang="en-US" dirty="0" smtClean="0">
              <a:solidFill>
                <a:schemeClr val="bg2"/>
              </a:solidFill>
            </a:rPr>
            <a:t> a student has successfully completed a Department approved CTE Program s/he passes an approved  CTE Pathway Assessment found at the link below.  The student must successfully complete </a:t>
          </a:r>
          <a:r>
            <a:rPr lang="en-US" b="1" u="sng" dirty="0" smtClean="0">
              <a:solidFill>
                <a:schemeClr val="bg2"/>
              </a:solidFill>
            </a:rPr>
            <a:t>BOTH</a:t>
          </a:r>
          <a:r>
            <a:rPr lang="en-US" dirty="0" smtClean="0">
              <a:solidFill>
                <a:schemeClr val="bg2"/>
              </a:solidFill>
            </a:rPr>
            <a:t> the program and the assessment.  Not all CTE technical assessments are approved as CTE Pathway Assessments</a:t>
          </a:r>
          <a:endParaRPr lang="en-US" dirty="0">
            <a:solidFill>
              <a:schemeClr val="bg2"/>
            </a:solidFill>
          </a:endParaRPr>
        </a:p>
      </dgm:t>
    </dgm:pt>
    <dgm:pt modelId="{7CD3B9A9-6F3E-4F1A-B9D3-DF4ACCBE5138}" type="parTrans" cxnId="{FF3C3B12-44D8-42AE-B881-D9ED6A5886D6}">
      <dgm:prSet/>
      <dgm:spPr/>
      <dgm:t>
        <a:bodyPr/>
        <a:lstStyle/>
        <a:p>
          <a:endParaRPr lang="en-US">
            <a:solidFill>
              <a:schemeClr val="tx1"/>
            </a:solidFill>
          </a:endParaRPr>
        </a:p>
      </dgm:t>
    </dgm:pt>
    <dgm:pt modelId="{229CE3B9-353C-41C9-9CAD-BF768C01AD73}" type="sibTrans" cxnId="{FF3C3B12-44D8-42AE-B881-D9ED6A5886D6}">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918154DB-2D70-4E65-8B83-2919DF403A10}" type="pres">
      <dgm:prSet presAssocID="{EECAB4D4-6035-44F6-8F1A-F58ADB27C645}" presName="linNode" presStyleCnt="0"/>
      <dgm:spPr/>
    </dgm:pt>
    <dgm:pt modelId="{30B8CAC9-691C-4A7E-B9FF-4CD4877D5970}" type="pres">
      <dgm:prSet presAssocID="{EECAB4D4-6035-44F6-8F1A-F58ADB27C645}" presName="parTx" presStyleLbl="revTx" presStyleIdx="0" presStyleCnt="1" custLinFactX="-5445" custLinFactNeighborX="-100000" custLinFactNeighborY="-5589">
        <dgm:presLayoutVars>
          <dgm:chMax val="1"/>
          <dgm:bulletEnabled val="1"/>
        </dgm:presLayoutVars>
      </dgm:prSet>
      <dgm:spPr/>
      <dgm:t>
        <a:bodyPr/>
        <a:lstStyle/>
        <a:p>
          <a:endParaRPr lang="en-US"/>
        </a:p>
      </dgm:t>
    </dgm:pt>
    <dgm:pt modelId="{55512395-B064-46EE-BBC6-FCB470F43261}" type="pres">
      <dgm:prSet presAssocID="{EECAB4D4-6035-44F6-8F1A-F58ADB27C645}" presName="bracket" presStyleLbl="parChTrans1D1" presStyleIdx="0" presStyleCnt="1" custScaleY="53451"/>
      <dgm:spPr/>
    </dgm:pt>
    <dgm:pt modelId="{2801B97D-8D16-433E-9B1B-0BFF8671741D}" type="pres">
      <dgm:prSet presAssocID="{EECAB4D4-6035-44F6-8F1A-F58ADB27C645}" presName="spH" presStyleCnt="0"/>
      <dgm:spPr/>
    </dgm:pt>
    <dgm:pt modelId="{52B0C0DD-DBB1-4538-93AD-ACB9A919A3B6}" type="pres">
      <dgm:prSet presAssocID="{EECAB4D4-6035-44F6-8F1A-F58ADB27C645}" presName="desTx" presStyleLbl="node1" presStyleIdx="0" presStyleCnt="1" custScaleX="86882" custScaleY="58033">
        <dgm:presLayoutVars>
          <dgm:bulletEnabled val="1"/>
        </dgm:presLayoutVars>
      </dgm:prSet>
      <dgm:spPr/>
      <dgm:t>
        <a:bodyPr/>
        <a:lstStyle/>
        <a:p>
          <a:endParaRPr lang="en-US"/>
        </a:p>
      </dgm:t>
    </dgm:pt>
  </dgm:ptLst>
  <dgm:cxnLst>
    <dgm:cxn modelId="{E1F6689D-66CF-4B1C-B871-E978E625BEE1}" type="presOf" srcId="{EECAB4D4-6035-44F6-8F1A-F58ADB27C645}" destId="{30B8CAC9-691C-4A7E-B9FF-4CD4877D5970}" srcOrd="0" destOrd="0" presId="urn:diagrams.loki3.com/BracketList+Icon"/>
    <dgm:cxn modelId="{8B3DCB5D-30F5-4E8E-B630-42D550D8E668}" type="presOf" srcId="{C2081339-C5F1-4574-BBDF-180F911020FE}" destId="{706FFC1C-90BF-45A8-A16F-1681429C2D45}" srcOrd="0" destOrd="0" presId="urn:diagrams.loki3.com/BracketList+Icon"/>
    <dgm:cxn modelId="{73DB0609-6138-4404-A924-F80C8C1EF351}" srcId="{C2081339-C5F1-4574-BBDF-180F911020FE}" destId="{EECAB4D4-6035-44F6-8F1A-F58ADB27C645}" srcOrd="0" destOrd="0" parTransId="{3A1046E3-AE05-4B02-9119-7EA613B3F11B}" sibTransId="{07D4273E-A7D3-495E-B3E8-F5FF39A0571E}"/>
    <dgm:cxn modelId="{1C3AE518-7913-4BD1-9DE7-2C514B8AC99D}" type="presOf" srcId="{CF146615-902C-47C2-883E-DB28D3BB4409}" destId="{52B0C0DD-DBB1-4538-93AD-ACB9A919A3B6}" srcOrd="0" destOrd="0" presId="urn:diagrams.loki3.com/BracketList+Icon"/>
    <dgm:cxn modelId="{FF3C3B12-44D8-42AE-B881-D9ED6A5886D6}" srcId="{EECAB4D4-6035-44F6-8F1A-F58ADB27C645}" destId="{CF146615-902C-47C2-883E-DB28D3BB4409}" srcOrd="0" destOrd="0" parTransId="{7CD3B9A9-6F3E-4F1A-B9D3-DF4ACCBE5138}" sibTransId="{229CE3B9-353C-41C9-9CAD-BF768C01AD73}"/>
    <dgm:cxn modelId="{5DA29BF7-BF47-4FFD-9385-611ECA96BD12}" type="presParOf" srcId="{706FFC1C-90BF-45A8-A16F-1681429C2D45}" destId="{918154DB-2D70-4E65-8B83-2919DF403A10}" srcOrd="0" destOrd="0" presId="urn:diagrams.loki3.com/BracketList+Icon"/>
    <dgm:cxn modelId="{4FFFED56-B842-4C75-B23E-AF2A0E8DE11B}" type="presParOf" srcId="{918154DB-2D70-4E65-8B83-2919DF403A10}" destId="{30B8CAC9-691C-4A7E-B9FF-4CD4877D5970}" srcOrd="0" destOrd="0" presId="urn:diagrams.loki3.com/BracketList+Icon"/>
    <dgm:cxn modelId="{B87E774E-CF54-4FC7-B2C6-C0D915E77301}" type="presParOf" srcId="{918154DB-2D70-4E65-8B83-2919DF403A10}" destId="{55512395-B064-46EE-BBC6-FCB470F43261}" srcOrd="1" destOrd="0" presId="urn:diagrams.loki3.com/BracketList+Icon"/>
    <dgm:cxn modelId="{38E7E444-459B-4016-965E-16F41B8BDC1C}" type="presParOf" srcId="{918154DB-2D70-4E65-8B83-2919DF403A10}" destId="{2801B97D-8D16-433E-9B1B-0BFF8671741D}" srcOrd="2" destOrd="0" presId="urn:diagrams.loki3.com/BracketList+Icon"/>
    <dgm:cxn modelId="{A0ACB167-A701-4429-8F49-B35E42EF643B}" type="presParOf" srcId="{918154DB-2D70-4E65-8B83-2919DF403A10}" destId="{52B0C0DD-DBB1-4538-93AD-ACB9A919A3B6}"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081339-C5F1-4574-BBDF-180F911020F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EECAB4D4-6035-44F6-8F1A-F58ADB27C645}">
      <dgm:prSet phldrT="[Text]" custT="1"/>
      <dgm:spPr/>
      <dgm:t>
        <a:bodyPr/>
        <a:lstStyle/>
        <a:p>
          <a:r>
            <a:rPr lang="en-US" sz="3400" dirty="0" smtClean="0">
              <a:solidFill>
                <a:schemeClr val="tx1"/>
              </a:solidFill>
            </a:rPr>
            <a:t>CDOS</a:t>
          </a:r>
          <a:endParaRPr lang="en-US" sz="3400" dirty="0">
            <a:solidFill>
              <a:schemeClr val="tx1"/>
            </a:solidFill>
          </a:endParaRPr>
        </a:p>
      </dgm:t>
    </dgm:pt>
    <dgm:pt modelId="{3A1046E3-AE05-4B02-9119-7EA613B3F11B}" type="parTrans" cxnId="{73DB0609-6138-4404-A924-F80C8C1EF351}">
      <dgm:prSet/>
      <dgm:spPr/>
      <dgm:t>
        <a:bodyPr/>
        <a:lstStyle/>
        <a:p>
          <a:endParaRPr lang="en-US">
            <a:solidFill>
              <a:schemeClr val="tx1"/>
            </a:solidFill>
          </a:endParaRPr>
        </a:p>
      </dgm:t>
    </dgm:pt>
    <dgm:pt modelId="{07D4273E-A7D3-495E-B3E8-F5FF39A0571E}" type="sibTrans" cxnId="{73DB0609-6138-4404-A924-F80C8C1EF351}">
      <dgm:prSet/>
      <dgm:spPr/>
      <dgm:t>
        <a:bodyPr/>
        <a:lstStyle/>
        <a:p>
          <a:endParaRPr lang="en-US">
            <a:solidFill>
              <a:schemeClr val="tx1"/>
            </a:solidFill>
          </a:endParaRPr>
        </a:p>
      </dgm:t>
    </dgm:pt>
    <dgm:pt modelId="{CF146615-902C-47C2-883E-DB28D3BB4409}">
      <dgm:prSet phldrT="[Text]" custT="1"/>
      <dgm:spPr>
        <a:solidFill>
          <a:schemeClr val="tx1"/>
        </a:solidFill>
      </dgm:spPr>
      <dgm:t>
        <a:bodyPr/>
        <a:lstStyle/>
        <a:p>
          <a:r>
            <a:rPr lang="en-US" sz="2400" dirty="0" smtClean="0">
              <a:solidFill>
                <a:schemeClr val="bg2"/>
              </a:solidFill>
            </a:rPr>
            <a:t>Students who complete all the components of the CDOS commencement credential option 1 (program) or option 2 (assessment) may use that credential to meet the +1 pathway requirement toward a local or Regents diploma.           </a:t>
          </a:r>
          <a:r>
            <a:rPr lang="en-US" sz="2400" dirty="0" err="1" smtClean="0">
              <a:solidFill>
                <a:schemeClr val="bg2"/>
              </a:solidFill>
            </a:rPr>
            <a:t>Note:CDOS</a:t>
          </a:r>
          <a:r>
            <a:rPr lang="en-US" sz="2400" dirty="0" smtClean="0">
              <a:solidFill>
                <a:schemeClr val="bg2"/>
              </a:solidFill>
            </a:rPr>
            <a:t> may also be earned as a standalone credential for those student unable to meet the other requirements of a Regents or local diploma   </a:t>
          </a:r>
          <a:endParaRPr lang="en-US" sz="2400" dirty="0">
            <a:solidFill>
              <a:schemeClr val="bg2"/>
            </a:solidFill>
          </a:endParaRPr>
        </a:p>
      </dgm:t>
    </dgm:pt>
    <dgm:pt modelId="{7CD3B9A9-6F3E-4F1A-B9D3-DF4ACCBE5138}" type="parTrans" cxnId="{FF3C3B12-44D8-42AE-B881-D9ED6A5886D6}">
      <dgm:prSet/>
      <dgm:spPr/>
      <dgm:t>
        <a:bodyPr/>
        <a:lstStyle/>
        <a:p>
          <a:endParaRPr lang="en-US">
            <a:solidFill>
              <a:schemeClr val="tx1"/>
            </a:solidFill>
          </a:endParaRPr>
        </a:p>
      </dgm:t>
    </dgm:pt>
    <dgm:pt modelId="{229CE3B9-353C-41C9-9CAD-BF768C01AD73}" type="sibTrans" cxnId="{FF3C3B12-44D8-42AE-B881-D9ED6A5886D6}">
      <dgm:prSet/>
      <dgm:spPr/>
      <dgm:t>
        <a:bodyPr/>
        <a:lstStyle/>
        <a:p>
          <a:endParaRPr lang="en-US">
            <a:solidFill>
              <a:schemeClr val="tx1"/>
            </a:solidFill>
          </a:endParaRPr>
        </a:p>
      </dgm:t>
    </dgm:pt>
    <dgm:pt modelId="{706FFC1C-90BF-45A8-A16F-1681429C2D45}" type="pres">
      <dgm:prSet presAssocID="{C2081339-C5F1-4574-BBDF-180F911020FE}" presName="Name0" presStyleCnt="0">
        <dgm:presLayoutVars>
          <dgm:dir/>
          <dgm:animLvl val="lvl"/>
          <dgm:resizeHandles val="exact"/>
        </dgm:presLayoutVars>
      </dgm:prSet>
      <dgm:spPr/>
      <dgm:t>
        <a:bodyPr/>
        <a:lstStyle/>
        <a:p>
          <a:endParaRPr lang="en-US"/>
        </a:p>
      </dgm:t>
    </dgm:pt>
    <dgm:pt modelId="{918154DB-2D70-4E65-8B83-2919DF403A10}" type="pres">
      <dgm:prSet presAssocID="{EECAB4D4-6035-44F6-8F1A-F58ADB27C645}" presName="linNode" presStyleCnt="0"/>
      <dgm:spPr/>
    </dgm:pt>
    <dgm:pt modelId="{30B8CAC9-691C-4A7E-B9FF-4CD4877D5970}" type="pres">
      <dgm:prSet presAssocID="{EECAB4D4-6035-44F6-8F1A-F58ADB27C645}" presName="parTx" presStyleLbl="revTx" presStyleIdx="0" presStyleCnt="1">
        <dgm:presLayoutVars>
          <dgm:chMax val="1"/>
          <dgm:bulletEnabled val="1"/>
        </dgm:presLayoutVars>
      </dgm:prSet>
      <dgm:spPr/>
      <dgm:t>
        <a:bodyPr/>
        <a:lstStyle/>
        <a:p>
          <a:endParaRPr lang="en-US"/>
        </a:p>
      </dgm:t>
    </dgm:pt>
    <dgm:pt modelId="{55512395-B064-46EE-BBC6-FCB470F43261}" type="pres">
      <dgm:prSet presAssocID="{EECAB4D4-6035-44F6-8F1A-F58ADB27C645}" presName="bracket" presStyleLbl="parChTrans1D1" presStyleIdx="0" presStyleCnt="1"/>
      <dgm:spPr/>
    </dgm:pt>
    <dgm:pt modelId="{2801B97D-8D16-433E-9B1B-0BFF8671741D}" type="pres">
      <dgm:prSet presAssocID="{EECAB4D4-6035-44F6-8F1A-F58ADB27C645}" presName="spH" presStyleCnt="0"/>
      <dgm:spPr/>
    </dgm:pt>
    <dgm:pt modelId="{52B0C0DD-DBB1-4538-93AD-ACB9A919A3B6}" type="pres">
      <dgm:prSet presAssocID="{EECAB4D4-6035-44F6-8F1A-F58ADB27C645}" presName="desTx" presStyleLbl="node1" presStyleIdx="0" presStyleCnt="1">
        <dgm:presLayoutVars>
          <dgm:bulletEnabled val="1"/>
        </dgm:presLayoutVars>
      </dgm:prSet>
      <dgm:spPr/>
      <dgm:t>
        <a:bodyPr/>
        <a:lstStyle/>
        <a:p>
          <a:endParaRPr lang="en-US"/>
        </a:p>
      </dgm:t>
    </dgm:pt>
  </dgm:ptLst>
  <dgm:cxnLst>
    <dgm:cxn modelId="{8429ED00-11B2-427B-8D0A-CDA1007EBED3}" type="presOf" srcId="{C2081339-C5F1-4574-BBDF-180F911020FE}" destId="{706FFC1C-90BF-45A8-A16F-1681429C2D45}" srcOrd="0" destOrd="0" presId="urn:diagrams.loki3.com/BracketList+Icon"/>
    <dgm:cxn modelId="{B090ADE8-09C1-41BF-95F3-0D693703C086}" type="presOf" srcId="{CF146615-902C-47C2-883E-DB28D3BB4409}" destId="{52B0C0DD-DBB1-4538-93AD-ACB9A919A3B6}" srcOrd="0" destOrd="0" presId="urn:diagrams.loki3.com/BracketList+Icon"/>
    <dgm:cxn modelId="{71601554-3401-4D17-BD04-43A670F06071}" type="presOf" srcId="{EECAB4D4-6035-44F6-8F1A-F58ADB27C645}" destId="{30B8CAC9-691C-4A7E-B9FF-4CD4877D5970}" srcOrd="0" destOrd="0" presId="urn:diagrams.loki3.com/BracketList+Icon"/>
    <dgm:cxn modelId="{73DB0609-6138-4404-A924-F80C8C1EF351}" srcId="{C2081339-C5F1-4574-BBDF-180F911020FE}" destId="{EECAB4D4-6035-44F6-8F1A-F58ADB27C645}" srcOrd="0" destOrd="0" parTransId="{3A1046E3-AE05-4B02-9119-7EA613B3F11B}" sibTransId="{07D4273E-A7D3-495E-B3E8-F5FF39A0571E}"/>
    <dgm:cxn modelId="{FF3C3B12-44D8-42AE-B881-D9ED6A5886D6}" srcId="{EECAB4D4-6035-44F6-8F1A-F58ADB27C645}" destId="{CF146615-902C-47C2-883E-DB28D3BB4409}" srcOrd="0" destOrd="0" parTransId="{7CD3B9A9-6F3E-4F1A-B9D3-DF4ACCBE5138}" sibTransId="{229CE3B9-353C-41C9-9CAD-BF768C01AD73}"/>
    <dgm:cxn modelId="{D64AC740-CFE4-4076-8B13-F723FAAE7A5E}" type="presParOf" srcId="{706FFC1C-90BF-45A8-A16F-1681429C2D45}" destId="{918154DB-2D70-4E65-8B83-2919DF403A10}" srcOrd="0" destOrd="0" presId="urn:diagrams.loki3.com/BracketList+Icon"/>
    <dgm:cxn modelId="{0C3F0A64-D998-4946-AA04-0ABEE34D450B}" type="presParOf" srcId="{918154DB-2D70-4E65-8B83-2919DF403A10}" destId="{30B8CAC9-691C-4A7E-B9FF-4CD4877D5970}" srcOrd="0" destOrd="0" presId="urn:diagrams.loki3.com/BracketList+Icon"/>
    <dgm:cxn modelId="{6F4ECE9F-9D74-4E8C-86E6-CF3F710E11A4}" type="presParOf" srcId="{918154DB-2D70-4E65-8B83-2919DF403A10}" destId="{55512395-B064-46EE-BBC6-FCB470F43261}" srcOrd="1" destOrd="0" presId="urn:diagrams.loki3.com/BracketList+Icon"/>
    <dgm:cxn modelId="{2BCA635D-26BF-4F27-AEA0-DAEB065C8D4C}" type="presParOf" srcId="{918154DB-2D70-4E65-8B83-2919DF403A10}" destId="{2801B97D-8D16-433E-9B1B-0BFF8671741D}" srcOrd="2" destOrd="0" presId="urn:diagrams.loki3.com/BracketList+Icon"/>
    <dgm:cxn modelId="{F7C361E5-B774-482E-BBEC-B2285D312FB0}" type="presParOf" srcId="{918154DB-2D70-4E65-8B83-2919DF403A10}" destId="{52B0C0DD-DBB1-4538-93AD-ACB9A919A3B6}"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911CE7-C87B-4923-BA2E-C6F21C2D74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25B7D1-D923-499A-B1F7-5DC532F817E6}">
      <dgm:prSet phldrT="[Text]" custT="1"/>
      <dgm:spPr/>
      <dgm:t>
        <a:bodyPr/>
        <a:lstStyle/>
        <a:p>
          <a:r>
            <a:rPr lang="en-US" sz="1600" dirty="0" smtClean="0"/>
            <a:t>CDOS Commencement Credential – Option 1</a:t>
          </a:r>
          <a:endParaRPr lang="en-US" sz="1600" dirty="0"/>
        </a:p>
      </dgm:t>
    </dgm:pt>
    <dgm:pt modelId="{E21ADB41-C390-4659-9B99-468404D232FF}" type="parTrans" cxnId="{EE8E0480-087F-4E49-87A9-42577DCB9AD7}">
      <dgm:prSet/>
      <dgm:spPr/>
      <dgm:t>
        <a:bodyPr/>
        <a:lstStyle/>
        <a:p>
          <a:endParaRPr lang="en-US"/>
        </a:p>
      </dgm:t>
    </dgm:pt>
    <dgm:pt modelId="{D1FFFD9C-31F6-4F9F-86BE-85A2389F8B7B}" type="sibTrans" cxnId="{EE8E0480-087F-4E49-87A9-42577DCB9AD7}">
      <dgm:prSet/>
      <dgm:spPr/>
      <dgm:t>
        <a:bodyPr/>
        <a:lstStyle/>
        <a:p>
          <a:endParaRPr lang="en-US"/>
        </a:p>
      </dgm:t>
    </dgm:pt>
    <dgm:pt modelId="{E3C6237D-44B5-4147-A4A0-33F52D3C5B72}">
      <dgm:prSet/>
      <dgm:spPr/>
      <dgm:t>
        <a:bodyPr/>
        <a:lstStyle/>
        <a:p>
          <a:r>
            <a:rPr lang="en-US" dirty="0" smtClean="0"/>
            <a:t>216 hours of CTE coursework and/or work-based learning experiences (of which at least 54 hours must be in work-based learning experiences)</a:t>
          </a:r>
          <a:endParaRPr lang="en-US" dirty="0"/>
        </a:p>
      </dgm:t>
    </dgm:pt>
    <dgm:pt modelId="{612756D3-F07F-4B2E-B5F5-3546262BB479}" type="parTrans" cxnId="{568B16E2-B34A-4DD0-923E-AAD53485665B}">
      <dgm:prSet/>
      <dgm:spPr/>
      <dgm:t>
        <a:bodyPr/>
        <a:lstStyle/>
        <a:p>
          <a:endParaRPr lang="en-US"/>
        </a:p>
      </dgm:t>
    </dgm:pt>
    <dgm:pt modelId="{600611C2-FA23-4FBA-B086-FCC8AF560233}" type="sibTrans" cxnId="{568B16E2-B34A-4DD0-923E-AAD53485665B}">
      <dgm:prSet/>
      <dgm:spPr/>
      <dgm:t>
        <a:bodyPr/>
        <a:lstStyle/>
        <a:p>
          <a:endParaRPr lang="en-US"/>
        </a:p>
      </dgm:t>
    </dgm:pt>
    <dgm:pt modelId="{9914DC9D-35E4-4B64-99B3-B841DFC40B0C}">
      <dgm:prSet custT="1"/>
      <dgm:spPr/>
      <dgm:t>
        <a:bodyPr/>
        <a:lstStyle/>
        <a:p>
          <a:r>
            <a:rPr lang="en-US" sz="1600" dirty="0" smtClean="0"/>
            <a:t>CDOS Commencement Credential – Option 2</a:t>
          </a:r>
          <a:endParaRPr lang="en-US" sz="1600" dirty="0"/>
        </a:p>
      </dgm:t>
    </dgm:pt>
    <dgm:pt modelId="{3B1C4337-AD62-4C19-B8A2-FA7315391C9C}" type="parTrans" cxnId="{62763E85-B176-45B7-B04A-CCBD4D7B9A76}">
      <dgm:prSet/>
      <dgm:spPr/>
      <dgm:t>
        <a:bodyPr/>
        <a:lstStyle/>
        <a:p>
          <a:endParaRPr lang="en-US"/>
        </a:p>
      </dgm:t>
    </dgm:pt>
    <dgm:pt modelId="{C650F9B7-338B-4C9F-9792-A98215469D6E}" type="sibTrans" cxnId="{62763E85-B176-45B7-B04A-CCBD4D7B9A76}">
      <dgm:prSet/>
      <dgm:spPr/>
      <dgm:t>
        <a:bodyPr/>
        <a:lstStyle/>
        <a:p>
          <a:endParaRPr lang="en-US"/>
        </a:p>
      </dgm:t>
    </dgm:pt>
    <dgm:pt modelId="{0E0B6A89-E790-4A5A-9F03-A94EDE0F5B72}">
      <dgm:prSet phldrT="[Text]"/>
      <dgm:spPr/>
      <dgm:t>
        <a:bodyPr/>
        <a:lstStyle/>
        <a:p>
          <a:r>
            <a:rPr lang="en-US" dirty="0" smtClean="0"/>
            <a:t>Demonstrated achievement of CDOS Standards</a:t>
          </a:r>
          <a:endParaRPr lang="en-US" dirty="0"/>
        </a:p>
      </dgm:t>
    </dgm:pt>
    <dgm:pt modelId="{B834DDF8-BC5E-4560-9288-5DB237F01417}" type="sibTrans" cxnId="{6CE38652-9596-49A6-9498-A8E3F58C1B1E}">
      <dgm:prSet/>
      <dgm:spPr/>
      <dgm:t>
        <a:bodyPr/>
        <a:lstStyle/>
        <a:p>
          <a:endParaRPr lang="en-US"/>
        </a:p>
      </dgm:t>
    </dgm:pt>
    <dgm:pt modelId="{43657952-2DA5-4337-B4BC-C71E9D0000B7}" type="parTrans" cxnId="{6CE38652-9596-49A6-9498-A8E3F58C1B1E}">
      <dgm:prSet/>
      <dgm:spPr/>
      <dgm:t>
        <a:bodyPr/>
        <a:lstStyle/>
        <a:p>
          <a:endParaRPr lang="en-US"/>
        </a:p>
      </dgm:t>
    </dgm:pt>
    <dgm:pt modelId="{EEB80901-42E0-4BEC-9B6D-E8BD721FABF4}">
      <dgm:prSet phldrT="[Text]"/>
      <dgm:spPr/>
      <dgm:t>
        <a:bodyPr/>
        <a:lstStyle/>
        <a:p>
          <a:r>
            <a:rPr lang="en-US" dirty="0" smtClean="0"/>
            <a:t>Employability Profile</a:t>
          </a:r>
          <a:endParaRPr lang="en-US" dirty="0"/>
        </a:p>
      </dgm:t>
    </dgm:pt>
    <dgm:pt modelId="{342F7026-5222-48C0-9DC2-E02E686EDD93}" type="sibTrans" cxnId="{6D4377F5-1A9C-42CD-B492-06F729737D67}">
      <dgm:prSet/>
      <dgm:spPr/>
      <dgm:t>
        <a:bodyPr/>
        <a:lstStyle/>
        <a:p>
          <a:endParaRPr lang="en-US"/>
        </a:p>
      </dgm:t>
    </dgm:pt>
    <dgm:pt modelId="{EC2445B9-759F-47D1-84CA-954AE02C1C91}" type="parTrans" cxnId="{6D4377F5-1A9C-42CD-B492-06F729737D67}">
      <dgm:prSet/>
      <dgm:spPr/>
      <dgm:t>
        <a:bodyPr/>
        <a:lstStyle/>
        <a:p>
          <a:endParaRPr lang="en-US"/>
        </a:p>
      </dgm:t>
    </dgm:pt>
    <dgm:pt modelId="{9D07E5BB-1629-4307-9866-6A04CA8369FA}">
      <dgm:prSet phldrT="[Text]"/>
      <dgm:spPr/>
      <dgm:t>
        <a:bodyPr/>
        <a:lstStyle/>
        <a:p>
          <a:r>
            <a:rPr lang="en-US" dirty="0" smtClean="0"/>
            <a:t>Career Plan</a:t>
          </a:r>
          <a:endParaRPr lang="en-US" dirty="0"/>
        </a:p>
      </dgm:t>
    </dgm:pt>
    <dgm:pt modelId="{B8BADA8C-82DE-44AE-AB8C-7C5A355E82E3}" type="sibTrans" cxnId="{16BBEB98-3569-4DD5-826B-828DF89CD8C6}">
      <dgm:prSet/>
      <dgm:spPr/>
      <dgm:t>
        <a:bodyPr/>
        <a:lstStyle/>
        <a:p>
          <a:endParaRPr lang="en-US"/>
        </a:p>
      </dgm:t>
    </dgm:pt>
    <dgm:pt modelId="{1EA61D16-672F-49EB-8750-177AC5860419}" type="parTrans" cxnId="{16BBEB98-3569-4DD5-826B-828DF89CD8C6}">
      <dgm:prSet/>
      <dgm:spPr/>
      <dgm:t>
        <a:bodyPr/>
        <a:lstStyle/>
        <a:p>
          <a:endParaRPr lang="en-US"/>
        </a:p>
      </dgm:t>
    </dgm:pt>
    <dgm:pt modelId="{6D9C5439-CA74-4550-B942-C9B33E76F676}">
      <dgm:prSet phldrT="[Text]"/>
      <dgm:spPr/>
      <dgm:t>
        <a:bodyPr/>
        <a:lstStyle/>
        <a:p>
          <a:r>
            <a:rPr lang="en-US" dirty="0" smtClean="0"/>
            <a:t>Available to all students except students assessed using the New York State Alternate Assessment seeking the Skills and Achievement Commencement Credential.  Available as a stand alone credential or added to a Local or Regents diploma.</a:t>
          </a:r>
          <a:endParaRPr lang="en-US" dirty="0"/>
        </a:p>
      </dgm:t>
    </dgm:pt>
    <dgm:pt modelId="{9754DAA9-07D9-4681-862D-4E832C56A2E6}" type="parTrans" cxnId="{ECEE6F7F-FE1B-415D-A7AC-50FED9C8C15E}">
      <dgm:prSet/>
      <dgm:spPr/>
      <dgm:t>
        <a:bodyPr/>
        <a:lstStyle/>
        <a:p>
          <a:endParaRPr lang="en-US"/>
        </a:p>
      </dgm:t>
    </dgm:pt>
    <dgm:pt modelId="{795188D3-1E1E-43E5-9D9E-B4BE144FEAE4}" type="sibTrans" cxnId="{ECEE6F7F-FE1B-415D-A7AC-50FED9C8C15E}">
      <dgm:prSet/>
      <dgm:spPr/>
      <dgm:t>
        <a:bodyPr/>
        <a:lstStyle/>
        <a:p>
          <a:endParaRPr lang="en-US"/>
        </a:p>
      </dgm:t>
    </dgm:pt>
    <dgm:pt modelId="{7113A284-EF29-40F5-AF51-2F2B30DE162D}">
      <dgm:prSet/>
      <dgm:spPr/>
      <dgm:t>
        <a:bodyPr/>
        <a:lstStyle/>
        <a:p>
          <a:r>
            <a:rPr lang="en-US" dirty="0" smtClean="0"/>
            <a:t>Available to all students except students assessed using the New York State Alternate Assessment seeking the Skills and Achievement Commencement Credential.  Available as a stand alone credential or added to a Local or Regents diploma.</a:t>
          </a:r>
          <a:endParaRPr lang="en-US" dirty="0"/>
        </a:p>
      </dgm:t>
    </dgm:pt>
    <dgm:pt modelId="{6E0BF4B4-FC82-43D6-BDA1-352EF34A6A82}" type="parTrans" cxnId="{89853F58-A81A-4A98-ADA5-9B0DECCCD190}">
      <dgm:prSet/>
      <dgm:spPr/>
      <dgm:t>
        <a:bodyPr/>
        <a:lstStyle/>
        <a:p>
          <a:endParaRPr lang="en-US"/>
        </a:p>
      </dgm:t>
    </dgm:pt>
    <dgm:pt modelId="{69664915-9BC7-4ED8-B0D4-926504C86A20}" type="sibTrans" cxnId="{89853F58-A81A-4A98-ADA5-9B0DECCCD190}">
      <dgm:prSet/>
      <dgm:spPr/>
      <dgm:t>
        <a:bodyPr/>
        <a:lstStyle/>
        <a:p>
          <a:endParaRPr lang="en-US"/>
        </a:p>
      </dgm:t>
    </dgm:pt>
    <dgm:pt modelId="{F97A91A1-7937-4399-9105-FB3F9954C0C5}">
      <dgm:prSet/>
      <dgm:spPr/>
      <dgm:t>
        <a:bodyPr/>
        <a:lstStyle/>
        <a:p>
          <a:r>
            <a:rPr lang="en-US" b="0" i="0" dirty="0" smtClean="0">
              <a:solidFill>
                <a:schemeClr val="tx1"/>
              </a:solidFill>
              <a:effectLst/>
              <a:latin typeface="+mn-lt"/>
              <a:ea typeface="+mn-ea"/>
              <a:cs typeface="+mn-cs"/>
            </a:rPr>
            <a:t>National Work Readiness Credential;</a:t>
          </a:r>
          <a:endParaRPr lang="en-US" dirty="0"/>
        </a:p>
      </dgm:t>
    </dgm:pt>
    <dgm:pt modelId="{947C130E-6404-40AD-9B66-F5D5F28187D2}" type="parTrans" cxnId="{601A7702-D73A-4F0A-A649-664F93E77265}">
      <dgm:prSet/>
      <dgm:spPr/>
      <dgm:t>
        <a:bodyPr/>
        <a:lstStyle/>
        <a:p>
          <a:endParaRPr lang="en-US"/>
        </a:p>
      </dgm:t>
    </dgm:pt>
    <dgm:pt modelId="{C4814567-EFF3-42CC-B776-DBFDD1ADF0E8}" type="sibTrans" cxnId="{601A7702-D73A-4F0A-A649-664F93E77265}">
      <dgm:prSet/>
      <dgm:spPr/>
      <dgm:t>
        <a:bodyPr/>
        <a:lstStyle/>
        <a:p>
          <a:endParaRPr lang="en-US"/>
        </a:p>
      </dgm:t>
    </dgm:pt>
    <dgm:pt modelId="{841A06AE-CA42-4822-9E4F-303D4CA9F1DC}">
      <dgm:prSet/>
      <dgm:spPr/>
      <dgm:t>
        <a:bodyPr/>
        <a:lstStyle/>
        <a:p>
          <a:r>
            <a:rPr lang="en-US" b="0" i="0" smtClean="0">
              <a:solidFill>
                <a:schemeClr val="tx1"/>
              </a:solidFill>
              <a:effectLst/>
              <a:latin typeface="+mn-lt"/>
              <a:ea typeface="+mn-ea"/>
              <a:cs typeface="+mn-cs"/>
            </a:rPr>
            <a:t>SkillsUSA Work Force Ready Employability Assessment;</a:t>
          </a:r>
          <a:endParaRPr lang="en-US" b="0" i="0" dirty="0" smtClean="0">
            <a:solidFill>
              <a:schemeClr val="tx1"/>
            </a:solidFill>
            <a:effectLst/>
            <a:latin typeface="+mn-lt"/>
            <a:ea typeface="+mn-ea"/>
            <a:cs typeface="+mn-cs"/>
          </a:endParaRPr>
        </a:p>
      </dgm:t>
    </dgm:pt>
    <dgm:pt modelId="{82C7EF09-26D0-4F5E-B1D9-77092294F742}" type="parTrans" cxnId="{C76A043D-A854-4EAF-A9C4-3BADE0432F80}">
      <dgm:prSet/>
      <dgm:spPr/>
      <dgm:t>
        <a:bodyPr/>
        <a:lstStyle/>
        <a:p>
          <a:endParaRPr lang="en-US"/>
        </a:p>
      </dgm:t>
    </dgm:pt>
    <dgm:pt modelId="{07634715-4FB3-4092-8E16-09CC87A4D846}" type="sibTrans" cxnId="{C76A043D-A854-4EAF-A9C4-3BADE0432F80}">
      <dgm:prSet/>
      <dgm:spPr/>
      <dgm:t>
        <a:bodyPr/>
        <a:lstStyle/>
        <a:p>
          <a:endParaRPr lang="en-US"/>
        </a:p>
      </dgm:t>
    </dgm:pt>
    <dgm:pt modelId="{8E0D04C8-91B1-485D-A578-BEEAB7922C08}">
      <dgm:prSet/>
      <dgm:spPr/>
      <dgm:t>
        <a:bodyPr/>
        <a:lstStyle/>
        <a:p>
          <a:r>
            <a:rPr lang="en-US" b="0" i="0" dirty="0" smtClean="0">
              <a:solidFill>
                <a:schemeClr val="tx1"/>
              </a:solidFill>
              <a:effectLst/>
              <a:latin typeface="+mn-lt"/>
              <a:ea typeface="+mn-ea"/>
              <a:cs typeface="+mn-cs"/>
            </a:rPr>
            <a:t>National Career Readiness Certificate </a:t>
          </a:r>
          <a:r>
            <a:rPr lang="en-US" b="0" i="0" dirty="0" err="1" smtClean="0">
              <a:solidFill>
                <a:schemeClr val="tx1"/>
              </a:solidFill>
              <a:effectLst/>
              <a:latin typeface="+mn-lt"/>
              <a:ea typeface="+mn-ea"/>
              <a:cs typeface="+mn-cs"/>
            </a:rPr>
            <a:t>WorkKeys</a:t>
          </a:r>
          <a:r>
            <a:rPr lang="en-US" b="0" i="0" dirty="0" smtClean="0">
              <a:solidFill>
                <a:schemeClr val="tx1"/>
              </a:solidFill>
              <a:effectLst/>
              <a:latin typeface="+mn-lt"/>
              <a:ea typeface="+mn-ea"/>
              <a:cs typeface="+mn-cs"/>
            </a:rPr>
            <a:t> - (ACT); </a:t>
          </a:r>
        </a:p>
      </dgm:t>
    </dgm:pt>
    <dgm:pt modelId="{745B194C-143C-47BC-B32C-684C4B2BCEE8}" type="parTrans" cxnId="{FA23CF11-3E76-4C3A-9160-8814E76D50D8}">
      <dgm:prSet/>
      <dgm:spPr/>
      <dgm:t>
        <a:bodyPr/>
        <a:lstStyle/>
        <a:p>
          <a:endParaRPr lang="en-US"/>
        </a:p>
      </dgm:t>
    </dgm:pt>
    <dgm:pt modelId="{F55E3741-9448-4371-8BDE-039597AC8E8A}" type="sibTrans" cxnId="{FA23CF11-3E76-4C3A-9160-8814E76D50D8}">
      <dgm:prSet/>
      <dgm:spPr/>
      <dgm:t>
        <a:bodyPr/>
        <a:lstStyle/>
        <a:p>
          <a:endParaRPr lang="en-US"/>
        </a:p>
      </dgm:t>
    </dgm:pt>
    <dgm:pt modelId="{465C1E80-1450-4F9F-B682-10BA1434E616}">
      <dgm:prSet/>
      <dgm:spPr/>
      <dgm:t>
        <a:bodyPr/>
        <a:lstStyle/>
        <a:p>
          <a:r>
            <a:rPr lang="en-US" b="0" i="0" dirty="0" smtClean="0">
              <a:solidFill>
                <a:schemeClr val="tx1"/>
              </a:solidFill>
              <a:effectLst/>
              <a:latin typeface="+mn-lt"/>
              <a:ea typeface="+mn-ea"/>
              <a:cs typeface="+mn-cs"/>
            </a:rPr>
            <a:t>Comprehensive Adult Student Assessment Systems Workforce Skills Certification System.</a:t>
          </a:r>
        </a:p>
      </dgm:t>
    </dgm:pt>
    <dgm:pt modelId="{42B0A3BE-9B6B-4934-A836-91F1B595FC24}" type="parTrans" cxnId="{04E480FD-79EC-4E82-96B1-F78116A2310B}">
      <dgm:prSet/>
      <dgm:spPr/>
      <dgm:t>
        <a:bodyPr/>
        <a:lstStyle/>
        <a:p>
          <a:endParaRPr lang="en-US"/>
        </a:p>
      </dgm:t>
    </dgm:pt>
    <dgm:pt modelId="{1F2FCD85-15CE-41BB-B868-58D7EEDA7978}" type="sibTrans" cxnId="{04E480FD-79EC-4E82-96B1-F78116A2310B}">
      <dgm:prSet/>
      <dgm:spPr/>
      <dgm:t>
        <a:bodyPr/>
        <a:lstStyle/>
        <a:p>
          <a:endParaRPr lang="en-US"/>
        </a:p>
      </dgm:t>
    </dgm:pt>
    <dgm:pt modelId="{3835DA10-4A9B-4A4D-A694-BF60D45C68FD}">
      <dgm:prSet phldrT="[Text]"/>
      <dgm:spPr/>
      <dgm:t>
        <a:bodyPr/>
        <a:lstStyle/>
        <a:p>
          <a:r>
            <a:rPr lang="en-US" dirty="0" smtClean="0"/>
            <a:t> Criteria:</a:t>
          </a:r>
          <a:endParaRPr lang="en-US" dirty="0"/>
        </a:p>
      </dgm:t>
    </dgm:pt>
    <dgm:pt modelId="{92E60F72-46FA-413D-BAAF-7F404A0B0782}" type="parTrans" cxnId="{C3B8531A-DD2B-49E8-9120-7F61CCDB0E2E}">
      <dgm:prSet/>
      <dgm:spPr/>
      <dgm:t>
        <a:bodyPr/>
        <a:lstStyle/>
        <a:p>
          <a:endParaRPr lang="en-US"/>
        </a:p>
      </dgm:t>
    </dgm:pt>
    <dgm:pt modelId="{83383772-467C-4DA0-A60F-6753E583BEC4}" type="sibTrans" cxnId="{C3B8531A-DD2B-49E8-9120-7F61CCDB0E2E}">
      <dgm:prSet/>
      <dgm:spPr/>
      <dgm:t>
        <a:bodyPr/>
        <a:lstStyle/>
        <a:p>
          <a:endParaRPr lang="en-US"/>
        </a:p>
      </dgm:t>
    </dgm:pt>
    <dgm:pt modelId="{25C8937F-26B9-497B-9EBA-7EAF930678A3}">
      <dgm:prSet/>
      <dgm:spPr/>
      <dgm:t>
        <a:bodyPr/>
        <a:lstStyle/>
        <a:p>
          <a:r>
            <a:rPr lang="en-US" dirty="0" smtClean="0"/>
            <a:t>Criteria -  meeting the requirements for one of the nationally recognized work readiness credentials</a:t>
          </a:r>
          <a:endParaRPr lang="en-US" dirty="0"/>
        </a:p>
      </dgm:t>
    </dgm:pt>
    <dgm:pt modelId="{2024E174-1AC2-434C-BDAC-ECB9B969F228}" type="parTrans" cxnId="{EBA28E6E-465D-4567-8AF4-78CFF1243D94}">
      <dgm:prSet/>
      <dgm:spPr/>
      <dgm:t>
        <a:bodyPr/>
        <a:lstStyle/>
        <a:p>
          <a:endParaRPr lang="en-US"/>
        </a:p>
      </dgm:t>
    </dgm:pt>
    <dgm:pt modelId="{A1A40F29-4077-4588-9B15-688ED9E506D6}" type="sibTrans" cxnId="{EBA28E6E-465D-4567-8AF4-78CFF1243D94}">
      <dgm:prSet/>
      <dgm:spPr/>
      <dgm:t>
        <a:bodyPr/>
        <a:lstStyle/>
        <a:p>
          <a:endParaRPr lang="en-US"/>
        </a:p>
      </dgm:t>
    </dgm:pt>
    <dgm:pt modelId="{F59B19FA-0C57-41DF-A832-C335203BB565}" type="pres">
      <dgm:prSet presAssocID="{46911CE7-C87B-4923-BA2E-C6F21C2D743F}" presName="linear" presStyleCnt="0">
        <dgm:presLayoutVars>
          <dgm:dir/>
          <dgm:animLvl val="lvl"/>
          <dgm:resizeHandles val="exact"/>
        </dgm:presLayoutVars>
      </dgm:prSet>
      <dgm:spPr/>
      <dgm:t>
        <a:bodyPr/>
        <a:lstStyle/>
        <a:p>
          <a:endParaRPr lang="en-US"/>
        </a:p>
      </dgm:t>
    </dgm:pt>
    <dgm:pt modelId="{83C5490A-2706-4040-82D2-32511D324473}" type="pres">
      <dgm:prSet presAssocID="{9525B7D1-D923-499A-B1F7-5DC532F817E6}" presName="parentLin" presStyleCnt="0"/>
      <dgm:spPr/>
    </dgm:pt>
    <dgm:pt modelId="{A7E56FF5-F5E3-44F8-BF2F-BD75DDE16990}" type="pres">
      <dgm:prSet presAssocID="{9525B7D1-D923-499A-B1F7-5DC532F817E6}" presName="parentLeftMargin" presStyleLbl="node1" presStyleIdx="0" presStyleCnt="2"/>
      <dgm:spPr/>
      <dgm:t>
        <a:bodyPr/>
        <a:lstStyle/>
        <a:p>
          <a:endParaRPr lang="en-US"/>
        </a:p>
      </dgm:t>
    </dgm:pt>
    <dgm:pt modelId="{C62682B5-E4A1-4CD4-A03C-F1FF5349D626}" type="pres">
      <dgm:prSet presAssocID="{9525B7D1-D923-499A-B1F7-5DC532F817E6}" presName="parentText" presStyleLbl="node1" presStyleIdx="0" presStyleCnt="2">
        <dgm:presLayoutVars>
          <dgm:chMax val="0"/>
          <dgm:bulletEnabled val="1"/>
        </dgm:presLayoutVars>
      </dgm:prSet>
      <dgm:spPr/>
      <dgm:t>
        <a:bodyPr/>
        <a:lstStyle/>
        <a:p>
          <a:endParaRPr lang="en-US"/>
        </a:p>
      </dgm:t>
    </dgm:pt>
    <dgm:pt modelId="{2E1CECC6-B458-42AC-BE9E-631B7DAE6764}" type="pres">
      <dgm:prSet presAssocID="{9525B7D1-D923-499A-B1F7-5DC532F817E6}" presName="negativeSpace" presStyleCnt="0"/>
      <dgm:spPr/>
    </dgm:pt>
    <dgm:pt modelId="{7ACF9801-2274-4421-BD23-58BF76DA611D}" type="pres">
      <dgm:prSet presAssocID="{9525B7D1-D923-499A-B1F7-5DC532F817E6}" presName="childText" presStyleLbl="conFgAcc1" presStyleIdx="0" presStyleCnt="2">
        <dgm:presLayoutVars>
          <dgm:bulletEnabled val="1"/>
        </dgm:presLayoutVars>
      </dgm:prSet>
      <dgm:spPr/>
      <dgm:t>
        <a:bodyPr/>
        <a:lstStyle/>
        <a:p>
          <a:endParaRPr lang="en-US"/>
        </a:p>
      </dgm:t>
    </dgm:pt>
    <dgm:pt modelId="{FA028C63-CB32-403A-A277-056B7D5A562F}" type="pres">
      <dgm:prSet presAssocID="{D1FFFD9C-31F6-4F9F-86BE-85A2389F8B7B}" presName="spaceBetweenRectangles" presStyleCnt="0"/>
      <dgm:spPr/>
    </dgm:pt>
    <dgm:pt modelId="{8AD00EFA-1B3B-4AF1-A9AA-69E9080B3DE5}" type="pres">
      <dgm:prSet presAssocID="{9914DC9D-35E4-4B64-99B3-B841DFC40B0C}" presName="parentLin" presStyleCnt="0"/>
      <dgm:spPr/>
    </dgm:pt>
    <dgm:pt modelId="{590E2E7C-BBE3-4AD4-9A2B-F19E97330061}" type="pres">
      <dgm:prSet presAssocID="{9914DC9D-35E4-4B64-99B3-B841DFC40B0C}" presName="parentLeftMargin" presStyleLbl="node1" presStyleIdx="0" presStyleCnt="2"/>
      <dgm:spPr/>
      <dgm:t>
        <a:bodyPr/>
        <a:lstStyle/>
        <a:p>
          <a:endParaRPr lang="en-US"/>
        </a:p>
      </dgm:t>
    </dgm:pt>
    <dgm:pt modelId="{2DFFDA53-D076-481C-A792-FD75BF17AB66}" type="pres">
      <dgm:prSet presAssocID="{9914DC9D-35E4-4B64-99B3-B841DFC40B0C}" presName="parentText" presStyleLbl="node1" presStyleIdx="1" presStyleCnt="2">
        <dgm:presLayoutVars>
          <dgm:chMax val="0"/>
          <dgm:bulletEnabled val="1"/>
        </dgm:presLayoutVars>
      </dgm:prSet>
      <dgm:spPr/>
      <dgm:t>
        <a:bodyPr/>
        <a:lstStyle/>
        <a:p>
          <a:endParaRPr lang="en-US"/>
        </a:p>
      </dgm:t>
    </dgm:pt>
    <dgm:pt modelId="{F7864002-D7DA-4964-93F7-464A0B379D7C}" type="pres">
      <dgm:prSet presAssocID="{9914DC9D-35E4-4B64-99B3-B841DFC40B0C}" presName="negativeSpace" presStyleCnt="0"/>
      <dgm:spPr/>
    </dgm:pt>
    <dgm:pt modelId="{3B7EBFCC-BD9D-4C1F-A4B7-C220028A3A27}" type="pres">
      <dgm:prSet presAssocID="{9914DC9D-35E4-4B64-99B3-B841DFC40B0C}" presName="childText" presStyleLbl="conFgAcc1" presStyleIdx="1" presStyleCnt="2">
        <dgm:presLayoutVars>
          <dgm:bulletEnabled val="1"/>
        </dgm:presLayoutVars>
      </dgm:prSet>
      <dgm:spPr/>
      <dgm:t>
        <a:bodyPr/>
        <a:lstStyle/>
        <a:p>
          <a:endParaRPr lang="en-US"/>
        </a:p>
      </dgm:t>
    </dgm:pt>
  </dgm:ptLst>
  <dgm:cxnLst>
    <dgm:cxn modelId="{89853F58-A81A-4A98-ADA5-9B0DECCCD190}" srcId="{9914DC9D-35E4-4B64-99B3-B841DFC40B0C}" destId="{7113A284-EF29-40F5-AF51-2F2B30DE162D}" srcOrd="0" destOrd="0" parTransId="{6E0BF4B4-FC82-43D6-BDA1-352EF34A6A82}" sibTransId="{69664915-9BC7-4ED8-B0D4-926504C86A20}"/>
    <dgm:cxn modelId="{A1FCC87A-BE79-4FE9-89F4-530E34090D0E}" type="presOf" srcId="{9914DC9D-35E4-4B64-99B3-B841DFC40B0C}" destId="{2DFFDA53-D076-481C-A792-FD75BF17AB66}" srcOrd="1" destOrd="0" presId="urn:microsoft.com/office/officeart/2005/8/layout/list1"/>
    <dgm:cxn modelId="{6419A0CC-E159-40DD-8497-0C6AE06DD8E2}" type="presOf" srcId="{6D9C5439-CA74-4550-B942-C9B33E76F676}" destId="{7ACF9801-2274-4421-BD23-58BF76DA611D}" srcOrd="0" destOrd="0" presId="urn:microsoft.com/office/officeart/2005/8/layout/list1"/>
    <dgm:cxn modelId="{ECEE6F7F-FE1B-415D-A7AC-50FED9C8C15E}" srcId="{9525B7D1-D923-499A-B1F7-5DC532F817E6}" destId="{6D9C5439-CA74-4550-B942-C9B33E76F676}" srcOrd="0" destOrd="0" parTransId="{9754DAA9-07D9-4681-862D-4E832C56A2E6}" sibTransId="{795188D3-1E1E-43E5-9D9E-B4BE144FEAE4}"/>
    <dgm:cxn modelId="{EC646998-9906-47D9-9C74-67F30D630D36}" type="presOf" srcId="{EEB80901-42E0-4BEC-9B6D-E8BD721FABF4}" destId="{7ACF9801-2274-4421-BD23-58BF76DA611D}" srcOrd="0" destOrd="3" presId="urn:microsoft.com/office/officeart/2005/8/layout/list1"/>
    <dgm:cxn modelId="{C76A043D-A854-4EAF-A9C4-3BADE0432F80}" srcId="{25C8937F-26B9-497B-9EBA-7EAF930678A3}" destId="{841A06AE-CA42-4822-9E4F-303D4CA9F1DC}" srcOrd="1" destOrd="0" parTransId="{82C7EF09-26D0-4F5E-B1D9-77092294F742}" sibTransId="{07634715-4FB3-4092-8E16-09CC87A4D846}"/>
    <dgm:cxn modelId="{601A7702-D73A-4F0A-A649-664F93E77265}" srcId="{25C8937F-26B9-497B-9EBA-7EAF930678A3}" destId="{F97A91A1-7937-4399-9105-FB3F9954C0C5}" srcOrd="0" destOrd="0" parTransId="{947C130E-6404-40AD-9B66-F5D5F28187D2}" sibTransId="{C4814567-EFF3-42CC-B776-DBFDD1ADF0E8}"/>
    <dgm:cxn modelId="{6D4377F5-1A9C-42CD-B492-06F729737D67}" srcId="{3835DA10-4A9B-4A4D-A694-BF60D45C68FD}" destId="{EEB80901-42E0-4BEC-9B6D-E8BD721FABF4}" srcOrd="1" destOrd="0" parTransId="{EC2445B9-759F-47D1-84CA-954AE02C1C91}" sibTransId="{342F7026-5222-48C0-9DC2-E02E686EDD93}"/>
    <dgm:cxn modelId="{B1B6A7FD-0516-4BC4-B1D8-03B150306285}" type="presOf" srcId="{8E0D04C8-91B1-485D-A578-BEEAB7922C08}" destId="{3B7EBFCC-BD9D-4C1F-A4B7-C220028A3A27}" srcOrd="0" destOrd="4" presId="urn:microsoft.com/office/officeart/2005/8/layout/list1"/>
    <dgm:cxn modelId="{568B16E2-B34A-4DD0-923E-AAD53485665B}" srcId="{3835DA10-4A9B-4A4D-A694-BF60D45C68FD}" destId="{E3C6237D-44B5-4147-A4A0-33F52D3C5B72}" srcOrd="3" destOrd="0" parTransId="{612756D3-F07F-4B2E-B5F5-3546262BB479}" sibTransId="{600611C2-FA23-4FBA-B086-FCC8AF560233}"/>
    <dgm:cxn modelId="{EEC00046-FC25-4139-82AF-E184A6341ABF}" type="presOf" srcId="{9525B7D1-D923-499A-B1F7-5DC532F817E6}" destId="{A7E56FF5-F5E3-44F8-BF2F-BD75DDE16990}" srcOrd="0" destOrd="0" presId="urn:microsoft.com/office/officeart/2005/8/layout/list1"/>
    <dgm:cxn modelId="{ADDEBF71-0B73-4979-8517-CF37A8906CD8}" type="presOf" srcId="{7113A284-EF29-40F5-AF51-2F2B30DE162D}" destId="{3B7EBFCC-BD9D-4C1F-A4B7-C220028A3A27}" srcOrd="0" destOrd="0" presId="urn:microsoft.com/office/officeart/2005/8/layout/list1"/>
    <dgm:cxn modelId="{EBA28E6E-465D-4567-8AF4-78CFF1243D94}" srcId="{9914DC9D-35E4-4B64-99B3-B841DFC40B0C}" destId="{25C8937F-26B9-497B-9EBA-7EAF930678A3}" srcOrd="1" destOrd="0" parTransId="{2024E174-1AC2-434C-BDAC-ECB9B969F228}" sibTransId="{A1A40F29-4077-4588-9B15-688ED9E506D6}"/>
    <dgm:cxn modelId="{04E480FD-79EC-4E82-96B1-F78116A2310B}" srcId="{25C8937F-26B9-497B-9EBA-7EAF930678A3}" destId="{465C1E80-1450-4F9F-B682-10BA1434E616}" srcOrd="3" destOrd="0" parTransId="{42B0A3BE-9B6B-4934-A836-91F1B595FC24}" sibTransId="{1F2FCD85-15CE-41BB-B868-58D7EEDA7978}"/>
    <dgm:cxn modelId="{30721723-5C76-4B69-8C94-0EE7B89F987F}" type="presOf" srcId="{9914DC9D-35E4-4B64-99B3-B841DFC40B0C}" destId="{590E2E7C-BBE3-4AD4-9A2B-F19E97330061}" srcOrd="0" destOrd="0" presId="urn:microsoft.com/office/officeart/2005/8/layout/list1"/>
    <dgm:cxn modelId="{DC381A66-588C-4901-B8B8-2A9CB3BAF1B3}" type="presOf" srcId="{F97A91A1-7937-4399-9105-FB3F9954C0C5}" destId="{3B7EBFCC-BD9D-4C1F-A4B7-C220028A3A27}" srcOrd="0" destOrd="2" presId="urn:microsoft.com/office/officeart/2005/8/layout/list1"/>
    <dgm:cxn modelId="{51CF9D70-FDA4-4BCB-9429-2DC8A2792FBC}" type="presOf" srcId="{0E0B6A89-E790-4A5A-9F03-A94EDE0F5B72}" destId="{7ACF9801-2274-4421-BD23-58BF76DA611D}" srcOrd="0" destOrd="4" presId="urn:microsoft.com/office/officeart/2005/8/layout/list1"/>
    <dgm:cxn modelId="{FA23CF11-3E76-4C3A-9160-8814E76D50D8}" srcId="{25C8937F-26B9-497B-9EBA-7EAF930678A3}" destId="{8E0D04C8-91B1-485D-A578-BEEAB7922C08}" srcOrd="2" destOrd="0" parTransId="{745B194C-143C-47BC-B32C-684C4B2BCEE8}" sibTransId="{F55E3741-9448-4371-8BDE-039597AC8E8A}"/>
    <dgm:cxn modelId="{6108FBEE-A90D-40D7-9E5B-B09DB3505128}" type="presOf" srcId="{465C1E80-1450-4F9F-B682-10BA1434E616}" destId="{3B7EBFCC-BD9D-4C1F-A4B7-C220028A3A27}" srcOrd="0" destOrd="5" presId="urn:microsoft.com/office/officeart/2005/8/layout/list1"/>
    <dgm:cxn modelId="{C3B8531A-DD2B-49E8-9120-7F61CCDB0E2E}" srcId="{9525B7D1-D923-499A-B1F7-5DC532F817E6}" destId="{3835DA10-4A9B-4A4D-A694-BF60D45C68FD}" srcOrd="1" destOrd="0" parTransId="{92E60F72-46FA-413D-BAAF-7F404A0B0782}" sibTransId="{83383772-467C-4DA0-A60F-6753E583BEC4}"/>
    <dgm:cxn modelId="{6A602963-9367-4D83-8BA7-016BE95EBD4E}" type="presOf" srcId="{3835DA10-4A9B-4A4D-A694-BF60D45C68FD}" destId="{7ACF9801-2274-4421-BD23-58BF76DA611D}" srcOrd="0" destOrd="1" presId="urn:microsoft.com/office/officeart/2005/8/layout/list1"/>
    <dgm:cxn modelId="{0DF409A3-7808-4012-936F-39CC03FC78C5}" type="presOf" srcId="{9D07E5BB-1629-4307-9866-6A04CA8369FA}" destId="{7ACF9801-2274-4421-BD23-58BF76DA611D}" srcOrd="0" destOrd="2" presId="urn:microsoft.com/office/officeart/2005/8/layout/list1"/>
    <dgm:cxn modelId="{6CE38652-9596-49A6-9498-A8E3F58C1B1E}" srcId="{3835DA10-4A9B-4A4D-A694-BF60D45C68FD}" destId="{0E0B6A89-E790-4A5A-9F03-A94EDE0F5B72}" srcOrd="2" destOrd="0" parTransId="{43657952-2DA5-4337-B4BC-C71E9D0000B7}" sibTransId="{B834DDF8-BC5E-4560-9288-5DB237F01417}"/>
    <dgm:cxn modelId="{EE8E0480-087F-4E49-87A9-42577DCB9AD7}" srcId="{46911CE7-C87B-4923-BA2E-C6F21C2D743F}" destId="{9525B7D1-D923-499A-B1F7-5DC532F817E6}" srcOrd="0" destOrd="0" parTransId="{E21ADB41-C390-4659-9B99-468404D232FF}" sibTransId="{D1FFFD9C-31F6-4F9F-86BE-85A2389F8B7B}"/>
    <dgm:cxn modelId="{48EEB8EF-CF42-46B6-AFFA-AC7C173ED46A}" type="presOf" srcId="{E3C6237D-44B5-4147-A4A0-33F52D3C5B72}" destId="{7ACF9801-2274-4421-BD23-58BF76DA611D}" srcOrd="0" destOrd="5" presId="urn:microsoft.com/office/officeart/2005/8/layout/list1"/>
    <dgm:cxn modelId="{B45F3D90-ED13-49B5-AF9C-6A13EA6F85F8}" type="presOf" srcId="{25C8937F-26B9-497B-9EBA-7EAF930678A3}" destId="{3B7EBFCC-BD9D-4C1F-A4B7-C220028A3A27}" srcOrd="0" destOrd="1" presId="urn:microsoft.com/office/officeart/2005/8/layout/list1"/>
    <dgm:cxn modelId="{0C9BFF17-8F86-4C2B-BC35-12D0D2B5D7FD}" type="presOf" srcId="{9525B7D1-D923-499A-B1F7-5DC532F817E6}" destId="{C62682B5-E4A1-4CD4-A03C-F1FF5349D626}" srcOrd="1" destOrd="0" presId="urn:microsoft.com/office/officeart/2005/8/layout/list1"/>
    <dgm:cxn modelId="{16BBEB98-3569-4DD5-826B-828DF89CD8C6}" srcId="{3835DA10-4A9B-4A4D-A694-BF60D45C68FD}" destId="{9D07E5BB-1629-4307-9866-6A04CA8369FA}" srcOrd="0" destOrd="0" parTransId="{1EA61D16-672F-49EB-8750-177AC5860419}" sibTransId="{B8BADA8C-82DE-44AE-AB8C-7C5A355E82E3}"/>
    <dgm:cxn modelId="{4FD11BBF-CDF0-4A0A-865E-A6BD55B70654}" type="presOf" srcId="{46911CE7-C87B-4923-BA2E-C6F21C2D743F}" destId="{F59B19FA-0C57-41DF-A832-C335203BB565}" srcOrd="0" destOrd="0" presId="urn:microsoft.com/office/officeart/2005/8/layout/list1"/>
    <dgm:cxn modelId="{E1CDC1A0-4A6C-4EFE-ACC3-5D99BE04821E}" type="presOf" srcId="{841A06AE-CA42-4822-9E4F-303D4CA9F1DC}" destId="{3B7EBFCC-BD9D-4C1F-A4B7-C220028A3A27}" srcOrd="0" destOrd="3" presId="urn:microsoft.com/office/officeart/2005/8/layout/list1"/>
    <dgm:cxn modelId="{62763E85-B176-45B7-B04A-CCBD4D7B9A76}" srcId="{46911CE7-C87B-4923-BA2E-C6F21C2D743F}" destId="{9914DC9D-35E4-4B64-99B3-B841DFC40B0C}" srcOrd="1" destOrd="0" parTransId="{3B1C4337-AD62-4C19-B8A2-FA7315391C9C}" sibTransId="{C650F9B7-338B-4C9F-9792-A98215469D6E}"/>
    <dgm:cxn modelId="{CE4285C9-FBCC-4498-B6D1-3E3F448189BB}" type="presParOf" srcId="{F59B19FA-0C57-41DF-A832-C335203BB565}" destId="{83C5490A-2706-4040-82D2-32511D324473}" srcOrd="0" destOrd="0" presId="urn:microsoft.com/office/officeart/2005/8/layout/list1"/>
    <dgm:cxn modelId="{0D8D1D67-73A4-4A0B-88C4-C02F6FD6B007}" type="presParOf" srcId="{83C5490A-2706-4040-82D2-32511D324473}" destId="{A7E56FF5-F5E3-44F8-BF2F-BD75DDE16990}" srcOrd="0" destOrd="0" presId="urn:microsoft.com/office/officeart/2005/8/layout/list1"/>
    <dgm:cxn modelId="{C86CE15D-CE25-4DE4-90BF-BA765AB16ECD}" type="presParOf" srcId="{83C5490A-2706-4040-82D2-32511D324473}" destId="{C62682B5-E4A1-4CD4-A03C-F1FF5349D626}" srcOrd="1" destOrd="0" presId="urn:microsoft.com/office/officeart/2005/8/layout/list1"/>
    <dgm:cxn modelId="{1B7762FC-CC7E-4BD9-A12B-AA0A8F12DB01}" type="presParOf" srcId="{F59B19FA-0C57-41DF-A832-C335203BB565}" destId="{2E1CECC6-B458-42AC-BE9E-631B7DAE6764}" srcOrd="1" destOrd="0" presId="urn:microsoft.com/office/officeart/2005/8/layout/list1"/>
    <dgm:cxn modelId="{8228DB9F-9F8C-4479-8171-3F3EA724CCED}" type="presParOf" srcId="{F59B19FA-0C57-41DF-A832-C335203BB565}" destId="{7ACF9801-2274-4421-BD23-58BF76DA611D}" srcOrd="2" destOrd="0" presId="urn:microsoft.com/office/officeart/2005/8/layout/list1"/>
    <dgm:cxn modelId="{1DA12679-6901-4955-8645-BC21CD645688}" type="presParOf" srcId="{F59B19FA-0C57-41DF-A832-C335203BB565}" destId="{FA028C63-CB32-403A-A277-056B7D5A562F}" srcOrd="3" destOrd="0" presId="urn:microsoft.com/office/officeart/2005/8/layout/list1"/>
    <dgm:cxn modelId="{2AF83BD4-A29A-4632-BB3F-CF373DFF4EB0}" type="presParOf" srcId="{F59B19FA-0C57-41DF-A832-C335203BB565}" destId="{8AD00EFA-1B3B-4AF1-A9AA-69E9080B3DE5}" srcOrd="4" destOrd="0" presId="urn:microsoft.com/office/officeart/2005/8/layout/list1"/>
    <dgm:cxn modelId="{A7AF51D3-D2A8-45C2-81E1-0E240D674015}" type="presParOf" srcId="{8AD00EFA-1B3B-4AF1-A9AA-69E9080B3DE5}" destId="{590E2E7C-BBE3-4AD4-9A2B-F19E97330061}" srcOrd="0" destOrd="0" presId="urn:microsoft.com/office/officeart/2005/8/layout/list1"/>
    <dgm:cxn modelId="{A48F50A2-8510-48EA-A6D9-979912D6F9C2}" type="presParOf" srcId="{8AD00EFA-1B3B-4AF1-A9AA-69E9080B3DE5}" destId="{2DFFDA53-D076-481C-A792-FD75BF17AB66}" srcOrd="1" destOrd="0" presId="urn:microsoft.com/office/officeart/2005/8/layout/list1"/>
    <dgm:cxn modelId="{24D8B675-974E-425B-9319-82A74A377568}" type="presParOf" srcId="{F59B19FA-0C57-41DF-A832-C335203BB565}" destId="{F7864002-D7DA-4964-93F7-464A0B379D7C}" srcOrd="5" destOrd="0" presId="urn:microsoft.com/office/officeart/2005/8/layout/list1"/>
    <dgm:cxn modelId="{DB57D87F-B9D9-46ED-A39B-97139F66E6CF}" type="presParOf" srcId="{F59B19FA-0C57-41DF-A832-C335203BB565}" destId="{3B7EBFCC-BD9D-4C1F-A4B7-C220028A3A2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4273A-EC13-4B10-AC6E-A36329540650}">
      <dsp:nvSpPr>
        <dsp:cNvPr id="0" name=""/>
        <dsp:cNvSpPr/>
      </dsp:nvSpPr>
      <dsp:spPr>
        <a:xfrm>
          <a:off x="3094754" y="3832539"/>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90619-C9F4-4C81-8F08-030102CBAE27}">
      <dsp:nvSpPr>
        <dsp:cNvPr id="0" name=""/>
        <dsp:cNvSpPr/>
      </dsp:nvSpPr>
      <dsp:spPr>
        <a:xfrm>
          <a:off x="2830609" y="3959696"/>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8D2D7-2865-4C81-9C81-7131E3FB2C57}">
      <dsp:nvSpPr>
        <dsp:cNvPr id="0" name=""/>
        <dsp:cNvSpPr/>
      </dsp:nvSpPr>
      <dsp:spPr>
        <a:xfrm>
          <a:off x="2553852" y="4060135"/>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9F204-BEC4-4AF1-92F5-706FA383955A}">
      <dsp:nvSpPr>
        <dsp:cNvPr id="0" name=""/>
        <dsp:cNvSpPr/>
      </dsp:nvSpPr>
      <dsp:spPr>
        <a:xfrm>
          <a:off x="4362932" y="2360583"/>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53F71-0C29-4C7F-B72F-E8943862D31F}">
      <dsp:nvSpPr>
        <dsp:cNvPr id="0" name=""/>
        <dsp:cNvSpPr/>
      </dsp:nvSpPr>
      <dsp:spPr>
        <a:xfrm>
          <a:off x="4256433" y="2619350"/>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F2865-AC14-4CAD-97A0-A519FE1D2580}">
      <dsp:nvSpPr>
        <dsp:cNvPr id="0" name=""/>
        <dsp:cNvSpPr/>
      </dsp:nvSpPr>
      <dsp:spPr>
        <a:xfrm>
          <a:off x="4180763" y="412653"/>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AF8FC-BDE5-4CD6-9047-7C10D1722512}">
      <dsp:nvSpPr>
        <dsp:cNvPr id="0" name=""/>
        <dsp:cNvSpPr/>
      </dsp:nvSpPr>
      <dsp:spPr>
        <a:xfrm>
          <a:off x="4375544" y="288960"/>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ACA57-49E5-4726-960C-1FF28E917A9B}">
      <dsp:nvSpPr>
        <dsp:cNvPr id="0" name=""/>
        <dsp:cNvSpPr/>
      </dsp:nvSpPr>
      <dsp:spPr>
        <a:xfrm>
          <a:off x="4537200" y="123897"/>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6124-584C-4EE8-B917-D8B94F81BF56}">
      <dsp:nvSpPr>
        <dsp:cNvPr id="0" name=""/>
        <dsp:cNvSpPr/>
      </dsp:nvSpPr>
      <dsp:spPr>
        <a:xfrm>
          <a:off x="4765106" y="288960"/>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88FCC-A564-4C4E-A6C7-A2674E032F2C}">
      <dsp:nvSpPr>
        <dsp:cNvPr id="0" name=""/>
        <dsp:cNvSpPr/>
      </dsp:nvSpPr>
      <dsp:spPr>
        <a:xfrm>
          <a:off x="4959887" y="412653"/>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958C4-164B-4F63-AAB1-EBCA80C03328}">
      <dsp:nvSpPr>
        <dsp:cNvPr id="0" name=""/>
        <dsp:cNvSpPr/>
      </dsp:nvSpPr>
      <dsp:spPr>
        <a:xfrm>
          <a:off x="4570325" y="426012"/>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73DC6-4445-4313-AA8C-6062B3D1D601}">
      <dsp:nvSpPr>
        <dsp:cNvPr id="0" name=""/>
        <dsp:cNvSpPr/>
      </dsp:nvSpPr>
      <dsp:spPr>
        <a:xfrm>
          <a:off x="4570325" y="687254"/>
          <a:ext cx="140130" cy="1401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4D1D9-AD10-4E0C-B3A9-C68BA3195585}">
      <dsp:nvSpPr>
        <dsp:cNvPr id="0" name=""/>
        <dsp:cNvSpPr/>
      </dsp:nvSpPr>
      <dsp:spPr>
        <a:xfrm>
          <a:off x="1870717" y="4358292"/>
          <a:ext cx="3022608" cy="810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785"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22 Credits accomplished  by successfully completing course work  </a:t>
          </a:r>
          <a:endParaRPr lang="en-US" sz="1400" kern="1200" dirty="0"/>
        </a:p>
      </dsp:txBody>
      <dsp:txXfrm>
        <a:off x="1910279" y="4397854"/>
        <a:ext cx="2943484" cy="731317"/>
      </dsp:txXfrm>
    </dsp:sp>
    <dsp:sp modelId="{323D3A68-E89F-486D-969E-7E765ECDD071}">
      <dsp:nvSpPr>
        <dsp:cNvPr id="0" name=""/>
        <dsp:cNvSpPr/>
      </dsp:nvSpPr>
      <dsp:spPr>
        <a:xfrm>
          <a:off x="1032738" y="3563683"/>
          <a:ext cx="1401301" cy="140120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10AEE-3165-491C-82A8-D78143CEC614}">
      <dsp:nvSpPr>
        <dsp:cNvPr id="0" name=""/>
        <dsp:cNvSpPr/>
      </dsp:nvSpPr>
      <dsp:spPr>
        <a:xfrm>
          <a:off x="3815023" y="3305905"/>
          <a:ext cx="3022608" cy="810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785"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5-8 Assessments accomplished by successfully passing Regents exams, Department approved alternatives or pathway exams</a:t>
          </a:r>
          <a:endParaRPr lang="en-US" sz="1200" kern="1200" dirty="0"/>
        </a:p>
      </dsp:txBody>
      <dsp:txXfrm>
        <a:off x="3854585" y="3345467"/>
        <a:ext cx="2943484" cy="731317"/>
      </dsp:txXfrm>
    </dsp:sp>
    <dsp:sp modelId="{C81F956C-CDEE-4CB6-AE99-C118CAE1398F}">
      <dsp:nvSpPr>
        <dsp:cNvPr id="0" name=""/>
        <dsp:cNvSpPr/>
      </dsp:nvSpPr>
      <dsp:spPr>
        <a:xfrm>
          <a:off x="2977045" y="2511296"/>
          <a:ext cx="1401301" cy="140120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E2788-38ED-462E-8E0E-A4FE8D420BB6}">
      <dsp:nvSpPr>
        <dsp:cNvPr id="0" name=""/>
        <dsp:cNvSpPr/>
      </dsp:nvSpPr>
      <dsp:spPr>
        <a:xfrm>
          <a:off x="4707653" y="1709761"/>
          <a:ext cx="3022608" cy="810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785"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New York State High School Diploma</a:t>
          </a:r>
          <a:endParaRPr lang="en-US" sz="1600" kern="1200" dirty="0"/>
        </a:p>
      </dsp:txBody>
      <dsp:txXfrm>
        <a:off x="4747215" y="1749323"/>
        <a:ext cx="2943484" cy="731317"/>
      </dsp:txXfrm>
    </dsp:sp>
    <dsp:sp modelId="{425804F0-5013-42F2-9FD1-37788887F8E5}">
      <dsp:nvSpPr>
        <dsp:cNvPr id="0" name=""/>
        <dsp:cNvSpPr/>
      </dsp:nvSpPr>
      <dsp:spPr>
        <a:xfrm>
          <a:off x="3869674" y="915152"/>
          <a:ext cx="1401301" cy="140120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50EBB-0E16-4F7F-9680-F2F0726F12D8}">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Recommendation to the Superintendent</a:t>
          </a:r>
        </a:p>
      </dsp:txBody>
      <dsp:txXfrm>
        <a:off x="0" y="3059187"/>
        <a:ext cx="6096000" cy="542210"/>
      </dsp:txXfrm>
    </dsp:sp>
    <dsp:sp modelId="{C572FBE0-9AE7-4CC2-B5B0-2E27AD9DFAE6}">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Grant Appeal</a:t>
          </a:r>
          <a:endParaRPr lang="en-US" sz="1200" kern="1200" dirty="0"/>
        </a:p>
      </dsp:txBody>
      <dsp:txXfrm>
        <a:off x="0" y="3581316"/>
        <a:ext cx="3047999" cy="461883"/>
      </dsp:txXfrm>
    </dsp:sp>
    <dsp:sp modelId="{A55E4600-72B6-4BAB-8659-C35B1F50B90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Deny Appeal</a:t>
          </a:r>
          <a:endParaRPr lang="en-US" sz="1200" kern="1200" dirty="0"/>
        </a:p>
      </dsp:txBody>
      <dsp:txXfrm>
        <a:off x="3048000" y="3581316"/>
        <a:ext cx="3047999" cy="461883"/>
      </dsp:txXfrm>
    </dsp:sp>
    <dsp:sp modelId="{1EE87727-F526-42C6-A21E-6442BEE4C315}">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Appeal Committee</a:t>
          </a:r>
          <a:endParaRPr lang="en-US" sz="1900" kern="1200" dirty="0"/>
        </a:p>
      </dsp:txBody>
      <dsp:txXfrm rot="-10800000">
        <a:off x="0" y="1529953"/>
        <a:ext cx="6096000" cy="542047"/>
      </dsp:txXfrm>
    </dsp:sp>
    <dsp:sp modelId="{ABB8178D-967A-48E5-A264-731BC8327565}">
      <dsp:nvSpPr>
        <dsp:cNvPr id="0" name=""/>
        <dsp:cNvSpPr/>
      </dsp:nvSpPr>
      <dsp:spPr>
        <a:xfrm>
          <a:off x="2976" y="2072001"/>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Principal</a:t>
          </a:r>
          <a:endParaRPr lang="en-US" sz="1200" kern="1200" dirty="0"/>
        </a:p>
      </dsp:txBody>
      <dsp:txXfrm>
        <a:off x="2976" y="2072001"/>
        <a:ext cx="2030015" cy="461744"/>
      </dsp:txXfrm>
    </dsp:sp>
    <dsp:sp modelId="{2BA510FC-5EAB-4062-AA57-CA0312A50C7D}">
      <dsp:nvSpPr>
        <dsp:cNvPr id="0" name=""/>
        <dsp:cNvSpPr/>
      </dsp:nvSpPr>
      <dsp:spPr>
        <a:xfrm>
          <a:off x="2032992" y="2072001"/>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3 Teachers </a:t>
          </a:r>
        </a:p>
        <a:p>
          <a:pPr lvl="0" algn="ctr" defTabSz="533400">
            <a:lnSpc>
              <a:spcPct val="90000"/>
            </a:lnSpc>
            <a:spcBef>
              <a:spcPct val="0"/>
            </a:spcBef>
            <a:spcAft>
              <a:spcPct val="35000"/>
            </a:spcAft>
          </a:pPr>
          <a:r>
            <a:rPr lang="en-US" sz="1200" kern="1200" dirty="0" smtClean="0"/>
            <a:t>(not students teacher)</a:t>
          </a:r>
          <a:endParaRPr lang="en-US" sz="1200" kern="1200" dirty="0"/>
        </a:p>
      </dsp:txBody>
      <dsp:txXfrm>
        <a:off x="2032992" y="2072001"/>
        <a:ext cx="2030015" cy="461744"/>
      </dsp:txXfrm>
    </dsp:sp>
    <dsp:sp modelId="{FCB39912-8D46-4319-A0A4-7F2D72699338}">
      <dsp:nvSpPr>
        <dsp:cNvPr id="0" name=""/>
        <dsp:cNvSpPr/>
      </dsp:nvSpPr>
      <dsp:spPr>
        <a:xfrm>
          <a:off x="4063007" y="2072001"/>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Administrator</a:t>
          </a:r>
          <a:endParaRPr lang="en-US" sz="1200" kern="1200" dirty="0"/>
        </a:p>
      </dsp:txBody>
      <dsp:txXfrm>
        <a:off x="4063007" y="2072001"/>
        <a:ext cx="2030015" cy="461744"/>
      </dsp:txXfrm>
    </dsp:sp>
    <dsp:sp modelId="{0DC0172A-0E22-40E0-97B8-4838D5C9DAC9}">
      <dsp:nvSpPr>
        <dsp:cNvPr id="0" name=""/>
        <dsp:cNvSpPr/>
      </dsp:nvSpPr>
      <dsp:spPr>
        <a:xfrm rot="10800000">
          <a:off x="0" y="0"/>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Appeal is Submitted </a:t>
          </a:r>
          <a:endParaRPr lang="en-US" sz="1900" kern="1200" dirty="0"/>
        </a:p>
      </dsp:txBody>
      <dsp:txXfrm rot="-10800000">
        <a:off x="0" y="0"/>
        <a:ext cx="6096000" cy="542047"/>
      </dsp:txXfrm>
    </dsp:sp>
    <dsp:sp modelId="{1D06D92A-D1C7-4CE4-A951-98FD7A886A64}">
      <dsp:nvSpPr>
        <dsp:cNvPr id="0" name=""/>
        <dsp:cNvSpPr/>
      </dsp:nvSpPr>
      <dsp:spPr>
        <a:xfrm>
          <a:off x="2976" y="542766"/>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 Student</a:t>
          </a:r>
          <a:endParaRPr lang="en-US" sz="1200" kern="1200" dirty="0"/>
        </a:p>
      </dsp:txBody>
      <dsp:txXfrm>
        <a:off x="2976" y="542766"/>
        <a:ext cx="2030015" cy="461744"/>
      </dsp:txXfrm>
    </dsp:sp>
    <dsp:sp modelId="{FFBDF6C3-5326-4AF2-8C2F-FEC07F8F40DD}">
      <dsp:nvSpPr>
        <dsp:cNvPr id="0" name=""/>
        <dsp:cNvSpPr/>
      </dsp:nvSpPr>
      <dsp:spPr>
        <a:xfrm>
          <a:off x="2032992" y="542766"/>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Parent</a:t>
          </a:r>
          <a:endParaRPr lang="en-US" sz="1200" kern="1200" dirty="0"/>
        </a:p>
      </dsp:txBody>
      <dsp:txXfrm>
        <a:off x="2032992" y="542766"/>
        <a:ext cx="2030015" cy="461744"/>
      </dsp:txXfrm>
    </dsp:sp>
    <dsp:sp modelId="{57BD2A71-3A1C-4999-9702-F16B03D22C8A}">
      <dsp:nvSpPr>
        <dsp:cNvPr id="0" name=""/>
        <dsp:cNvSpPr/>
      </dsp:nvSpPr>
      <dsp:spPr>
        <a:xfrm>
          <a:off x="4063007" y="542766"/>
          <a:ext cx="2030015"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Teacher/Counselor</a:t>
          </a:r>
          <a:endParaRPr lang="en-US" sz="1200" kern="1200" dirty="0"/>
        </a:p>
      </dsp:txBody>
      <dsp:txXfrm>
        <a:off x="4063007" y="542766"/>
        <a:ext cx="2030015" cy="46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BC084-5DA0-44D1-8694-D37FFBAE5E45}">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Regents</a:t>
          </a:r>
        </a:p>
        <a:p>
          <a:pPr lvl="0" algn="ctr" defTabSz="933450">
            <a:lnSpc>
              <a:spcPct val="90000"/>
            </a:lnSpc>
            <a:spcBef>
              <a:spcPct val="0"/>
            </a:spcBef>
            <a:spcAft>
              <a:spcPct val="35000"/>
            </a:spcAft>
          </a:pPr>
          <a:r>
            <a:rPr lang="en-US" sz="1200" kern="1200" dirty="0" smtClean="0"/>
            <a:t>4-5 Assessments</a:t>
          </a:r>
          <a:endParaRPr lang="en-US" sz="1200" kern="1200" dirty="0"/>
        </a:p>
      </dsp:txBody>
      <dsp:txXfrm>
        <a:off x="2153920" y="477519"/>
        <a:ext cx="1788160" cy="1097280"/>
      </dsp:txXfrm>
    </dsp:sp>
    <dsp:sp modelId="{266E5DB3-3D29-4F2E-B5CF-FA753FAFF17C}">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Regents with Advanced Designation</a:t>
          </a:r>
        </a:p>
        <a:p>
          <a:pPr lvl="0" algn="ctr" defTabSz="844550">
            <a:lnSpc>
              <a:spcPct val="90000"/>
            </a:lnSpc>
            <a:spcBef>
              <a:spcPct val="0"/>
            </a:spcBef>
            <a:spcAft>
              <a:spcPct val="35000"/>
            </a:spcAft>
          </a:pPr>
          <a:r>
            <a:rPr lang="en-US" sz="1200" kern="1200" dirty="0" smtClean="0"/>
            <a:t>7-8 Assessments</a:t>
          </a:r>
          <a:endParaRPr lang="en-US" sz="1200" kern="1200" dirty="0"/>
        </a:p>
      </dsp:txBody>
      <dsp:txXfrm>
        <a:off x="3454400" y="2204720"/>
        <a:ext cx="1463040" cy="1341120"/>
      </dsp:txXfrm>
    </dsp:sp>
    <dsp:sp modelId="{A639B2F6-9172-4F62-8709-0DE46139C0D7}">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Local</a:t>
          </a:r>
        </a:p>
        <a:p>
          <a:pPr lvl="0" algn="ctr" defTabSz="933450">
            <a:lnSpc>
              <a:spcPct val="90000"/>
            </a:lnSpc>
            <a:spcBef>
              <a:spcPct val="0"/>
            </a:spcBef>
            <a:spcAft>
              <a:spcPct val="35000"/>
            </a:spcAft>
          </a:pPr>
          <a:r>
            <a:rPr lang="en-US" sz="1200" kern="1200" dirty="0" smtClean="0"/>
            <a:t>4-5 Assessments</a:t>
          </a:r>
          <a:endParaRPr lang="en-US" sz="1200" kern="1200" dirty="0"/>
        </a:p>
      </dsp:txBody>
      <dsp:txXfrm>
        <a:off x="1178560" y="2204720"/>
        <a:ext cx="1463040" cy="134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C6245-DFEC-491B-8A0B-A614C90F6E5A}">
      <dsp:nvSpPr>
        <dsp:cNvPr id="0" name=""/>
        <dsp:cNvSpPr/>
      </dsp:nvSpPr>
      <dsp:spPr>
        <a:xfrm>
          <a:off x="0" y="2064800"/>
          <a:ext cx="211455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121920" rIns="341376" bIns="121920" numCol="1" spcCol="1270" anchor="ctr" anchorCtr="0">
          <a:noAutofit/>
        </a:bodyPr>
        <a:lstStyle/>
        <a:p>
          <a:pPr lvl="0" algn="r" defTabSz="2133600">
            <a:lnSpc>
              <a:spcPct val="90000"/>
            </a:lnSpc>
            <a:spcBef>
              <a:spcPct val="0"/>
            </a:spcBef>
            <a:spcAft>
              <a:spcPct val="35000"/>
            </a:spcAft>
          </a:pPr>
          <a:r>
            <a:rPr lang="en-US" sz="4800" kern="1200" dirty="0" smtClean="0">
              <a:solidFill>
                <a:schemeClr val="tx1"/>
              </a:solidFill>
            </a:rPr>
            <a:t>STEM</a:t>
          </a:r>
          <a:endParaRPr lang="en-US" sz="4800" kern="1200" dirty="0">
            <a:solidFill>
              <a:schemeClr val="tx1"/>
            </a:solidFill>
          </a:endParaRPr>
        </a:p>
      </dsp:txBody>
      <dsp:txXfrm>
        <a:off x="0" y="2064800"/>
        <a:ext cx="2114550" cy="950400"/>
      </dsp:txXfrm>
    </dsp:sp>
    <dsp:sp modelId="{CF707926-A338-4F58-AFC0-1533DC7088D1}">
      <dsp:nvSpPr>
        <dsp:cNvPr id="0" name=""/>
        <dsp:cNvSpPr/>
      </dsp:nvSpPr>
      <dsp:spPr>
        <a:xfrm>
          <a:off x="2114549" y="787699"/>
          <a:ext cx="422910" cy="3504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20962-CD88-455A-A8D9-A67791B3BF42}">
      <dsp:nvSpPr>
        <dsp:cNvPr id="0" name=""/>
        <dsp:cNvSpPr/>
      </dsp:nvSpPr>
      <dsp:spPr>
        <a:xfrm>
          <a:off x="2706623" y="803435"/>
          <a:ext cx="5751576" cy="35046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bg2"/>
              </a:solidFill>
            </a:rPr>
            <a:t>Any additional Math or Science Regents exam or any Math or Science exam from the list of Department Approved Alternatives, after a student has completed a course in the subject</a:t>
          </a:r>
          <a:r>
            <a:rPr lang="en-US" sz="4100" kern="1200" dirty="0" smtClean="0">
              <a:solidFill>
                <a:schemeClr val="bg2"/>
              </a:solidFill>
            </a:rPr>
            <a:t>.</a:t>
          </a:r>
          <a:endParaRPr lang="en-US" sz="4100" kern="1200" dirty="0">
            <a:solidFill>
              <a:schemeClr val="bg2"/>
            </a:solidFill>
          </a:endParaRPr>
        </a:p>
      </dsp:txBody>
      <dsp:txXfrm>
        <a:off x="2706623" y="803435"/>
        <a:ext cx="5751576" cy="3504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844D-AB9B-4311-8372-183DD5A48B43}">
      <dsp:nvSpPr>
        <dsp:cNvPr id="0" name=""/>
        <dsp:cNvSpPr/>
      </dsp:nvSpPr>
      <dsp:spPr>
        <a:xfrm>
          <a:off x="4129" y="2427900"/>
          <a:ext cx="211248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smtClean="0">
              <a:solidFill>
                <a:schemeClr val="tx1"/>
              </a:solidFill>
            </a:rPr>
            <a:t>Humanities</a:t>
          </a:r>
          <a:endParaRPr lang="en-US" sz="2800" kern="1200" dirty="0">
            <a:solidFill>
              <a:schemeClr val="tx1"/>
            </a:solidFill>
          </a:endParaRPr>
        </a:p>
      </dsp:txBody>
      <dsp:txXfrm>
        <a:off x="4129" y="2427900"/>
        <a:ext cx="2112485" cy="554400"/>
      </dsp:txXfrm>
    </dsp:sp>
    <dsp:sp modelId="{4204A2E1-38F8-4649-ADFD-D004ECE436EC}">
      <dsp:nvSpPr>
        <dsp:cNvPr id="0" name=""/>
        <dsp:cNvSpPr/>
      </dsp:nvSpPr>
      <dsp:spPr>
        <a:xfrm>
          <a:off x="2116614" y="1423050"/>
          <a:ext cx="422497" cy="256409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4E77-7286-400D-8996-B5AC7FB00130}">
      <dsp:nvSpPr>
        <dsp:cNvPr id="0" name=""/>
        <dsp:cNvSpPr/>
      </dsp:nvSpPr>
      <dsp:spPr>
        <a:xfrm>
          <a:off x="2667000" y="850896"/>
          <a:ext cx="5745959" cy="378332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2"/>
              </a:solidFill>
            </a:rPr>
            <a:t>Any additional Social Studies Regents Exam or any Social Studies or English exam from the list of Department Approved Alternatives after a student has completed a course in the subject.</a:t>
          </a:r>
          <a:endParaRPr lang="en-US" sz="2800" kern="1200" dirty="0">
            <a:solidFill>
              <a:schemeClr val="bg2"/>
            </a:solidFill>
          </a:endParaRPr>
        </a:p>
      </dsp:txBody>
      <dsp:txXfrm>
        <a:off x="2667000" y="850896"/>
        <a:ext cx="5745959" cy="3783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533D-5191-43BF-9BC0-16E4FDBA1B11}">
      <dsp:nvSpPr>
        <dsp:cNvPr id="0" name=""/>
        <dsp:cNvSpPr/>
      </dsp:nvSpPr>
      <dsp:spPr>
        <a:xfrm>
          <a:off x="0" y="1896500"/>
          <a:ext cx="2114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n-US" sz="3400" kern="1200" dirty="0" smtClean="0">
              <a:solidFill>
                <a:schemeClr val="tx1"/>
              </a:solidFill>
            </a:rPr>
            <a:t>Arts</a:t>
          </a:r>
          <a:endParaRPr lang="en-US" sz="3400" kern="1200" dirty="0">
            <a:solidFill>
              <a:schemeClr val="tx1"/>
            </a:solidFill>
          </a:endParaRPr>
        </a:p>
      </dsp:txBody>
      <dsp:txXfrm>
        <a:off x="0" y="1896500"/>
        <a:ext cx="2114550" cy="1287000"/>
      </dsp:txXfrm>
    </dsp:sp>
    <dsp:sp modelId="{6D6A8F84-0038-46A7-83CA-4C0C4C207E62}">
      <dsp:nvSpPr>
        <dsp:cNvPr id="0" name=""/>
        <dsp:cNvSpPr/>
      </dsp:nvSpPr>
      <dsp:spPr>
        <a:xfrm>
          <a:off x="2114549" y="891031"/>
          <a:ext cx="422910" cy="329793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AC815-CBBA-4A6F-B043-781DCCAA42EF}">
      <dsp:nvSpPr>
        <dsp:cNvPr id="0" name=""/>
        <dsp:cNvSpPr/>
      </dsp:nvSpPr>
      <dsp:spPr>
        <a:xfrm>
          <a:off x="2706623" y="891031"/>
          <a:ext cx="5751576" cy="329793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solidFill>
                <a:schemeClr val="bg2"/>
              </a:solidFill>
            </a:rPr>
            <a:t>Any assessment from the list of Department Approved Arts Pathway Assessments after a student has been prepared in the associated content </a:t>
          </a:r>
          <a:endParaRPr lang="en-US" sz="3600" kern="1200" dirty="0">
            <a:solidFill>
              <a:schemeClr val="bg2"/>
            </a:solidFill>
          </a:endParaRPr>
        </a:p>
      </dsp:txBody>
      <dsp:txXfrm>
        <a:off x="2706623" y="891031"/>
        <a:ext cx="5751576" cy="3297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CC81A-7745-48BD-B42B-3C0343F601FC}">
      <dsp:nvSpPr>
        <dsp:cNvPr id="0" name=""/>
        <dsp:cNvSpPr/>
      </dsp:nvSpPr>
      <dsp:spPr>
        <a:xfrm>
          <a:off x="0" y="1971987"/>
          <a:ext cx="2114550" cy="113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n-US" sz="3400" kern="1200" dirty="0" smtClean="0">
              <a:solidFill>
                <a:schemeClr val="tx1"/>
              </a:solidFill>
            </a:rPr>
            <a:t>Biliteracy (LOTE) </a:t>
          </a:r>
          <a:endParaRPr lang="en-US" sz="3400" kern="1200" dirty="0">
            <a:solidFill>
              <a:schemeClr val="tx1"/>
            </a:solidFill>
          </a:endParaRPr>
        </a:p>
      </dsp:txBody>
      <dsp:txXfrm>
        <a:off x="0" y="1971987"/>
        <a:ext cx="2114550" cy="1136025"/>
      </dsp:txXfrm>
    </dsp:sp>
    <dsp:sp modelId="{79144020-DC39-426B-B33B-457E3FCD3D95}">
      <dsp:nvSpPr>
        <dsp:cNvPr id="0" name=""/>
        <dsp:cNvSpPr/>
      </dsp:nvSpPr>
      <dsp:spPr>
        <a:xfrm>
          <a:off x="2114549" y="871463"/>
          <a:ext cx="422910" cy="333707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1E810-FA9F-4133-8C5D-2364479DF9BF}">
      <dsp:nvSpPr>
        <dsp:cNvPr id="0" name=""/>
        <dsp:cNvSpPr/>
      </dsp:nvSpPr>
      <dsp:spPr>
        <a:xfrm>
          <a:off x="2706623" y="871463"/>
          <a:ext cx="5751576" cy="3337073"/>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solidFill>
                <a:schemeClr val="bg2"/>
              </a:solidFill>
            </a:rPr>
            <a:t>This pathway is not currently available.  Examinations are under review and will be posted on the Multiple Pathway page once approved. </a:t>
          </a:r>
          <a:endParaRPr lang="en-US" sz="3600" kern="1200" dirty="0">
            <a:solidFill>
              <a:schemeClr val="bg2"/>
            </a:solidFill>
          </a:endParaRPr>
        </a:p>
      </dsp:txBody>
      <dsp:txXfrm>
        <a:off x="2706623" y="871463"/>
        <a:ext cx="5751576" cy="3337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8CAC9-691C-4A7E-B9FF-4CD4877D5970}">
      <dsp:nvSpPr>
        <dsp:cNvPr id="0" name=""/>
        <dsp:cNvSpPr/>
      </dsp:nvSpPr>
      <dsp:spPr>
        <a:xfrm>
          <a:off x="0" y="1605281"/>
          <a:ext cx="2112485" cy="65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n-US" sz="3400" kern="1200" dirty="0" smtClean="0">
              <a:solidFill>
                <a:schemeClr val="tx1"/>
              </a:solidFill>
            </a:rPr>
            <a:t>CTE</a:t>
          </a:r>
          <a:endParaRPr lang="en-US" sz="3400" kern="1200" dirty="0">
            <a:solidFill>
              <a:schemeClr val="tx1"/>
            </a:solidFill>
          </a:endParaRPr>
        </a:p>
      </dsp:txBody>
      <dsp:txXfrm>
        <a:off x="0" y="1605281"/>
        <a:ext cx="2112485" cy="653399"/>
      </dsp:txXfrm>
    </dsp:sp>
    <dsp:sp modelId="{55512395-B064-46EE-BBC6-FCB470F43261}">
      <dsp:nvSpPr>
        <dsp:cNvPr id="0" name=""/>
        <dsp:cNvSpPr/>
      </dsp:nvSpPr>
      <dsp:spPr>
        <a:xfrm>
          <a:off x="2493492" y="222255"/>
          <a:ext cx="422497" cy="349248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0C0DD-DBB1-4538-93AD-ACB9A919A3B6}">
      <dsp:nvSpPr>
        <dsp:cNvPr id="0" name=""/>
        <dsp:cNvSpPr/>
      </dsp:nvSpPr>
      <dsp:spPr>
        <a:xfrm>
          <a:off x="3084988" y="72561"/>
          <a:ext cx="4992204" cy="379187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u="none" kern="1200" dirty="0" smtClean="0">
              <a:solidFill>
                <a:schemeClr val="bg2"/>
              </a:solidFill>
            </a:rPr>
            <a:t>After</a:t>
          </a:r>
          <a:r>
            <a:rPr lang="en-US" sz="2400" kern="1200" dirty="0" smtClean="0">
              <a:solidFill>
                <a:schemeClr val="bg2"/>
              </a:solidFill>
            </a:rPr>
            <a:t> a student has successfully completed a Department approved CTE Program s/he passes an approved  CTE Pathway Assessment found at the link below.  The student must successfully complete </a:t>
          </a:r>
          <a:r>
            <a:rPr lang="en-US" sz="2400" b="1" u="sng" kern="1200" dirty="0" smtClean="0">
              <a:solidFill>
                <a:schemeClr val="bg2"/>
              </a:solidFill>
            </a:rPr>
            <a:t>BOTH</a:t>
          </a:r>
          <a:r>
            <a:rPr lang="en-US" sz="2400" kern="1200" dirty="0" smtClean="0">
              <a:solidFill>
                <a:schemeClr val="bg2"/>
              </a:solidFill>
            </a:rPr>
            <a:t> the program and the assessment.  Not all CTE technical assessments are approved as CTE Pathway Assessments</a:t>
          </a:r>
          <a:endParaRPr lang="en-US" sz="2400" kern="1200" dirty="0">
            <a:solidFill>
              <a:schemeClr val="bg2"/>
            </a:solidFill>
          </a:endParaRPr>
        </a:p>
      </dsp:txBody>
      <dsp:txXfrm>
        <a:off x="3084988" y="72561"/>
        <a:ext cx="4992204" cy="3791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8CAC9-691C-4A7E-B9FF-4CD4877D5970}">
      <dsp:nvSpPr>
        <dsp:cNvPr id="0" name=""/>
        <dsp:cNvSpPr/>
      </dsp:nvSpPr>
      <dsp:spPr>
        <a:xfrm>
          <a:off x="0" y="1896500"/>
          <a:ext cx="2114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n-US" sz="3400" kern="1200" dirty="0" smtClean="0">
              <a:solidFill>
                <a:schemeClr val="tx1"/>
              </a:solidFill>
            </a:rPr>
            <a:t>CDOS</a:t>
          </a:r>
          <a:endParaRPr lang="en-US" sz="3400" kern="1200" dirty="0">
            <a:solidFill>
              <a:schemeClr val="tx1"/>
            </a:solidFill>
          </a:endParaRPr>
        </a:p>
      </dsp:txBody>
      <dsp:txXfrm>
        <a:off x="0" y="1896500"/>
        <a:ext cx="2114550" cy="1287000"/>
      </dsp:txXfrm>
    </dsp:sp>
    <dsp:sp modelId="{55512395-B064-46EE-BBC6-FCB470F43261}">
      <dsp:nvSpPr>
        <dsp:cNvPr id="0" name=""/>
        <dsp:cNvSpPr/>
      </dsp:nvSpPr>
      <dsp:spPr>
        <a:xfrm>
          <a:off x="2114549" y="770375"/>
          <a:ext cx="422910" cy="3539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0C0DD-DBB1-4538-93AD-ACB9A919A3B6}">
      <dsp:nvSpPr>
        <dsp:cNvPr id="0" name=""/>
        <dsp:cNvSpPr/>
      </dsp:nvSpPr>
      <dsp:spPr>
        <a:xfrm>
          <a:off x="2706623" y="770375"/>
          <a:ext cx="5751576" cy="35392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2"/>
              </a:solidFill>
            </a:rPr>
            <a:t>Students who complete all the components of the CDOS commencement credential option 1 (program) or option 2 (assessment) may use that credential to meet the +1 pathway requirement toward a local or Regents diploma.           </a:t>
          </a:r>
          <a:r>
            <a:rPr lang="en-US" sz="2400" kern="1200" dirty="0" err="1" smtClean="0">
              <a:solidFill>
                <a:schemeClr val="bg2"/>
              </a:solidFill>
            </a:rPr>
            <a:t>Note:CDOS</a:t>
          </a:r>
          <a:r>
            <a:rPr lang="en-US" sz="2400" kern="1200" dirty="0" smtClean="0">
              <a:solidFill>
                <a:schemeClr val="bg2"/>
              </a:solidFill>
            </a:rPr>
            <a:t> may also be earned as a standalone credential for those student unable to meet the other requirements of a Regents or local diploma   </a:t>
          </a:r>
          <a:endParaRPr lang="en-US" sz="2400" kern="1200" dirty="0">
            <a:solidFill>
              <a:schemeClr val="bg2"/>
            </a:solidFill>
          </a:endParaRPr>
        </a:p>
      </dsp:txBody>
      <dsp:txXfrm>
        <a:off x="2706623" y="770375"/>
        <a:ext cx="5751576" cy="3539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F9801-2274-4421-BD23-58BF76DA611D}">
      <dsp:nvSpPr>
        <dsp:cNvPr id="0" name=""/>
        <dsp:cNvSpPr/>
      </dsp:nvSpPr>
      <dsp:spPr>
        <a:xfrm>
          <a:off x="0" y="325799"/>
          <a:ext cx="7924800" cy="200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249936" rIns="61505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Available to all students except students assessed using the New York State Alternate Assessment seeking the Skills and Achievement Commencement Credential.  Available as a stand alone credential or added to a Local or Regents diploma.</a:t>
          </a:r>
          <a:endParaRPr lang="en-US" sz="1200" kern="1200" dirty="0"/>
        </a:p>
        <a:p>
          <a:pPr marL="114300" lvl="1" indent="-114300" algn="l" defTabSz="533400">
            <a:lnSpc>
              <a:spcPct val="90000"/>
            </a:lnSpc>
            <a:spcBef>
              <a:spcPct val="0"/>
            </a:spcBef>
            <a:spcAft>
              <a:spcPct val="15000"/>
            </a:spcAft>
            <a:buChar char="••"/>
          </a:pPr>
          <a:r>
            <a:rPr lang="en-US" sz="1200" kern="1200" dirty="0" smtClean="0"/>
            <a:t> Criteria:</a:t>
          </a:r>
          <a:endParaRPr lang="en-US" sz="1200" kern="1200" dirty="0"/>
        </a:p>
        <a:p>
          <a:pPr marL="228600" lvl="2" indent="-114300" algn="l" defTabSz="533400">
            <a:lnSpc>
              <a:spcPct val="90000"/>
            </a:lnSpc>
            <a:spcBef>
              <a:spcPct val="0"/>
            </a:spcBef>
            <a:spcAft>
              <a:spcPct val="15000"/>
            </a:spcAft>
            <a:buChar char="••"/>
          </a:pPr>
          <a:r>
            <a:rPr lang="en-US" sz="1200" kern="1200" dirty="0" smtClean="0"/>
            <a:t>Career Plan</a:t>
          </a:r>
          <a:endParaRPr lang="en-US" sz="1200" kern="1200" dirty="0"/>
        </a:p>
        <a:p>
          <a:pPr marL="228600" lvl="2" indent="-114300" algn="l" defTabSz="533400">
            <a:lnSpc>
              <a:spcPct val="90000"/>
            </a:lnSpc>
            <a:spcBef>
              <a:spcPct val="0"/>
            </a:spcBef>
            <a:spcAft>
              <a:spcPct val="15000"/>
            </a:spcAft>
            <a:buChar char="••"/>
          </a:pPr>
          <a:r>
            <a:rPr lang="en-US" sz="1200" kern="1200" dirty="0" smtClean="0"/>
            <a:t>Employability Profile</a:t>
          </a:r>
          <a:endParaRPr lang="en-US" sz="1200" kern="1200" dirty="0"/>
        </a:p>
        <a:p>
          <a:pPr marL="228600" lvl="2" indent="-114300" algn="l" defTabSz="533400">
            <a:lnSpc>
              <a:spcPct val="90000"/>
            </a:lnSpc>
            <a:spcBef>
              <a:spcPct val="0"/>
            </a:spcBef>
            <a:spcAft>
              <a:spcPct val="15000"/>
            </a:spcAft>
            <a:buChar char="••"/>
          </a:pPr>
          <a:r>
            <a:rPr lang="en-US" sz="1200" kern="1200" dirty="0" smtClean="0"/>
            <a:t>Demonstrated achievement of CDOS Standards</a:t>
          </a:r>
          <a:endParaRPr lang="en-US" sz="1200" kern="1200" dirty="0"/>
        </a:p>
        <a:p>
          <a:pPr marL="228600" lvl="2" indent="-114300" algn="l" defTabSz="533400">
            <a:lnSpc>
              <a:spcPct val="90000"/>
            </a:lnSpc>
            <a:spcBef>
              <a:spcPct val="0"/>
            </a:spcBef>
            <a:spcAft>
              <a:spcPct val="15000"/>
            </a:spcAft>
            <a:buChar char="••"/>
          </a:pPr>
          <a:r>
            <a:rPr lang="en-US" sz="1200" kern="1200" dirty="0" smtClean="0"/>
            <a:t>216 hours of CTE coursework and/or work-based learning experiences (of which at least 54 hours must be in work-based learning experiences)</a:t>
          </a:r>
          <a:endParaRPr lang="en-US" sz="1200" kern="1200" dirty="0"/>
        </a:p>
      </dsp:txBody>
      <dsp:txXfrm>
        <a:off x="0" y="325799"/>
        <a:ext cx="7924800" cy="2003400"/>
      </dsp:txXfrm>
    </dsp:sp>
    <dsp:sp modelId="{C62682B5-E4A1-4CD4-A03C-F1FF5349D626}">
      <dsp:nvSpPr>
        <dsp:cNvPr id="0" name=""/>
        <dsp:cNvSpPr/>
      </dsp:nvSpPr>
      <dsp:spPr>
        <a:xfrm>
          <a:off x="396240" y="148679"/>
          <a:ext cx="55473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711200">
            <a:lnSpc>
              <a:spcPct val="90000"/>
            </a:lnSpc>
            <a:spcBef>
              <a:spcPct val="0"/>
            </a:spcBef>
            <a:spcAft>
              <a:spcPct val="35000"/>
            </a:spcAft>
          </a:pPr>
          <a:r>
            <a:rPr lang="en-US" sz="1600" kern="1200" dirty="0" smtClean="0"/>
            <a:t>CDOS Commencement Credential – Option 1</a:t>
          </a:r>
          <a:endParaRPr lang="en-US" sz="1600" kern="1200" dirty="0"/>
        </a:p>
      </dsp:txBody>
      <dsp:txXfrm>
        <a:off x="413533" y="165972"/>
        <a:ext cx="5512774" cy="319654"/>
      </dsp:txXfrm>
    </dsp:sp>
    <dsp:sp modelId="{3B7EBFCC-BD9D-4C1F-A4B7-C220028A3A27}">
      <dsp:nvSpPr>
        <dsp:cNvPr id="0" name=""/>
        <dsp:cNvSpPr/>
      </dsp:nvSpPr>
      <dsp:spPr>
        <a:xfrm>
          <a:off x="0" y="2571120"/>
          <a:ext cx="7924800" cy="185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249936" rIns="61505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Available to all students except students assessed using the New York State Alternate Assessment seeking the Skills and Achievement Commencement Credential.  Available as a stand alone credential or added to a Local or Regents diploma.</a:t>
          </a:r>
          <a:endParaRPr lang="en-US" sz="1200" kern="1200" dirty="0"/>
        </a:p>
        <a:p>
          <a:pPr marL="114300" lvl="1" indent="-114300" algn="l" defTabSz="533400">
            <a:lnSpc>
              <a:spcPct val="90000"/>
            </a:lnSpc>
            <a:spcBef>
              <a:spcPct val="0"/>
            </a:spcBef>
            <a:spcAft>
              <a:spcPct val="15000"/>
            </a:spcAft>
            <a:buChar char="••"/>
          </a:pPr>
          <a:r>
            <a:rPr lang="en-US" sz="1200" kern="1200" dirty="0" smtClean="0"/>
            <a:t>Criteria -  meeting the requirements for one of the nationally recognized work readiness credentials</a:t>
          </a:r>
          <a:endParaRPr lang="en-US" sz="1200" kern="1200" dirty="0"/>
        </a:p>
        <a:p>
          <a:pPr marL="228600" lvl="2" indent="-114300" algn="l" defTabSz="533400">
            <a:lnSpc>
              <a:spcPct val="90000"/>
            </a:lnSpc>
            <a:spcBef>
              <a:spcPct val="0"/>
            </a:spcBef>
            <a:spcAft>
              <a:spcPct val="15000"/>
            </a:spcAft>
            <a:buChar char="••"/>
          </a:pPr>
          <a:r>
            <a:rPr lang="en-US" sz="1200" b="0" i="0" kern="1200" dirty="0" smtClean="0">
              <a:solidFill>
                <a:schemeClr val="tx1"/>
              </a:solidFill>
              <a:effectLst/>
              <a:latin typeface="+mn-lt"/>
              <a:ea typeface="+mn-ea"/>
              <a:cs typeface="+mn-cs"/>
            </a:rPr>
            <a:t>National Work Readiness Credential;</a:t>
          </a:r>
          <a:endParaRPr lang="en-US" sz="1200" kern="1200" dirty="0"/>
        </a:p>
        <a:p>
          <a:pPr marL="228600" lvl="2" indent="-114300" algn="l" defTabSz="533400">
            <a:lnSpc>
              <a:spcPct val="90000"/>
            </a:lnSpc>
            <a:spcBef>
              <a:spcPct val="0"/>
            </a:spcBef>
            <a:spcAft>
              <a:spcPct val="15000"/>
            </a:spcAft>
            <a:buChar char="••"/>
          </a:pPr>
          <a:r>
            <a:rPr lang="en-US" sz="1200" b="0" i="0" kern="1200" smtClean="0">
              <a:solidFill>
                <a:schemeClr val="tx1"/>
              </a:solidFill>
              <a:effectLst/>
              <a:latin typeface="+mn-lt"/>
              <a:ea typeface="+mn-ea"/>
              <a:cs typeface="+mn-cs"/>
            </a:rPr>
            <a:t>SkillsUSA Work Force Ready Employability Assessment;</a:t>
          </a:r>
          <a:endParaRPr lang="en-US" sz="1200" b="0" i="0" kern="1200" dirty="0" smtClean="0">
            <a:solidFill>
              <a:schemeClr val="tx1"/>
            </a:solidFill>
            <a:effectLst/>
            <a:latin typeface="+mn-lt"/>
            <a:ea typeface="+mn-ea"/>
            <a:cs typeface="+mn-cs"/>
          </a:endParaRPr>
        </a:p>
        <a:p>
          <a:pPr marL="228600" lvl="2" indent="-114300" algn="l" defTabSz="533400">
            <a:lnSpc>
              <a:spcPct val="90000"/>
            </a:lnSpc>
            <a:spcBef>
              <a:spcPct val="0"/>
            </a:spcBef>
            <a:spcAft>
              <a:spcPct val="15000"/>
            </a:spcAft>
            <a:buChar char="••"/>
          </a:pPr>
          <a:r>
            <a:rPr lang="en-US" sz="1200" b="0" i="0" kern="1200" dirty="0" smtClean="0">
              <a:solidFill>
                <a:schemeClr val="tx1"/>
              </a:solidFill>
              <a:effectLst/>
              <a:latin typeface="+mn-lt"/>
              <a:ea typeface="+mn-ea"/>
              <a:cs typeface="+mn-cs"/>
            </a:rPr>
            <a:t>National Career Readiness Certificate </a:t>
          </a:r>
          <a:r>
            <a:rPr lang="en-US" sz="1200" b="0" i="0" kern="1200" dirty="0" err="1" smtClean="0">
              <a:solidFill>
                <a:schemeClr val="tx1"/>
              </a:solidFill>
              <a:effectLst/>
              <a:latin typeface="+mn-lt"/>
              <a:ea typeface="+mn-ea"/>
              <a:cs typeface="+mn-cs"/>
            </a:rPr>
            <a:t>WorkKeys</a:t>
          </a:r>
          <a:r>
            <a:rPr lang="en-US" sz="1200" b="0" i="0" kern="1200" dirty="0" smtClean="0">
              <a:solidFill>
                <a:schemeClr val="tx1"/>
              </a:solidFill>
              <a:effectLst/>
              <a:latin typeface="+mn-lt"/>
              <a:ea typeface="+mn-ea"/>
              <a:cs typeface="+mn-cs"/>
            </a:rPr>
            <a:t> - (ACT); </a:t>
          </a:r>
        </a:p>
        <a:p>
          <a:pPr marL="228600" lvl="2" indent="-114300" algn="l" defTabSz="533400">
            <a:lnSpc>
              <a:spcPct val="90000"/>
            </a:lnSpc>
            <a:spcBef>
              <a:spcPct val="0"/>
            </a:spcBef>
            <a:spcAft>
              <a:spcPct val="15000"/>
            </a:spcAft>
            <a:buChar char="••"/>
          </a:pPr>
          <a:r>
            <a:rPr lang="en-US" sz="1200" b="0" i="0" kern="1200" dirty="0" smtClean="0">
              <a:solidFill>
                <a:schemeClr val="tx1"/>
              </a:solidFill>
              <a:effectLst/>
              <a:latin typeface="+mn-lt"/>
              <a:ea typeface="+mn-ea"/>
              <a:cs typeface="+mn-cs"/>
            </a:rPr>
            <a:t>Comprehensive Adult Student Assessment Systems Workforce Skills Certification System.</a:t>
          </a:r>
        </a:p>
      </dsp:txBody>
      <dsp:txXfrm>
        <a:off x="0" y="2571120"/>
        <a:ext cx="7924800" cy="1852200"/>
      </dsp:txXfrm>
    </dsp:sp>
    <dsp:sp modelId="{2DFFDA53-D076-481C-A792-FD75BF17AB66}">
      <dsp:nvSpPr>
        <dsp:cNvPr id="0" name=""/>
        <dsp:cNvSpPr/>
      </dsp:nvSpPr>
      <dsp:spPr>
        <a:xfrm>
          <a:off x="396240" y="2394000"/>
          <a:ext cx="554736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711200">
            <a:lnSpc>
              <a:spcPct val="90000"/>
            </a:lnSpc>
            <a:spcBef>
              <a:spcPct val="0"/>
            </a:spcBef>
            <a:spcAft>
              <a:spcPct val="35000"/>
            </a:spcAft>
          </a:pPr>
          <a:r>
            <a:rPr lang="en-US" sz="1600" kern="1200" dirty="0" smtClean="0"/>
            <a:t>CDOS Commencement Credential – Option 2</a:t>
          </a:r>
          <a:endParaRPr lang="en-US" sz="1600" kern="1200" dirty="0"/>
        </a:p>
      </dsp:txBody>
      <dsp:txXfrm>
        <a:off x="413533" y="2411293"/>
        <a:ext cx="5512774" cy="31965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1F6C3BD2-27FD-4995-8C91-6CF18D53D644}" type="datetimeFigureOut">
              <a:rPr lang="en-US" smtClean="0"/>
              <a:t>6/8/2017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600E66BB-FE8E-4C8D-825E-8CECF067CD8B}" type="slidenum">
              <a:rPr lang="en-US" smtClean="0"/>
              <a:t>‹#›</a:t>
            </a:fld>
            <a:endParaRPr lang="en-US"/>
          </a:p>
        </p:txBody>
      </p:sp>
    </p:spTree>
    <p:extLst>
      <p:ext uri="{BB962C8B-B14F-4D97-AF65-F5344CB8AC3E}">
        <p14:creationId xmlns:p14="http://schemas.microsoft.com/office/powerpoint/2010/main" val="294820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1</a:t>
            </a:fld>
            <a:endParaRPr lang="en-US"/>
          </a:p>
        </p:txBody>
      </p:sp>
    </p:spTree>
    <p:extLst>
      <p:ext uri="{BB962C8B-B14F-4D97-AF65-F5344CB8AC3E}">
        <p14:creationId xmlns:p14="http://schemas.microsoft.com/office/powerpoint/2010/main" val="374816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11</a:t>
            </a:fld>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12</a:t>
            </a:fld>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13</a:t>
            </a:fld>
            <a:endParaRPr lang="en-US"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14</a:t>
            </a:fld>
            <a:endParaRPr lang="en-US"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15</a:t>
            </a:fld>
            <a:endParaRPr lang="en-US"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6545" lvl="2"/>
            <a:endParaRPr lang="en-US" dirty="0" smtClean="0"/>
          </a:p>
          <a:p>
            <a:pPr marL="195699" indent="-181227">
              <a:buFont typeface="Arial" panose="020B0604020202020204" pitchFamily="34" charset="0"/>
              <a:buChar char="•"/>
            </a:pPr>
            <a:r>
              <a:rPr lang="en-US" dirty="0" smtClean="0"/>
              <a:t>Two available options</a:t>
            </a:r>
            <a:r>
              <a:rPr lang="en-US" baseline="0" dirty="0" smtClean="0"/>
              <a:t> to meet the requirements for the credential </a:t>
            </a:r>
            <a:endParaRPr lang="en-US" dirty="0"/>
          </a:p>
          <a:p>
            <a:pPr marL="1147772" lvl="2" indent="-181227" defTabSz="966545">
              <a:buFont typeface="Arial" panose="020B0604020202020204" pitchFamily="34" charset="0"/>
              <a:buChar char="•"/>
              <a:defRPr/>
            </a:pPr>
            <a:endParaRPr lang="en-US" baseline="0" dirty="0" smtClean="0"/>
          </a:p>
          <a:p>
            <a:pPr marL="1147772" lvl="2" indent="-181227" defTabSz="966545">
              <a:buFont typeface="Arial" panose="020B0604020202020204" pitchFamily="34" charset="0"/>
              <a:buChar char="•"/>
              <a:defRPr/>
            </a:pPr>
            <a:endParaRPr lang="en-US" baseline="0" dirty="0" smtClean="0"/>
          </a:p>
          <a:p>
            <a:pPr marL="664499" lvl="1" indent="-181227">
              <a:buFont typeface="Arial" panose="020B0604020202020204" pitchFamily="34" charset="0"/>
              <a:buChar char="•"/>
            </a:pPr>
            <a:endParaRPr lang="en-US" baseline="0" dirty="0" smtClean="0"/>
          </a:p>
          <a:p>
            <a:pPr marL="483272" lvl="1"/>
            <a:endParaRPr lang="en-US" baseline="0" dirty="0" smtClean="0"/>
          </a:p>
          <a:p>
            <a:pPr marL="664499" lvl="1" indent="-18122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00E66BB-FE8E-4C8D-825E-8CECF067CD8B}" type="slidenum">
              <a:rPr lang="en-US" smtClean="0"/>
              <a:t>17</a:t>
            </a:fld>
            <a:endParaRPr lang="en-US"/>
          </a:p>
        </p:txBody>
      </p:sp>
    </p:spTree>
    <p:extLst>
      <p:ext uri="{BB962C8B-B14F-4D97-AF65-F5344CB8AC3E}">
        <p14:creationId xmlns:p14="http://schemas.microsoft.com/office/powerpoint/2010/main" val="187589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Arial" panose="020B0604020202020204" pitchFamily="34" charset="0"/>
              <a:buChar char="•"/>
            </a:pPr>
            <a:r>
              <a:rPr lang="en-US" dirty="0" smtClean="0"/>
              <a:t>The various diploma types</a:t>
            </a:r>
            <a:r>
              <a:rPr lang="en-US" baseline="0" dirty="0" smtClean="0"/>
              <a:t> are differentiated by 2 factors</a:t>
            </a:r>
          </a:p>
          <a:p>
            <a:pPr marL="724908" lvl="1" indent="-241636">
              <a:buFont typeface="+mj-lt"/>
              <a:buAutoNum type="arabicPeriod"/>
            </a:pPr>
            <a:r>
              <a:rPr lang="en-US" baseline="0" dirty="0" smtClean="0"/>
              <a:t>The passing score on the examinations used to meet the diploma requirements</a:t>
            </a:r>
          </a:p>
          <a:p>
            <a:pPr marL="724908" lvl="1" indent="-241636">
              <a:buFont typeface="+mj-lt"/>
              <a:buAutoNum type="arabicPeriod"/>
            </a:pPr>
            <a:r>
              <a:rPr lang="en-US" baseline="0" dirty="0" smtClean="0"/>
              <a:t>The number of assessments a student successfully passes</a:t>
            </a:r>
          </a:p>
          <a:p>
            <a:pPr marL="241636" indent="-241636">
              <a:buFont typeface="Arial" panose="020B0604020202020204" pitchFamily="34" charset="0"/>
              <a:buChar char="•"/>
            </a:pPr>
            <a:r>
              <a:rPr lang="en-US" baseline="0" dirty="0" smtClean="0"/>
              <a:t>All diplomas call for students to pass a minimum of 1 examination in each discipline; ELA, Math, Science, Social Studies, plus 1 pathway assessment (or CDOS)</a:t>
            </a:r>
          </a:p>
          <a:p>
            <a:pPr marL="241636" indent="-241636">
              <a:buFont typeface="Arial" panose="020B0604020202020204" pitchFamily="34" charset="0"/>
              <a:buChar char="•"/>
            </a:pPr>
            <a:r>
              <a:rPr lang="en-US" baseline="0" dirty="0" smtClean="0"/>
              <a:t>Pathway assessments consist of the following: </a:t>
            </a:r>
          </a:p>
          <a:p>
            <a:pPr marL="717673" lvl="1" indent="-241636">
              <a:buFont typeface="+mj-lt"/>
              <a:buAutoNum type="arabicPeriod"/>
            </a:pPr>
            <a:r>
              <a:rPr lang="en-US" baseline="0" dirty="0" smtClean="0"/>
              <a:t>An additional math or science Regents exam in a different course from that which was used in the 4 required exams</a:t>
            </a:r>
          </a:p>
          <a:p>
            <a:pPr marL="724908" lvl="1" indent="-241636">
              <a:buFont typeface="+mj-lt"/>
              <a:buAutoNum type="arabicPeriod"/>
            </a:pPr>
            <a:r>
              <a:rPr lang="en-US" baseline="0" dirty="0" smtClean="0"/>
              <a:t>An additional social studies Regents exam in a different course</a:t>
            </a:r>
          </a:p>
          <a:p>
            <a:pPr marL="724908" lvl="1" indent="-241636">
              <a:buFont typeface="+mj-lt"/>
              <a:buAutoNum type="arabicPeriod"/>
            </a:pPr>
            <a:r>
              <a:rPr lang="en-US" baseline="0" dirty="0" smtClean="0"/>
              <a:t>Any exam from the list of Department approved alternative examinations in a different course</a:t>
            </a:r>
          </a:p>
          <a:p>
            <a:pPr marL="724908" lvl="1" indent="-241636">
              <a:buFont typeface="+mj-lt"/>
              <a:buAutoNum type="arabicPeriod"/>
            </a:pPr>
            <a:r>
              <a:rPr lang="en-US" baseline="0" dirty="0" smtClean="0"/>
              <a:t>Any exam from the list of Department approved technical assessments after successfully completing a Department approved CTE program</a:t>
            </a:r>
          </a:p>
          <a:p>
            <a:pPr marL="724908" lvl="1" indent="-241636">
              <a:buFont typeface="+mj-lt"/>
              <a:buAutoNum type="arabicPeriod"/>
            </a:pPr>
            <a:r>
              <a:rPr lang="en-US" baseline="0" dirty="0" smtClean="0"/>
              <a:t>A Department approved  arts pathway or LOTE pathway examination.</a:t>
            </a:r>
          </a:p>
          <a:p>
            <a:pPr marL="483272" lvl="1"/>
            <a:r>
              <a:rPr lang="en-US" baseline="0" dirty="0" smtClean="0"/>
              <a:t>In lieu of a Pathway assessment (1-5 above) a student can meet the requirements for a CDOS commencement credential and graduate with 4 exams + CDOS</a:t>
            </a:r>
          </a:p>
          <a:p>
            <a:pPr marL="241636" indent="-241636">
              <a:buFont typeface="Arial" panose="020B0604020202020204" pitchFamily="34" charset="0"/>
              <a:buChar char="•"/>
            </a:pPr>
            <a:endParaRPr lang="en-US" baseline="0" dirty="0" smtClean="0"/>
          </a:p>
          <a:p>
            <a:pPr marL="241636" indent="-241636">
              <a:buFont typeface="Arial" panose="020B0604020202020204" pitchFamily="34" charset="0"/>
              <a:buChar char="•"/>
            </a:pPr>
            <a:r>
              <a:rPr lang="en-US" baseline="0" dirty="0" smtClean="0"/>
              <a:t>The Regents diploma requires each student to pass 5 examinations with a 65 or better (or 4 exams +CDOS) or 4 examinations  (or 3+CDOS) with a 65 and 1 examination with a 60-64 for which an appeal has been granted by a local district.</a:t>
            </a:r>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19</a:t>
            </a:fld>
            <a:endParaRPr lang="en-US"/>
          </a:p>
        </p:txBody>
      </p:sp>
    </p:spTree>
    <p:extLst>
      <p:ext uri="{BB962C8B-B14F-4D97-AF65-F5344CB8AC3E}">
        <p14:creationId xmlns:p14="http://schemas.microsoft.com/office/powerpoint/2010/main" val="284701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 students</a:t>
            </a:r>
            <a:r>
              <a:rPr lang="en-US" b="1" baseline="0" dirty="0" smtClean="0"/>
              <a:t> </a:t>
            </a:r>
            <a:r>
              <a:rPr lang="en-US" baseline="0" dirty="0" smtClean="0"/>
              <a:t>can meet the local diploma requirements by:</a:t>
            </a:r>
          </a:p>
          <a:p>
            <a:pPr marL="664499" lvl="1" indent="-181227">
              <a:buFont typeface="Arial" panose="020B0604020202020204" pitchFamily="34" charset="0"/>
              <a:buChar char="•"/>
            </a:pPr>
            <a:r>
              <a:rPr lang="en-US" baseline="0" dirty="0" smtClean="0"/>
              <a:t>Passing 3 required examinations with a 65 or better; and </a:t>
            </a:r>
          </a:p>
          <a:p>
            <a:pPr marL="664499" lvl="1" indent="-181227">
              <a:buFont typeface="Arial" panose="020B0604020202020204" pitchFamily="34" charset="0"/>
              <a:buChar char="•"/>
            </a:pPr>
            <a:r>
              <a:rPr lang="en-US" baseline="0" dirty="0" smtClean="0"/>
              <a:t>Passing 2 required examinations with a 60-64 for which an appeal is granted by the local district</a:t>
            </a:r>
          </a:p>
          <a:p>
            <a:pPr marL="664499" lvl="1" indent="-181227">
              <a:buFont typeface="Arial" panose="020B0604020202020204" pitchFamily="34" charset="0"/>
              <a:buChar char="•"/>
            </a:pPr>
            <a:r>
              <a:rPr lang="en-US" baseline="0" dirty="0" smtClean="0"/>
              <a:t>(Students with disabilities can use this option but would not need to because they have access to the low pass safety nets</a:t>
            </a:r>
          </a:p>
          <a:p>
            <a:r>
              <a:rPr lang="en-US" b="1" baseline="0" dirty="0" smtClean="0"/>
              <a:t>This is the only avenue that provides for a general education student to earn a local diploma</a:t>
            </a:r>
          </a:p>
          <a:p>
            <a:endParaRPr lang="en-US" b="1" dirty="0"/>
          </a:p>
        </p:txBody>
      </p:sp>
      <p:sp>
        <p:nvSpPr>
          <p:cNvPr id="4" name="Slide Number Placeholder 3"/>
          <p:cNvSpPr>
            <a:spLocks noGrp="1"/>
          </p:cNvSpPr>
          <p:nvPr>
            <p:ph type="sldNum" sz="quarter" idx="10"/>
          </p:nvPr>
        </p:nvSpPr>
        <p:spPr/>
        <p:txBody>
          <a:bodyPr/>
          <a:lstStyle/>
          <a:p>
            <a:fld id="{600E66BB-FE8E-4C8D-825E-8CECF067CD8B}" type="slidenum">
              <a:rPr lang="en-US" smtClean="0"/>
              <a:t>20</a:t>
            </a:fld>
            <a:endParaRPr lang="en-US"/>
          </a:p>
        </p:txBody>
      </p:sp>
    </p:spTree>
    <p:extLst>
      <p:ext uri="{BB962C8B-B14F-4D97-AF65-F5344CB8AC3E}">
        <p14:creationId xmlns:p14="http://schemas.microsoft.com/office/powerpoint/2010/main" val="340436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English Language </a:t>
            </a:r>
            <a:r>
              <a:rPr lang="en-US" b="1" dirty="0" smtClean="0"/>
              <a:t>Learners</a:t>
            </a:r>
          </a:p>
          <a:p>
            <a:r>
              <a:rPr lang="en-US" b="0" dirty="0" smtClean="0"/>
              <a:t>English Language</a:t>
            </a:r>
            <a:r>
              <a:rPr lang="en-US" b="0" baseline="0" dirty="0" smtClean="0"/>
              <a:t> Learners can appeal a score as low as </a:t>
            </a:r>
            <a:r>
              <a:rPr lang="en-US" b="1" u="sng" baseline="0" dirty="0" smtClean="0"/>
              <a:t>55 on their ELA exam </a:t>
            </a:r>
            <a:r>
              <a:rPr lang="en-US" b="0" baseline="0" dirty="0" smtClean="0"/>
              <a:t>only.  If the student uses this flexibility, the most they can earn is a local diploma.  The student can however appeal a second exam within the score range of 60-64 and still qualify for a local diploma.</a:t>
            </a:r>
            <a:endParaRPr lang="en-US" b="0" dirty="0"/>
          </a:p>
          <a:p>
            <a:pPr marL="181227" indent="-181227" defTabSz="966545">
              <a:buFont typeface="Arial" panose="020B0604020202020204" pitchFamily="34" charset="0"/>
              <a:buChar char="•"/>
              <a:defRPr/>
            </a:pPr>
            <a:r>
              <a:rPr lang="en-US" dirty="0"/>
              <a:t>Passing 4 exams with a minimum score of 65 and ELA with a score of </a:t>
            </a:r>
            <a:r>
              <a:rPr lang="en-US" dirty="0" smtClean="0"/>
              <a:t>55-59 </a:t>
            </a:r>
            <a:r>
              <a:rPr lang="en-US" dirty="0"/>
              <a:t>for which an appeal is granted by the local district</a:t>
            </a:r>
          </a:p>
          <a:p>
            <a:pPr marL="181227" indent="-181227" defTabSz="966545">
              <a:buFont typeface="Arial" panose="020B0604020202020204" pitchFamily="34" charset="0"/>
              <a:buChar char="•"/>
              <a:defRPr/>
            </a:pPr>
            <a:r>
              <a:rPr lang="en-US" dirty="0"/>
              <a:t>Passing 3 exams with a minimum score of 65,  and 1 exam with a score of </a:t>
            </a:r>
            <a:r>
              <a:rPr lang="en-US" dirty="0" smtClean="0"/>
              <a:t>60-64 </a:t>
            </a:r>
            <a:r>
              <a:rPr lang="en-US" dirty="0"/>
              <a:t>and ELA with a score of </a:t>
            </a:r>
            <a:r>
              <a:rPr lang="en-US" dirty="0" smtClean="0"/>
              <a:t>55-64 </a:t>
            </a:r>
            <a:r>
              <a:rPr lang="en-US" dirty="0"/>
              <a:t>for which appeals has been granted by the district </a:t>
            </a:r>
            <a:endParaRPr lang="en-US" dirty="0" smtClean="0"/>
          </a:p>
          <a:p>
            <a:pPr marL="0" indent="0" defTabSz="966545">
              <a:buFont typeface="Arial" panose="020B0604020202020204" pitchFamily="34" charset="0"/>
              <a:buNone/>
              <a:defRPr/>
            </a:pPr>
            <a:r>
              <a:rPr lang="en-US" b="1" dirty="0" smtClean="0">
                <a:solidFill>
                  <a:srgbClr val="7030A0"/>
                </a:solidFill>
                <a:latin typeface="Arial Narrow"/>
              </a:rPr>
              <a:t>Note:</a:t>
            </a:r>
            <a:r>
              <a:rPr lang="en-US" b="1" baseline="0" dirty="0" smtClean="0">
                <a:solidFill>
                  <a:srgbClr val="7030A0"/>
                </a:solidFill>
                <a:latin typeface="Arial Narrow"/>
              </a:rPr>
              <a:t> </a:t>
            </a:r>
            <a:r>
              <a:rPr lang="en-US" b="0" baseline="0" dirty="0" smtClean="0">
                <a:solidFill>
                  <a:srgbClr val="7030A0"/>
                </a:solidFill>
                <a:latin typeface="Arial Narrow"/>
              </a:rPr>
              <a:t>If the student uses a CDOS pathway they are still eligible to appeal up to two examinations</a:t>
            </a:r>
            <a:endParaRPr lang="en-US" b="0" dirty="0">
              <a:solidFill>
                <a:srgbClr val="7030A0"/>
              </a:solidFill>
              <a:latin typeface="Arial Narrow"/>
            </a:endParaRPr>
          </a:p>
          <a:p>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21</a:t>
            </a:fld>
            <a:endParaRPr lang="en-US"/>
          </a:p>
        </p:txBody>
      </p:sp>
    </p:spTree>
    <p:extLst>
      <p:ext uri="{BB962C8B-B14F-4D97-AF65-F5344CB8AC3E}">
        <p14:creationId xmlns:p14="http://schemas.microsoft.com/office/powerpoint/2010/main" val="318834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Students with disabilities </a:t>
            </a:r>
            <a:r>
              <a:rPr lang="en-US" b="0" baseline="0" dirty="0" smtClean="0"/>
              <a:t>can meet the local diploma requirements by:</a:t>
            </a:r>
          </a:p>
          <a:p>
            <a:pPr marL="664499" lvl="1" indent="-181227">
              <a:buFont typeface="Arial" panose="020B0604020202020204" pitchFamily="34" charset="0"/>
              <a:buChar char="•"/>
            </a:pPr>
            <a:r>
              <a:rPr lang="en-US" b="1" baseline="0" dirty="0" smtClean="0"/>
              <a:t>Low Pass Safety Net</a:t>
            </a:r>
            <a:r>
              <a:rPr lang="en-US" b="0" baseline="0" dirty="0" smtClean="0"/>
              <a:t>: Passing 5 exams with a 55-64</a:t>
            </a:r>
          </a:p>
          <a:p>
            <a:pPr marL="664499" lvl="1" indent="-181227">
              <a:buFont typeface="Arial" panose="020B0604020202020204" pitchFamily="34" charset="0"/>
              <a:buChar char="•"/>
            </a:pPr>
            <a:r>
              <a:rPr lang="en-US" b="1" dirty="0"/>
              <a:t>Compensatory Safety Net</a:t>
            </a:r>
            <a:r>
              <a:rPr lang="en-US" dirty="0"/>
              <a:t>: Scoring  45-54 on any required Regents exam (except ELA and Mathematics) by compensating with scores of 65 or above on other required Regents exam including ELA and Mathematics. </a:t>
            </a:r>
            <a:r>
              <a:rPr lang="en-US" dirty="0" smtClean="0"/>
              <a:t>  </a:t>
            </a:r>
            <a:endParaRPr lang="en-US" dirty="0"/>
          </a:p>
          <a:p>
            <a:pPr marL="664499" lvl="1" indent="-181227">
              <a:buFont typeface="Arial" panose="020B0604020202020204" pitchFamily="34" charset="0"/>
              <a:buChar char="•"/>
            </a:pPr>
            <a:r>
              <a:rPr lang="en-US" b="1" baseline="0" dirty="0" smtClean="0"/>
              <a:t>Appeal: </a:t>
            </a:r>
            <a:r>
              <a:rPr lang="en-US" baseline="0" dirty="0" smtClean="0"/>
              <a:t>Passing 3 required examinations with a 55 or better and 2 examinations with a 52-54 for which an appeal is granted by the local district. </a:t>
            </a:r>
          </a:p>
          <a:p>
            <a:pPr marL="628650" lvl="1" indent="-171450">
              <a:buFont typeface="Arial" panose="020B0604020202020204" pitchFamily="34" charset="0"/>
              <a:buChar char="•"/>
            </a:pPr>
            <a:r>
              <a:rPr lang="en-US" b="1" baseline="0" dirty="0" smtClean="0"/>
              <a:t> Superintendent Determination </a:t>
            </a:r>
            <a:r>
              <a:rPr lang="en-US" b="1" baseline="0" smtClean="0"/>
              <a:t>: See  </a:t>
            </a:r>
            <a:r>
              <a:rPr lang="en-US" sz="1200" smtClean="0"/>
              <a:t>http://www.p12.nysed.gov/specialed/publications/2017-memos/superintendent-determination-of-graduation-with-a- local-diploma-updated.htm   </a:t>
            </a:r>
            <a:endParaRPr lang="en-US" b="1" dirty="0"/>
          </a:p>
        </p:txBody>
      </p:sp>
      <p:sp>
        <p:nvSpPr>
          <p:cNvPr id="4" name="Slide Number Placeholder 3"/>
          <p:cNvSpPr>
            <a:spLocks noGrp="1"/>
          </p:cNvSpPr>
          <p:nvPr>
            <p:ph type="sldNum" sz="quarter" idx="10"/>
          </p:nvPr>
        </p:nvSpPr>
        <p:spPr/>
        <p:txBody>
          <a:bodyPr/>
          <a:lstStyle/>
          <a:p>
            <a:fld id="{600E66BB-FE8E-4C8D-825E-8CECF067CD8B}" type="slidenum">
              <a:rPr lang="en-US" smtClean="0"/>
              <a:t>22</a:t>
            </a:fld>
            <a:endParaRPr lang="en-US"/>
          </a:p>
        </p:txBody>
      </p:sp>
    </p:spTree>
    <p:extLst>
      <p:ext uri="{BB962C8B-B14F-4D97-AF65-F5344CB8AC3E}">
        <p14:creationId xmlns:p14="http://schemas.microsoft.com/office/powerpoint/2010/main" val="385921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66BB-FE8E-4C8D-825E-8CECF067CD8B}" type="slidenum">
              <a:rPr lang="en-US" smtClean="0"/>
              <a:t>2</a:t>
            </a:fld>
            <a:endParaRPr lang="en-US"/>
          </a:p>
        </p:txBody>
      </p:sp>
    </p:spTree>
    <p:extLst>
      <p:ext uri="{BB962C8B-B14F-4D97-AF65-F5344CB8AC3E}">
        <p14:creationId xmlns:p14="http://schemas.microsoft.com/office/powerpoint/2010/main" val="4069664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Superintendent of the</a:t>
            </a:r>
            <a:r>
              <a:rPr lang="en-US" baseline="0" dirty="0" smtClean="0"/>
              <a:t> public school district or the principal of a registered non-public or Charter school may make this determination</a:t>
            </a:r>
          </a:p>
          <a:p>
            <a:pPr marL="171450" indent="-171450">
              <a:buFont typeface="Arial" panose="020B0604020202020204" pitchFamily="34" charset="0"/>
              <a:buChar char="•"/>
            </a:pPr>
            <a:r>
              <a:rPr lang="en-US" baseline="0" dirty="0" smtClean="0"/>
              <a:t>Not applicable to students with a 504 plan regardless of access to the other safety nets.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23</a:t>
            </a:fld>
            <a:endParaRPr lang="en-US"/>
          </a:p>
        </p:txBody>
      </p:sp>
    </p:spTree>
    <p:extLst>
      <p:ext uri="{BB962C8B-B14F-4D97-AF65-F5344CB8AC3E}">
        <p14:creationId xmlns:p14="http://schemas.microsoft.com/office/powerpoint/2010/main" val="426803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908800" cy="4320540"/>
          </a:xfrm>
        </p:spPr>
        <p:txBody>
          <a:bodyPr/>
          <a:lstStyle/>
          <a:p>
            <a:endParaRPr lang="en-US" sz="1500" b="1" dirty="0"/>
          </a:p>
          <a:p>
            <a:r>
              <a:rPr lang="en-US" sz="1700" b="1" dirty="0"/>
              <a:t>Here are the Proposed Revisions of section 100.5(d)(12) in response to public comment:</a:t>
            </a:r>
          </a:p>
          <a:p>
            <a:endParaRPr lang="en-US" sz="1700" b="1" dirty="0"/>
          </a:p>
          <a:p>
            <a:r>
              <a:rPr lang="en-US" sz="1700" b="1" dirty="0"/>
              <a:t>As of October 18</a:t>
            </a:r>
            <a:r>
              <a:rPr lang="en-US" sz="1700" b="1" baseline="30000" dirty="0"/>
              <a:t>th</a:t>
            </a:r>
            <a:r>
              <a:rPr lang="en-US" sz="1700" b="1" dirty="0"/>
              <a:t>  </a:t>
            </a:r>
          </a:p>
          <a:p>
            <a:r>
              <a:rPr lang="en-US" sz="1700" dirty="0"/>
              <a:t>The Superintendent may only conduct review after receipt of a written request from an eligible student’s parent or guardian. </a:t>
            </a:r>
          </a:p>
          <a:p>
            <a:endParaRPr lang="en-US" sz="1700" dirty="0"/>
          </a:p>
          <a:p>
            <a:r>
              <a:rPr lang="en-US" sz="1700" b="1" dirty="0"/>
              <a:t>The revisions also</a:t>
            </a:r>
          </a:p>
          <a:p>
            <a:r>
              <a:rPr lang="en-US" sz="1700" dirty="0"/>
              <a:t>Clarify  the definition of superintendent for purposes for this regulation only shall include the principal or head of school of charter schools and non-public schools, as applicable.</a:t>
            </a:r>
          </a:p>
          <a:p>
            <a:endParaRPr lang="en-US" sz="1700" dirty="0"/>
          </a:p>
          <a:p>
            <a:r>
              <a:rPr lang="en-US" sz="1700" b="1" dirty="0"/>
              <a:t>And that </a:t>
            </a:r>
          </a:p>
          <a:p>
            <a:r>
              <a:rPr lang="en-US" sz="1700" dirty="0"/>
              <a:t>The student and the parent of the student must receive written notice of the superintendent’s determination with the copy of the completed form.  </a:t>
            </a:r>
          </a:p>
          <a:p>
            <a:endParaRPr lang="en-US" sz="1700" b="1" dirty="0"/>
          </a:p>
        </p:txBody>
      </p:sp>
      <p:sp>
        <p:nvSpPr>
          <p:cNvPr id="4" name="Slide Number Placeholder 3"/>
          <p:cNvSpPr>
            <a:spLocks noGrp="1"/>
          </p:cNvSpPr>
          <p:nvPr>
            <p:ph type="sldNum" sz="quarter" idx="10"/>
          </p:nvPr>
        </p:nvSpPr>
        <p:spPr/>
        <p:txBody>
          <a:bodyPr/>
          <a:lstStyle/>
          <a:p>
            <a:fld id="{FBC2F32E-83A0-462C-8248-49956A51EC46}" type="slidenum">
              <a:rPr lang="en-US" smtClean="0"/>
              <a:t>24</a:t>
            </a:fld>
            <a:endParaRPr lang="en-US"/>
          </a:p>
        </p:txBody>
      </p:sp>
    </p:spTree>
    <p:extLst>
      <p:ext uri="{BB962C8B-B14F-4D97-AF65-F5344CB8AC3E}">
        <p14:creationId xmlns:p14="http://schemas.microsoft.com/office/powerpoint/2010/main" val="207794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4653" y="4485807"/>
            <a:ext cx="6884894" cy="4320540"/>
          </a:xfrm>
        </p:spPr>
        <p:txBody>
          <a:bodyPr/>
          <a:lstStyle/>
          <a:p>
            <a:r>
              <a:rPr lang="en-US" sz="1700" b="1" dirty="0"/>
              <a:t>Proposed Revisions of section 100.5(d)(12):  </a:t>
            </a:r>
          </a:p>
          <a:p>
            <a:endParaRPr lang="en-US" sz="1700" b="1" dirty="0"/>
          </a:p>
          <a:p>
            <a:r>
              <a:rPr lang="en-US" sz="1700" b="1" dirty="0"/>
              <a:t>Also </a:t>
            </a:r>
            <a:endParaRPr lang="en-US" sz="1700" dirty="0"/>
          </a:p>
          <a:p>
            <a:r>
              <a:rPr lang="en-US" sz="1700" dirty="0"/>
              <a:t>Where the superintendent determines the student : </a:t>
            </a:r>
          </a:p>
          <a:p>
            <a:endParaRPr lang="en-US" sz="1700" dirty="0"/>
          </a:p>
          <a:p>
            <a:pPr marL="181240" indent="-181240">
              <a:buFont typeface="Arial" panose="020B0604020202020204" pitchFamily="34" charset="0"/>
              <a:buChar char="•"/>
            </a:pPr>
            <a:r>
              <a:rPr lang="en-US" sz="1700" dirty="0"/>
              <a:t>has met the requirements for graduation, the district must provide prior written notice that the student is not eligible to receive a free appropriate public education after graduation with a local diploma</a:t>
            </a:r>
          </a:p>
          <a:p>
            <a:r>
              <a:rPr lang="en-US" sz="1700" b="1" dirty="0"/>
              <a:t>And </a:t>
            </a:r>
          </a:p>
          <a:p>
            <a:r>
              <a:rPr lang="en-US" sz="1700" dirty="0"/>
              <a:t>Where the superintendent determines the student : </a:t>
            </a:r>
            <a:endParaRPr lang="en-US" sz="1700" b="1" dirty="0"/>
          </a:p>
          <a:p>
            <a:pPr marL="181240" indent="-181240">
              <a:buFont typeface="Arial" panose="020B0604020202020204" pitchFamily="34" charset="0"/>
              <a:buChar char="•"/>
            </a:pPr>
            <a:r>
              <a:rPr lang="en-US" sz="1700" dirty="0"/>
              <a:t>has </a:t>
            </a:r>
            <a:r>
              <a:rPr lang="en-US" sz="1700" b="1" u="sng" dirty="0"/>
              <a:t>not</a:t>
            </a:r>
            <a:r>
              <a:rPr lang="en-US" sz="1700" dirty="0"/>
              <a:t> met the requirements for graduation, the written notice shall inform the student and parents that the student has the right to attend school until receipt of a local or Regents diploma or until the end of the school year in which the student turns age 21, whichever shall occur first;</a:t>
            </a:r>
          </a:p>
          <a:p>
            <a:endParaRPr lang="en-US" sz="1700" dirty="0"/>
          </a:p>
        </p:txBody>
      </p:sp>
      <p:sp>
        <p:nvSpPr>
          <p:cNvPr id="4" name="Slide Number Placeholder 3"/>
          <p:cNvSpPr>
            <a:spLocks noGrp="1"/>
          </p:cNvSpPr>
          <p:nvPr>
            <p:ph type="sldNum" sz="quarter" idx="10"/>
          </p:nvPr>
        </p:nvSpPr>
        <p:spPr/>
        <p:txBody>
          <a:bodyPr/>
          <a:lstStyle/>
          <a:p>
            <a:fld id="{FBC2F32E-83A0-462C-8248-49956A51EC46}" type="slidenum">
              <a:rPr lang="en-US" smtClean="0"/>
              <a:t>25</a:t>
            </a:fld>
            <a:endParaRPr lang="en-US"/>
          </a:p>
        </p:txBody>
      </p:sp>
    </p:spTree>
    <p:extLst>
      <p:ext uri="{BB962C8B-B14F-4D97-AF65-F5344CB8AC3E}">
        <p14:creationId xmlns:p14="http://schemas.microsoft.com/office/powerpoint/2010/main" val="98725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652" y="4560570"/>
            <a:ext cx="6884894" cy="4320540"/>
          </a:xfrm>
        </p:spPr>
        <p:txBody>
          <a:bodyPr/>
          <a:lstStyle/>
          <a:p>
            <a:r>
              <a:rPr lang="en-US" sz="1700" b="1" dirty="0"/>
              <a:t>In addition there are also Proposed Revisions of section 200.4(d)(2)(ix):</a:t>
            </a:r>
          </a:p>
          <a:p>
            <a:endParaRPr lang="en-US" sz="1700" dirty="0"/>
          </a:p>
          <a:p>
            <a:r>
              <a:rPr lang="en-US" sz="1700" dirty="0"/>
              <a:t>This requires that, for students of transition age, the development of transition goals and services at a CSE meeting must include a discussion, with the student and parents, of</a:t>
            </a:r>
          </a:p>
          <a:p>
            <a:endParaRPr lang="en-US" sz="1700" dirty="0"/>
          </a:p>
          <a:p>
            <a:pPr marL="179268" indent="-179268">
              <a:buFont typeface="Arial" panose="020B0604020202020204" pitchFamily="34" charset="0"/>
              <a:buChar char="•"/>
            </a:pPr>
            <a:r>
              <a:rPr lang="en-US" sz="1700" dirty="0"/>
              <a:t>the graduation requirements that apply to the student </a:t>
            </a:r>
          </a:p>
          <a:p>
            <a:pPr marL="657316" lvl="1" indent="-179268">
              <a:buFont typeface="Arial" panose="020B0604020202020204" pitchFamily="34" charset="0"/>
              <a:buChar char="•"/>
            </a:pPr>
            <a:r>
              <a:rPr lang="en-US" sz="1700" dirty="0"/>
              <a:t>depending upon the year in which he or she first enters grade nine</a:t>
            </a:r>
          </a:p>
          <a:p>
            <a:pPr marL="181658" lvl="1" indent="-181240">
              <a:buFont typeface="Arial" panose="020B0604020202020204" pitchFamily="34" charset="0"/>
              <a:buChar char="•"/>
            </a:pPr>
            <a:r>
              <a:rPr lang="en-US" sz="1700" dirty="0"/>
              <a:t>of the student’s progress toward receiving a diploma and </a:t>
            </a:r>
          </a:p>
          <a:p>
            <a:pPr marL="181658" lvl="1" indent="-181240">
              <a:buFont typeface="Arial" panose="020B0604020202020204" pitchFamily="34" charset="0"/>
              <a:buChar char="•"/>
            </a:pPr>
            <a:r>
              <a:rPr lang="en-US" sz="1700" dirty="0"/>
              <a:t>the courses the student has passed and the number of credits the student has earned as required for graduation; </a:t>
            </a:r>
          </a:p>
          <a:p>
            <a:pPr marL="181658" lvl="1" indent="-181240">
              <a:buFont typeface="Arial" panose="020B0604020202020204" pitchFamily="34" charset="0"/>
              <a:buChar char="•"/>
            </a:pPr>
            <a:r>
              <a:rPr lang="en-US" sz="1700" dirty="0"/>
              <a:t>the assessments required for graduation that the student has taken and passed;  and</a:t>
            </a:r>
          </a:p>
          <a:p>
            <a:pPr marL="181658" lvl="1" indent="-181240">
              <a:buFont typeface="Arial" panose="020B0604020202020204" pitchFamily="34" charset="0"/>
              <a:buChar char="•"/>
            </a:pPr>
            <a:r>
              <a:rPr lang="en-US" sz="1700" dirty="0"/>
              <a:t>the appeal, safety net and superintendent determination pathway options that may be available to the student  to meet the graduation assessment requirements.</a:t>
            </a:r>
          </a:p>
          <a:p>
            <a:pPr marL="181658" lvl="1" indent="-181240">
              <a:buFont typeface="Arial" panose="020B0604020202020204" pitchFamily="34" charset="0"/>
              <a:buChar char="•"/>
            </a:pPr>
            <a:endParaRPr lang="en-US" sz="1700" dirty="0"/>
          </a:p>
          <a:p>
            <a:pPr marL="181658" lvl="1" indent="-181240">
              <a:buFont typeface="Arial" panose="020B0604020202020204" pitchFamily="34" charset="0"/>
              <a:buChar char="•"/>
            </a:pPr>
            <a:r>
              <a:rPr lang="en-US" sz="1700" dirty="0"/>
              <a:t>that parents be provided with information explaining graduation requirements, including eligibility criteria and process for requesting the superintendent determination.</a:t>
            </a:r>
          </a:p>
          <a:p>
            <a:endParaRPr lang="en-US" dirty="0"/>
          </a:p>
        </p:txBody>
      </p:sp>
      <p:sp>
        <p:nvSpPr>
          <p:cNvPr id="4" name="Slide Number Placeholder 3"/>
          <p:cNvSpPr>
            <a:spLocks noGrp="1"/>
          </p:cNvSpPr>
          <p:nvPr>
            <p:ph type="sldNum" sz="quarter" idx="10"/>
          </p:nvPr>
        </p:nvSpPr>
        <p:spPr/>
        <p:txBody>
          <a:bodyPr/>
          <a:lstStyle/>
          <a:p>
            <a:fld id="{FBC2F32E-83A0-462C-8248-49956A51EC46}" type="slidenum">
              <a:rPr lang="en-US" smtClean="0"/>
              <a:t>26</a:t>
            </a:fld>
            <a:endParaRPr lang="en-US"/>
          </a:p>
        </p:txBody>
      </p:sp>
    </p:spTree>
    <p:extLst>
      <p:ext uri="{BB962C8B-B14F-4D97-AF65-F5344CB8AC3E}">
        <p14:creationId xmlns:p14="http://schemas.microsoft.com/office/powerpoint/2010/main" val="98725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66BB-FE8E-4C8D-825E-8CECF067CD8B}" type="slidenum">
              <a:rPr lang="en-US" smtClean="0"/>
              <a:t>27</a:t>
            </a:fld>
            <a:endParaRPr lang="en-US"/>
          </a:p>
        </p:txBody>
      </p:sp>
    </p:spTree>
    <p:extLst>
      <p:ext uri="{BB962C8B-B14F-4D97-AF65-F5344CB8AC3E}">
        <p14:creationId xmlns:p14="http://schemas.microsoft.com/office/powerpoint/2010/main" val="3119412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illustrates the criteria </a:t>
            </a:r>
            <a:r>
              <a:rPr lang="en-US" b="1" u="sng" baseline="0" dirty="0" smtClean="0"/>
              <a:t>all students </a:t>
            </a:r>
            <a:r>
              <a:rPr lang="en-US" baseline="0" dirty="0" smtClean="0"/>
              <a:t>need to meet in order to appeal to graduate with a lower score on a Regents Examination.</a:t>
            </a:r>
          </a:p>
          <a:p>
            <a:pPr marL="181227" indent="-181227">
              <a:buFont typeface="Arial" panose="020B0604020202020204" pitchFamily="34" charset="0"/>
              <a:buChar char="•"/>
            </a:pPr>
            <a:r>
              <a:rPr lang="en-US" baseline="0" dirty="0" smtClean="0"/>
              <a:t>Appeal criteria for students seeking the local diploma through the low pass safety net option and other students seeking the Regents or local diploma are the same</a:t>
            </a:r>
          </a:p>
          <a:p>
            <a:pPr marL="181227" indent="-181227">
              <a:buFont typeface="Arial" panose="020B0604020202020204" pitchFamily="34" charset="0"/>
              <a:buChar char="•"/>
            </a:pPr>
            <a:r>
              <a:rPr lang="en-US" baseline="0" dirty="0" smtClean="0"/>
              <a:t>English language learners seeking an appeal of a 55-59 on the ELA Regents in order to earn a local diploma must meet the additional criteria of having entered the US in grade 9 or after and they must be classified as an ELL at the time they took the ELA Regents exam for the second time. </a:t>
            </a:r>
          </a:p>
          <a:p>
            <a:pPr marL="181227" indent="-181227">
              <a:buFont typeface="Arial" panose="020B0604020202020204" pitchFamily="34" charset="0"/>
              <a:buChar char="•"/>
            </a:pPr>
            <a:r>
              <a:rPr lang="en-US" baseline="0" dirty="0" smtClean="0">
                <a:solidFill>
                  <a:schemeClr val="accent6"/>
                </a:solidFill>
              </a:rPr>
              <a:t>NEW:</a:t>
            </a:r>
            <a:r>
              <a:rPr lang="en-US" baseline="0" dirty="0" smtClean="0"/>
              <a:t> At the March 2016  Board of Regents meeting the minimum 95% attendance requirement was repealed and is no longer a criteria for a student seeking an appeal</a:t>
            </a:r>
          </a:p>
          <a:p>
            <a:pPr marL="181227" indent="-181227">
              <a:buFont typeface="Arial" panose="020B0604020202020204" pitchFamily="34" charset="0"/>
              <a:buChar char="•"/>
            </a:pPr>
            <a:r>
              <a:rPr lang="en-US" baseline="0" dirty="0" smtClean="0"/>
              <a:t>NEW: At the March 2016 Board of Regents meeting the score band on the appeal was extended to 60-64 from the previous 62-64 for the all student appeal. </a:t>
            </a:r>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28</a:t>
            </a:fld>
            <a:endParaRPr lang="en-US"/>
          </a:p>
        </p:txBody>
      </p:sp>
    </p:spTree>
    <p:extLst>
      <p:ext uri="{BB962C8B-B14F-4D97-AF65-F5344CB8AC3E}">
        <p14:creationId xmlns:p14="http://schemas.microsoft.com/office/powerpoint/2010/main" val="3666630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Arial" panose="020B0604020202020204" pitchFamily="34" charset="0"/>
              <a:buChar char="•"/>
            </a:pPr>
            <a:r>
              <a:rPr lang="en-US" dirty="0" smtClean="0"/>
              <a:t>An Appeal can</a:t>
            </a:r>
            <a:r>
              <a:rPr lang="en-US" baseline="0" dirty="0" smtClean="0"/>
              <a:t> be submitted by the student, a teacher/guidance counselor or a parent</a:t>
            </a:r>
          </a:p>
          <a:p>
            <a:pPr marL="181227" indent="-181227">
              <a:buFont typeface="Arial" panose="020B0604020202020204" pitchFamily="34" charset="0"/>
              <a:buChar char="•"/>
            </a:pPr>
            <a:r>
              <a:rPr lang="en-US" baseline="0" dirty="0" smtClean="0"/>
              <a:t>Once an appeal is filed, the committee shall convene and make a recommendation to the Superintendent, or in the case of New York City, the Chancellor or his/her designee within 10 days of when the appeal is submitted. </a:t>
            </a:r>
          </a:p>
          <a:p>
            <a:pPr marL="181227" indent="-181227">
              <a:buFont typeface="Arial" panose="020B0604020202020204" pitchFamily="34" charset="0"/>
              <a:buChar char="•"/>
            </a:pPr>
            <a:r>
              <a:rPr lang="en-US" dirty="0" smtClean="0"/>
              <a:t>If an appeal is filed the process must</a:t>
            </a:r>
            <a:r>
              <a:rPr lang="en-US" baseline="0" dirty="0" smtClean="0"/>
              <a:t> begin.  It is not the judgement of any one person in the school not to allow an appeal to be submitted.  </a:t>
            </a:r>
          </a:p>
          <a:p>
            <a:pPr marL="181227" indent="-181227">
              <a:buFont typeface="Arial" panose="020B0604020202020204" pitchFamily="34" charset="0"/>
              <a:buChar char="•"/>
            </a:pPr>
            <a:r>
              <a:rPr lang="en-US" baseline="0" dirty="0" smtClean="0"/>
              <a:t>The committee makes a determination based upon the eligibility criteria whether or not to recommend to the Superintendent that the student’s appeal be granted or denied</a:t>
            </a:r>
          </a:p>
          <a:p>
            <a:pPr marL="181227" indent="-181227">
              <a:buFont typeface="Arial" panose="020B0604020202020204" pitchFamily="34" charset="0"/>
              <a:buChar char="•"/>
            </a:pPr>
            <a:r>
              <a:rPr lang="en-US" baseline="0" dirty="0" smtClean="0"/>
              <a:t>The committee should base the recommendation upon the criteria. </a:t>
            </a:r>
          </a:p>
        </p:txBody>
      </p:sp>
      <p:sp>
        <p:nvSpPr>
          <p:cNvPr id="4" name="Slide Number Placeholder 3"/>
          <p:cNvSpPr>
            <a:spLocks noGrp="1"/>
          </p:cNvSpPr>
          <p:nvPr>
            <p:ph type="sldNum" sz="quarter" idx="10"/>
          </p:nvPr>
        </p:nvSpPr>
        <p:spPr/>
        <p:txBody>
          <a:bodyPr/>
          <a:lstStyle/>
          <a:p>
            <a:fld id="{600E66BB-FE8E-4C8D-825E-8CECF067CD8B}" type="slidenum">
              <a:rPr lang="en-US" smtClean="0"/>
              <a:t>29</a:t>
            </a:fld>
            <a:endParaRPr lang="en-US"/>
          </a:p>
        </p:txBody>
      </p:sp>
    </p:spTree>
    <p:extLst>
      <p:ext uri="{BB962C8B-B14F-4D97-AF65-F5344CB8AC3E}">
        <p14:creationId xmlns:p14="http://schemas.microsoft.com/office/powerpoint/2010/main" val="346141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14" indent="-178514">
              <a:buFont typeface="Arial" panose="020B0604020202020204" pitchFamily="34" charset="0"/>
              <a:buChar char="•"/>
            </a:pPr>
            <a:r>
              <a:rPr lang="en-US" dirty="0" smtClean="0"/>
              <a:t>The principal of the</a:t>
            </a:r>
            <a:r>
              <a:rPr lang="en-US" baseline="0" dirty="0" smtClean="0"/>
              <a:t> receiving school may examine the transcript of a student who enters the high school in any grade,  and award credit for work done in another school.</a:t>
            </a:r>
          </a:p>
          <a:p>
            <a:pPr marL="178514" indent="-178514">
              <a:buFont typeface="Arial" panose="020B0604020202020204" pitchFamily="34" charset="0"/>
              <a:buChar char="•"/>
            </a:pPr>
            <a:endParaRPr lang="en-US" baseline="0" dirty="0" smtClean="0"/>
          </a:p>
          <a:p>
            <a:pPr marL="178514" indent="-178514">
              <a:buFont typeface="Arial" panose="020B0604020202020204" pitchFamily="34" charset="0"/>
              <a:buChar char="•"/>
            </a:pPr>
            <a:r>
              <a:rPr lang="en-US" baseline="0" dirty="0" smtClean="0"/>
              <a:t>The principal must accept any credits awarded at a Registered Public School in NY</a:t>
            </a:r>
          </a:p>
          <a:p>
            <a:pPr marL="178514" indent="-178514">
              <a:buFont typeface="Arial" panose="020B0604020202020204" pitchFamily="34" charset="0"/>
              <a:buChar char="•"/>
            </a:pPr>
            <a:endParaRPr lang="en-US" baseline="0" dirty="0" smtClean="0"/>
          </a:p>
          <a:p>
            <a:pPr marL="178514" indent="-178514">
              <a:buFont typeface="Arial" panose="020B0604020202020204" pitchFamily="34" charset="0"/>
              <a:buChar char="•"/>
            </a:pPr>
            <a:r>
              <a:rPr lang="en-US" baseline="0" dirty="0" smtClean="0"/>
              <a:t>Students who have completed coursework that is aligned to a Regents examination in a school outside of NY,  may be admitted to a Regents examination if the coursework is aligned to the exam and reasonably has prepared the student for the content assessed.  </a:t>
            </a:r>
          </a:p>
          <a:p>
            <a:pPr marL="178514" indent="-178514">
              <a:buFont typeface="Arial" panose="020B0604020202020204" pitchFamily="34" charset="0"/>
              <a:buChar char="•"/>
            </a:pPr>
            <a:endParaRPr lang="en-US" baseline="0" dirty="0" smtClean="0"/>
          </a:p>
          <a:p>
            <a:pPr marL="178514" indent="-178514">
              <a:buFont typeface="Arial" panose="020B0604020202020204" pitchFamily="34" charset="0"/>
              <a:buChar char="•"/>
            </a:pPr>
            <a:r>
              <a:rPr lang="en-US" baseline="0" dirty="0" smtClean="0"/>
              <a:t>Documentation or a letter attesting to the required laboratory minutes is necessary for admission to a science Regents exam.</a:t>
            </a:r>
          </a:p>
          <a:p>
            <a:pPr marL="178514" indent="-178514">
              <a:buFont typeface="Arial" panose="020B0604020202020204" pitchFamily="34" charset="0"/>
              <a:buChar char="•"/>
            </a:pPr>
            <a:endParaRPr lang="en-US" baseline="0" dirty="0" smtClean="0"/>
          </a:p>
          <a:p>
            <a:pPr marL="178514" indent="-178514">
              <a:buFont typeface="Arial" panose="020B0604020202020204" pitchFamily="34" charset="0"/>
              <a:buChar char="•"/>
            </a:pPr>
            <a:r>
              <a:rPr lang="en-US" baseline="0" dirty="0" smtClean="0"/>
              <a:t>The principal may accept a substitution for the required Social Studies coursework in Global Studies, Economics and Participation in Gov’t but all students must have a one credit course in US History and must graduate with a total of 4 Social Studies credits.  </a:t>
            </a:r>
          </a:p>
          <a:p>
            <a:pPr marL="178514" indent="-178514">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30</a:t>
            </a:fld>
            <a:endParaRPr lang="en-US"/>
          </a:p>
        </p:txBody>
      </p:sp>
    </p:spTree>
    <p:extLst>
      <p:ext uri="{BB962C8B-B14F-4D97-AF65-F5344CB8AC3E}">
        <p14:creationId xmlns:p14="http://schemas.microsoft.com/office/powerpoint/2010/main" val="54416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1EC6-7DD9-4B1A-BE8E-17A850A36FE1}" type="slidenum">
              <a:rPr lang="en-US" smtClean="0"/>
              <a:t>31</a:t>
            </a:fld>
            <a:endParaRPr lang="en-US"/>
          </a:p>
        </p:txBody>
      </p:sp>
    </p:spTree>
    <p:extLst>
      <p:ext uri="{BB962C8B-B14F-4D97-AF65-F5344CB8AC3E}">
        <p14:creationId xmlns:p14="http://schemas.microsoft.com/office/powerpoint/2010/main" val="3263143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66BB-FE8E-4C8D-825E-8CECF067CD8B}" type="slidenum">
              <a:rPr lang="en-US" smtClean="0"/>
              <a:t>33</a:t>
            </a:fld>
            <a:endParaRPr lang="en-US"/>
          </a:p>
        </p:txBody>
      </p:sp>
    </p:spTree>
    <p:extLst>
      <p:ext uri="{BB962C8B-B14F-4D97-AF65-F5344CB8AC3E}">
        <p14:creationId xmlns:p14="http://schemas.microsoft.com/office/powerpoint/2010/main" val="159415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NYS requirements are separate and distinct and do not have to happen simultaneously. </a:t>
            </a:r>
          </a:p>
          <a:p>
            <a:pPr marL="181227" indent="-181227">
              <a:buFont typeface="Arial" panose="020B0604020202020204" pitchFamily="34" charset="0"/>
              <a:buChar char="•"/>
            </a:pPr>
            <a:r>
              <a:rPr lang="en-US" dirty="0" smtClean="0"/>
              <a:t> Students may earn diploma credit for successfully completing a course but fail to meet the corresponding Regents assessment requirement;</a:t>
            </a:r>
            <a:r>
              <a:rPr lang="en-US" baseline="0" dirty="0" smtClean="0"/>
              <a:t> or</a:t>
            </a:r>
          </a:p>
          <a:p>
            <a:pPr marL="181227" indent="-181227">
              <a:buFont typeface="Arial" panose="020B0604020202020204" pitchFamily="34" charset="0"/>
              <a:buChar char="•"/>
            </a:pPr>
            <a:r>
              <a:rPr lang="en-US" dirty="0" smtClean="0"/>
              <a:t> Students can fail a course and receive no academic credit but fulfill an assessment requirement if they pass a Regents examination in that course.</a:t>
            </a:r>
          </a:p>
          <a:p>
            <a:pPr marL="181227" indent="-181227">
              <a:buFont typeface="Arial" panose="020B0604020202020204" pitchFamily="34" charset="0"/>
              <a:buChar char="•"/>
            </a:pPr>
            <a:r>
              <a:rPr lang="en-US" dirty="0" smtClean="0"/>
              <a:t> As long as students earn the 22 credits</a:t>
            </a:r>
            <a:r>
              <a:rPr lang="en-US" baseline="0" dirty="0" smtClean="0"/>
              <a:t> in the required disciplines and pass the required assessments in the discipline they meet the diploma requirements</a:t>
            </a:r>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3</a:t>
            </a:fld>
            <a:endParaRPr lang="en-US"/>
          </a:p>
        </p:txBody>
      </p:sp>
    </p:spTree>
    <p:extLst>
      <p:ext uri="{BB962C8B-B14F-4D97-AF65-F5344CB8AC3E}">
        <p14:creationId xmlns:p14="http://schemas.microsoft.com/office/powerpoint/2010/main" val="2102081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Arial" panose="020B0604020202020204" pitchFamily="34" charset="0"/>
              <a:buChar char="•"/>
            </a:pPr>
            <a:r>
              <a:rPr lang="en-US" dirty="0" smtClean="0"/>
              <a:t>All students have access</a:t>
            </a:r>
            <a:r>
              <a:rPr lang="en-US" baseline="0" dirty="0" smtClean="0"/>
              <a:t> to the 3 Basic diploma types</a:t>
            </a:r>
          </a:p>
          <a:p>
            <a:pPr marL="181227" indent="-181227">
              <a:buFont typeface="Arial" panose="020B0604020202020204" pitchFamily="34" charset="0"/>
              <a:buChar char="•"/>
            </a:pPr>
            <a:r>
              <a:rPr lang="en-US" baseline="0" dirty="0" smtClean="0"/>
              <a:t>Meeting the requirements for the Regents Diploma and the Advanced Regents Diploma are standard across all student populations</a:t>
            </a:r>
          </a:p>
          <a:p>
            <a:pPr marL="181227" indent="-181227">
              <a:buFont typeface="Arial" panose="020B0604020202020204" pitchFamily="34" charset="0"/>
              <a:buChar char="•"/>
            </a:pPr>
            <a:r>
              <a:rPr lang="en-US" baseline="0" dirty="0" smtClean="0"/>
              <a:t>Local diploma requirements vary by subgroup; general education, students with disabilities, and English language learners</a:t>
            </a:r>
          </a:p>
          <a:p>
            <a:pPr marL="181227" indent="-181227">
              <a:buFont typeface="Arial" panose="020B0604020202020204" pitchFamily="34" charset="0"/>
              <a:buChar char="•"/>
            </a:pPr>
            <a:r>
              <a:rPr lang="en-US" baseline="0" dirty="0" smtClean="0"/>
              <a:t>The following slides outline the requirements for each subgroup to earn the various diploma types</a:t>
            </a:r>
          </a:p>
          <a:p>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4</a:t>
            </a:fld>
            <a:endParaRPr lang="en-US"/>
          </a:p>
        </p:txBody>
      </p:sp>
    </p:spTree>
    <p:extLst>
      <p:ext uri="{BB962C8B-B14F-4D97-AF65-F5344CB8AC3E}">
        <p14:creationId xmlns:p14="http://schemas.microsoft.com/office/powerpoint/2010/main" val="340044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Mastering</a:t>
            </a:r>
            <a:r>
              <a:rPr lang="en-US" baseline="0" dirty="0" smtClean="0"/>
              <a:t> the learning outcomes in a given high school course is locally determined.  Districts set the course expectations for the weighting of various course requirements: tests, quizzes, class participation, projects etc.</a:t>
            </a:r>
          </a:p>
          <a:p>
            <a:endParaRPr lang="en-US" baseline="0" dirty="0" smtClean="0"/>
          </a:p>
          <a:p>
            <a:r>
              <a:rPr lang="en-US" baseline="0" dirty="0" smtClean="0"/>
              <a:t>Opportunities for credit by exam are decided by the superintendent and should be made by applying the expectations spelled out in the regulation.  Credit by exam is only available for courses that culminate in a Regents exam and is intended for students who do NOT complete courses.  </a:t>
            </a:r>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5</a:t>
            </a:fld>
            <a:endParaRPr lang="en-US"/>
          </a:p>
        </p:txBody>
      </p:sp>
    </p:spTree>
    <p:extLst>
      <p:ext uri="{BB962C8B-B14F-4D97-AF65-F5344CB8AC3E}">
        <p14:creationId xmlns:p14="http://schemas.microsoft.com/office/powerpoint/2010/main" val="220955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Arial" panose="020B0604020202020204" pitchFamily="34" charset="0"/>
              <a:buChar char="•"/>
            </a:pPr>
            <a:r>
              <a:rPr lang="en-US" dirty="0" smtClean="0"/>
              <a:t>Every diploma requires 22 units of credits distributed as outlined</a:t>
            </a:r>
            <a:r>
              <a:rPr lang="en-US" baseline="0" dirty="0" smtClean="0"/>
              <a:t> in the slide</a:t>
            </a:r>
          </a:p>
          <a:p>
            <a:pPr marL="181227" indent="-181227">
              <a:buFont typeface="Arial" panose="020B0604020202020204" pitchFamily="34" charset="0"/>
              <a:buChar char="•"/>
            </a:pPr>
            <a:r>
              <a:rPr lang="en-US" dirty="0" smtClean="0"/>
              <a:t>The coursework selected in the various disciplines</a:t>
            </a:r>
            <a:r>
              <a:rPr lang="en-US" baseline="0" dirty="0" smtClean="0"/>
              <a:t> is locally determined and will depend upon which diploma the student is seeking</a:t>
            </a:r>
            <a:endParaRPr lang="en-US" dirty="0"/>
          </a:p>
        </p:txBody>
      </p:sp>
      <p:sp>
        <p:nvSpPr>
          <p:cNvPr id="4" name="Slide Number Placeholder 3"/>
          <p:cNvSpPr>
            <a:spLocks noGrp="1"/>
          </p:cNvSpPr>
          <p:nvPr>
            <p:ph type="sldNum" sz="quarter" idx="10"/>
          </p:nvPr>
        </p:nvSpPr>
        <p:spPr/>
        <p:txBody>
          <a:bodyPr/>
          <a:lstStyle/>
          <a:p>
            <a:fld id="{600E66BB-FE8E-4C8D-825E-8CECF067CD8B}" type="slidenum">
              <a:rPr lang="en-US" smtClean="0"/>
              <a:t>6</a:t>
            </a:fld>
            <a:endParaRPr lang="en-US"/>
          </a:p>
        </p:txBody>
      </p:sp>
    </p:spTree>
    <p:extLst>
      <p:ext uri="{BB962C8B-B14F-4D97-AF65-F5344CB8AC3E}">
        <p14:creationId xmlns:p14="http://schemas.microsoft.com/office/powerpoint/2010/main" val="276758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In March 2016 the Board of approved another option to expand</a:t>
            </a:r>
            <a:r>
              <a:rPr lang="en-US" altLang="en-US" baseline="0" dirty="0" smtClean="0">
                <a:ea typeface="ＭＳ Ｐゴシック" pitchFamily="34" charset="-128"/>
              </a:rPr>
              <a:t> the current 4+1 pathway option to include a 4 + CDOS Pathway.  This is  now available to students otherwise eligible to graduate beginning June 2016 and thereafter.  </a:t>
            </a:r>
          </a:p>
          <a:p>
            <a:endParaRPr lang="en-US" altLang="en-US" baseline="0" dirty="0" smtClean="0">
              <a:ea typeface="ＭＳ Ｐゴシック" pitchFamily="34" charset="-128"/>
            </a:endParaRPr>
          </a:p>
          <a:p>
            <a:r>
              <a:rPr lang="en-US" altLang="en-US" baseline="0" dirty="0" smtClean="0">
                <a:ea typeface="ＭＳ Ｐゴシック" pitchFamily="34" charset="-128"/>
              </a:rPr>
              <a:t>First: the regulatory change allows </a:t>
            </a:r>
            <a:r>
              <a:rPr lang="en-US" altLang="en-US" b="1" u="sng" baseline="0" dirty="0" smtClean="0">
                <a:ea typeface="ＭＳ Ｐゴシック" pitchFamily="34" charset="-128"/>
              </a:rPr>
              <a:t>all students </a:t>
            </a:r>
            <a:r>
              <a:rPr lang="en-US" altLang="en-US" baseline="0" dirty="0" smtClean="0">
                <a:ea typeface="ＭＳ Ｐゴシック" pitchFamily="34" charset="-128"/>
              </a:rPr>
              <a:t>to earn the CDOS credential.  Previously only students with disabilities had access to this credential.</a:t>
            </a:r>
          </a:p>
          <a:p>
            <a:endParaRPr lang="en-US" altLang="en-US" dirty="0" smtClean="0">
              <a:ea typeface="ＭＳ Ｐゴシック" pitchFamily="34" charset="-128"/>
            </a:endParaRPr>
          </a:p>
          <a:p>
            <a:r>
              <a:rPr lang="en-US" altLang="en-US" dirty="0" smtClean="0">
                <a:ea typeface="ＭＳ Ｐゴシック" pitchFamily="34" charset="-128"/>
              </a:rPr>
              <a:t>Second:</a:t>
            </a:r>
            <a:r>
              <a:rPr lang="en-US" altLang="en-US" baseline="0" dirty="0" smtClean="0">
                <a:ea typeface="ＭＳ Ｐゴシック" pitchFamily="34" charset="-128"/>
              </a:rPr>
              <a:t>  The regulation allows the +1 pathway option to be fulfilled by the CDOS credential rather than a 5</a:t>
            </a:r>
            <a:r>
              <a:rPr lang="en-US" altLang="en-US" baseline="30000" dirty="0" smtClean="0">
                <a:ea typeface="ＭＳ Ｐゴシック" pitchFamily="34" charset="-128"/>
              </a:rPr>
              <a:t>th</a:t>
            </a:r>
            <a:r>
              <a:rPr lang="en-US" altLang="en-US" baseline="0" dirty="0" smtClean="0">
                <a:ea typeface="ＭＳ Ｐゴシック" pitchFamily="34" charset="-128"/>
              </a:rPr>
              <a:t> assessment.  Students have to pass one test in each discipline and then meet all the requirements described to earn the CDOS credential. </a:t>
            </a:r>
            <a:endParaRPr lang="en-US" altLang="en-US" dirty="0"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2ACE7591-6513-4BD3-9735-CFCB71FA97FE}" type="slidenum">
              <a:rPr lang="en-US" altLang="en-US" sz="1200"/>
              <a:pPr eaLnBrk="1" hangingPunct="1">
                <a:spcBef>
                  <a:spcPct val="0"/>
                </a:spcBef>
              </a:pPr>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Board has approved 6 pathway options for students.</a:t>
            </a:r>
          </a:p>
          <a:p>
            <a:endParaRPr lang="en-US" altLang="en-US" dirty="0" smtClean="0">
              <a:ea typeface="ＭＳ Ｐゴシック" pitchFamily="34" charset="-128"/>
            </a:endParaRPr>
          </a:p>
          <a:p>
            <a:r>
              <a:rPr lang="en-US" altLang="en-US" b="1" dirty="0" smtClean="0">
                <a:ea typeface="ＭＳ Ｐゴシック" pitchFamily="34" charset="-128"/>
              </a:rPr>
              <a:t>CTE:</a:t>
            </a:r>
            <a:r>
              <a:rPr lang="en-US" altLang="en-US" dirty="0" smtClean="0">
                <a:ea typeface="ＭＳ Ｐゴシック" pitchFamily="34" charset="-128"/>
              </a:rPr>
              <a:t> Approximately 34 Available  Exams.  </a:t>
            </a:r>
          </a:p>
          <a:p>
            <a:endParaRPr lang="en-US" altLang="en-US" b="1" dirty="0" smtClean="0">
              <a:ea typeface="ＭＳ Ｐゴシック" pitchFamily="34" charset="-128"/>
            </a:endParaRPr>
          </a:p>
          <a:p>
            <a:r>
              <a:rPr lang="en-US" altLang="en-US" b="1" dirty="0" smtClean="0">
                <a:ea typeface="ＭＳ Ｐゴシック" pitchFamily="34" charset="-128"/>
              </a:rPr>
              <a:t>STEM: </a:t>
            </a:r>
            <a:r>
              <a:rPr lang="en-US" altLang="en-US" dirty="0" smtClean="0">
                <a:ea typeface="ＭＳ Ｐゴシック" pitchFamily="34" charset="-128"/>
              </a:rPr>
              <a:t>18 Total Exams:  5 available Regents exams plus 13 Department Approved Alternatives in Math and Science</a:t>
            </a:r>
          </a:p>
          <a:p>
            <a:endParaRPr lang="en-US" altLang="en-US" b="1" dirty="0" smtClean="0">
              <a:ea typeface="ＭＳ Ｐゴシック" pitchFamily="34" charset="-128"/>
            </a:endParaRPr>
          </a:p>
          <a:p>
            <a:r>
              <a:rPr lang="en-US" altLang="en-US" b="1" dirty="0" smtClean="0">
                <a:ea typeface="ＭＳ Ｐゴシック" pitchFamily="34" charset="-128"/>
              </a:rPr>
              <a:t>Humanities: </a:t>
            </a:r>
            <a:r>
              <a:rPr lang="en-US" altLang="en-US" dirty="0" smtClean="0">
                <a:ea typeface="ＭＳ Ｐゴシック" pitchFamily="34" charset="-128"/>
              </a:rPr>
              <a:t>9 Total Exams: 1 additional Regents exam in Social Studies  plus 8 Department Approved Alternatives in ELA and Social</a:t>
            </a:r>
            <a:r>
              <a:rPr lang="en-US" altLang="en-US" baseline="0" dirty="0" smtClean="0">
                <a:ea typeface="ＭＳ Ｐゴシック" pitchFamily="34" charset="-128"/>
              </a:rPr>
              <a:t> Studies</a:t>
            </a:r>
            <a:endParaRPr lang="en-US" altLang="en-US" dirty="0" smtClean="0">
              <a:ea typeface="ＭＳ Ｐゴシック" pitchFamily="34" charset="-128"/>
            </a:endParaRPr>
          </a:p>
          <a:p>
            <a:endParaRPr lang="en-US" altLang="en-US" b="1" dirty="0" smtClean="0">
              <a:ea typeface="ＭＳ Ｐゴシック" pitchFamily="34" charset="-128"/>
            </a:endParaRPr>
          </a:p>
          <a:p>
            <a:r>
              <a:rPr lang="en-US" altLang="en-US" b="1" dirty="0" smtClean="0">
                <a:ea typeface="ＭＳ Ｐゴシック" pitchFamily="34" charset="-128"/>
              </a:rPr>
              <a:t>Arts: </a:t>
            </a:r>
            <a:r>
              <a:rPr lang="en-US" altLang="en-US" dirty="0" smtClean="0">
                <a:ea typeface="ＭＳ Ｐゴシック" pitchFamily="34" charset="-128"/>
              </a:rPr>
              <a:t>9 Total Exams</a:t>
            </a:r>
          </a:p>
          <a:p>
            <a:endParaRPr lang="en-US" altLang="en-US" b="1" dirty="0" smtClean="0">
              <a:ea typeface="ＭＳ Ｐゴシック" pitchFamily="34" charset="-128"/>
            </a:endParaRPr>
          </a:p>
          <a:p>
            <a:r>
              <a:rPr lang="en-US" altLang="en-US" b="1" dirty="0" err="1" smtClean="0">
                <a:ea typeface="ＭＳ Ｐゴシック" pitchFamily="34" charset="-128"/>
              </a:rPr>
              <a:t>Biliteracy</a:t>
            </a:r>
            <a:r>
              <a:rPr lang="en-US" altLang="en-US" b="1" dirty="0" smtClean="0">
                <a:ea typeface="ＭＳ Ｐゴシック" pitchFamily="34" charset="-128"/>
              </a:rPr>
              <a:t>: </a:t>
            </a:r>
            <a:r>
              <a:rPr lang="en-US" altLang="en-US" dirty="0" smtClean="0">
                <a:ea typeface="ＭＳ Ｐゴシック" pitchFamily="34" charset="-128"/>
              </a:rPr>
              <a:t>Exams in the review process</a:t>
            </a:r>
          </a:p>
          <a:p>
            <a:endParaRPr lang="en-US" altLang="en-US" dirty="0" smtClean="0">
              <a:ea typeface="ＭＳ Ｐゴシック" pitchFamily="34" charset="-128"/>
            </a:endParaRPr>
          </a:p>
          <a:p>
            <a:r>
              <a:rPr lang="en-US" altLang="en-US" b="1" dirty="0" smtClean="0">
                <a:ea typeface="ＭＳ Ｐゴシック" pitchFamily="34" charset="-128"/>
              </a:rPr>
              <a:t>CDOS</a:t>
            </a:r>
            <a:r>
              <a:rPr lang="en-US" altLang="en-US" dirty="0" smtClean="0">
                <a:ea typeface="ＭＳ Ｐゴシック" pitchFamily="34" charset="-128"/>
              </a:rPr>
              <a:t>:  In lieu of a 5</a:t>
            </a:r>
            <a:r>
              <a:rPr lang="en-US" altLang="en-US" baseline="30000" dirty="0" smtClean="0">
                <a:ea typeface="ＭＳ Ｐゴシック" pitchFamily="34" charset="-128"/>
              </a:rPr>
              <a:t>th</a:t>
            </a:r>
            <a:r>
              <a:rPr lang="en-US" altLang="en-US" baseline="0" dirty="0" smtClean="0">
                <a:ea typeface="ＭＳ Ｐゴシック" pitchFamily="34" charset="-128"/>
              </a:rPr>
              <a:t> assessment a student can complete the requirements for the CDOS Commencement Credential.  </a:t>
            </a:r>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9</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Calibri" pitchFamily="34" charset="0"/>
                <a:ea typeface="ＭＳ Ｐゴシック" pitchFamily="34" charset="-128"/>
              </a:defRPr>
            </a:lvl1pPr>
            <a:lvl2pPr marL="770633" indent="-296396" eaLnBrk="0" hangingPunct="0">
              <a:spcBef>
                <a:spcPct val="30000"/>
              </a:spcBef>
              <a:defRPr sz="1700">
                <a:solidFill>
                  <a:schemeClr val="tx1"/>
                </a:solidFill>
                <a:latin typeface="Calibri" pitchFamily="34" charset="0"/>
                <a:ea typeface="ＭＳ Ｐゴシック" pitchFamily="34" charset="-128"/>
              </a:defRPr>
            </a:lvl2pPr>
            <a:lvl3pPr marL="1185588" indent="-237118" eaLnBrk="0" hangingPunct="0">
              <a:spcBef>
                <a:spcPct val="30000"/>
              </a:spcBef>
              <a:defRPr sz="1700">
                <a:solidFill>
                  <a:schemeClr val="tx1"/>
                </a:solidFill>
                <a:latin typeface="Calibri" pitchFamily="34" charset="0"/>
                <a:ea typeface="ＭＳ Ｐゴシック" pitchFamily="34" charset="-128"/>
              </a:defRPr>
            </a:lvl3pPr>
            <a:lvl4pPr marL="1659823" indent="-237118" eaLnBrk="0" hangingPunct="0">
              <a:spcBef>
                <a:spcPct val="30000"/>
              </a:spcBef>
              <a:defRPr sz="1700">
                <a:solidFill>
                  <a:schemeClr val="tx1"/>
                </a:solidFill>
                <a:latin typeface="Calibri" pitchFamily="34" charset="0"/>
                <a:ea typeface="ＭＳ Ｐゴシック" pitchFamily="34" charset="-128"/>
              </a:defRPr>
            </a:lvl4pPr>
            <a:lvl5pPr marL="2134059" indent="-237118" eaLnBrk="0" hangingPunct="0">
              <a:spcBef>
                <a:spcPct val="30000"/>
              </a:spcBef>
              <a:defRPr sz="1700">
                <a:solidFill>
                  <a:schemeClr val="tx1"/>
                </a:solidFill>
                <a:latin typeface="Calibri" pitchFamily="34" charset="0"/>
                <a:ea typeface="ＭＳ Ｐゴシック" pitchFamily="34" charset="-128"/>
              </a:defRPr>
            </a:lvl5pPr>
            <a:lvl6pPr marL="2608293"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6pPr>
            <a:lvl7pPr marL="3082529"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7pPr>
            <a:lvl8pPr marL="3556764"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8pPr>
            <a:lvl9pPr marL="4031000" indent="-237118" eaLnBrk="0" fontAlgn="base" hangingPunct="0">
              <a:spcBef>
                <a:spcPct val="30000"/>
              </a:spcBef>
              <a:spcAft>
                <a:spcPct val="0"/>
              </a:spcAft>
              <a:defRPr sz="1700">
                <a:solidFill>
                  <a:schemeClr val="tx1"/>
                </a:solidFill>
                <a:latin typeface="Calibri" pitchFamily="34" charset="0"/>
                <a:ea typeface="ＭＳ Ｐゴシック" pitchFamily="34" charset="-128"/>
              </a:defRPr>
            </a:lvl9pPr>
          </a:lstStyle>
          <a:p>
            <a:pPr eaLnBrk="1" hangingPunct="1">
              <a:spcBef>
                <a:spcPct val="0"/>
              </a:spcBef>
            </a:pPr>
            <a:fld id="{1ACD5E21-E45D-4CE5-B2A2-4ECABDD4157D}" type="slidenum">
              <a:rPr lang="en-US" altLang="en-US" sz="1200">
                <a:solidFill>
                  <a:srgbClr val="000000"/>
                </a:solidFill>
              </a:rPr>
              <a:pPr eaLnBrk="1" hangingPunct="1">
                <a:spcBef>
                  <a:spcPct val="0"/>
                </a:spcBef>
              </a:pPr>
              <a:t>10</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9DBB9-9F01-47D3-BC81-4BA38DFA41B6}" type="datetimeFigureOut">
              <a:rPr lang="en-US" smtClean="0">
                <a:solidFill>
                  <a:srgbClr val="002C51"/>
                </a:solidFill>
              </a:rPr>
              <a:pPr/>
              <a:t>6/8/2017</a:t>
            </a:fld>
            <a:endParaRPr lang="en-US">
              <a:solidFill>
                <a:srgbClr val="002C51"/>
              </a:solidFill>
            </a:endParaRPr>
          </a:p>
        </p:txBody>
      </p:sp>
      <p:sp>
        <p:nvSpPr>
          <p:cNvPr id="5" name="Footer Placeholder 4"/>
          <p:cNvSpPr>
            <a:spLocks noGrp="1"/>
          </p:cNvSpPr>
          <p:nvPr>
            <p:ph type="ftr" sz="quarter" idx="11"/>
          </p:nvPr>
        </p:nvSpPr>
        <p:spPr/>
        <p:txBody>
          <a:bodyPr/>
          <a:lstStyle/>
          <a:p>
            <a:endParaRPr lang="en-US">
              <a:solidFill>
                <a:srgbClr val="002C51"/>
              </a:solidFill>
            </a:endParaRPr>
          </a:p>
        </p:txBody>
      </p:sp>
      <p:sp>
        <p:nvSpPr>
          <p:cNvPr id="6" name="Slide Number Placeholder 5"/>
          <p:cNvSpPr>
            <a:spLocks noGrp="1"/>
          </p:cNvSpPr>
          <p:nvPr>
            <p:ph type="sldNum" sz="quarter" idx="12"/>
          </p:nvPr>
        </p:nvSpPr>
        <p:spPr/>
        <p:txBody>
          <a:bodyPr/>
          <a:lstStyle/>
          <a:p>
            <a:fld id="{68A9423C-4983-41F1-A5CB-CA7479874DC3}" type="slidenum">
              <a:rPr lang="en-US" smtClean="0">
                <a:solidFill>
                  <a:srgbClr val="002C51">
                    <a:tint val="75000"/>
                  </a:srgbClr>
                </a:solidFill>
              </a:rPr>
              <a:pPr/>
              <a:t>‹#›</a:t>
            </a:fld>
            <a:endParaRPr lang="en-US">
              <a:solidFill>
                <a:srgbClr val="002C51">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144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6/8/2017</a:t>
            </a:fld>
            <a:endParaRPr lang="en-US"/>
          </a:p>
        </p:txBody>
      </p:sp>
      <p:sp>
        <p:nvSpPr>
          <p:cNvPr id="5" name="Footer Placeholder 4"/>
          <p:cNvSpPr>
            <a:spLocks noGrp="1"/>
          </p:cNvSpPr>
          <p:nvPr>
            <p:ph type="ftr" sz="quarter" idx="11"/>
          </p:nvPr>
        </p:nvSpPr>
        <p:spPr/>
        <p:txBody>
          <a:bodyPr/>
          <a:lstStyle/>
          <a:p>
            <a:endParaRPr lang="en-US">
              <a:solidFill>
                <a:srgbClr val="002C51"/>
              </a:solidFill>
            </a:endParaRPr>
          </a:p>
        </p:txBody>
      </p:sp>
      <p:sp>
        <p:nvSpPr>
          <p:cNvPr id="6" name="Slide Number Placeholder 5"/>
          <p:cNvSpPr>
            <a:spLocks noGrp="1"/>
          </p:cNvSpPr>
          <p:nvPr>
            <p:ph type="sldNum" sz="quarter" idx="12"/>
          </p:nvPr>
        </p:nvSpPr>
        <p:spPr/>
        <p:txBody>
          <a:bodyPr/>
          <a:lstStyle/>
          <a:p>
            <a:fld id="{68A9423C-4983-41F1-A5CB-CA7479874DC3}" type="slidenum">
              <a:rPr lang="en-US" smtClean="0">
                <a:solidFill>
                  <a:srgbClr val="004884"/>
                </a:solidFill>
              </a:rPr>
              <a:pPr/>
              <a:t>‹#›</a:t>
            </a:fld>
            <a:endParaRPr lang="en-US">
              <a:solidFill>
                <a:srgbClr val="00488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9423C-4983-41F1-A5CB-CA7479874DC3}" type="slidenum">
              <a:rPr lang="en-US" smtClean="0">
                <a:solidFill>
                  <a:srgbClr val="004884"/>
                </a:solidFill>
              </a:rPr>
              <a:pPr/>
              <a:t>‹#›</a:t>
            </a:fld>
            <a:endParaRPr lang="en-US">
              <a:solidFill>
                <a:srgbClr val="004884"/>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9423C-4983-41F1-A5CB-CA7479874DC3}" type="slidenum">
              <a:rPr lang="en-US" smtClean="0">
                <a:solidFill>
                  <a:srgbClr val="002C51">
                    <a:tint val="75000"/>
                  </a:srgbClr>
                </a:solidFill>
              </a:rPr>
              <a:pPr/>
              <a:t>‹#›</a:t>
            </a:fld>
            <a:endParaRPr lang="en-US">
              <a:solidFill>
                <a:srgbClr val="002C51">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6/8/2017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8A9423C-4983-41F1-A5CB-CA7479874DC3}" type="slidenum">
              <a:rPr lang="en-US" smtClean="0">
                <a:solidFill>
                  <a:srgbClr val="002C51">
                    <a:tint val="75000"/>
                  </a:srgbClr>
                </a:solidFill>
              </a:rPr>
              <a:pPr/>
              <a:t>‹#›</a:t>
            </a:fld>
            <a:endParaRPr lang="en-US">
              <a:solidFill>
                <a:srgbClr val="002C51">
                  <a:tint val="75000"/>
                </a:srgb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6/8/2017</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p12.nysed.gov/ciai/multiple-pathway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p12.nysed.gov/ciai/multiple-pathway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p12.nysed.gov/ciai/multiple-pathways/"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p12.nysed.gov/assessment/hsgen/archive/list.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p12.nysed.gov/specialed/publications/2017-memos/superintendent-determination-of-graduation-with-a-local-diploma-updated.ht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p12.nysed.gov/specialed/publications/2017-memos/superintendent-determination-of-graduation-with-a-local-diploma-updated.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p12.nysed.gov/ciai/gradreq/CurrentAppealForm.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12.nysed.gov/assessment/ss/hs/ghg-faqtransitiontimeline.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regents.nysed.gov/common/regents/files/616p12a6.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www.p12.nysed.gov/assessment/ss/hs/ghg-faqtransitiontimeline.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12.nysed.gov/part100/pages/1005.html#transCredit" TargetMode="External"/><Relationship Id="rId3" Type="http://schemas.openxmlformats.org/officeDocument/2006/relationships/hyperlink" Target="http://www.p12.nysed.gov/ciai/gradreq/CurrentDiplomaRequirements.pdf" TargetMode="External"/><Relationship Id="rId7" Type="http://schemas.openxmlformats.org/officeDocument/2006/relationships/hyperlink" Target="http://www.p12.nysed.gov/specialed/publications/2017-memos/superintendent-determination-of-graduation-with-a-local-diploma-updated.ht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www.p12.nysed.gov/ciai/multiple-pathways/docs/multiple-pathways-pathways-qa-2015-04-08.pdf" TargetMode="External"/><Relationship Id="rId11" Type="http://schemas.openxmlformats.org/officeDocument/2006/relationships/hyperlink" Target="http://www.p12.nysed.gov/ciai/lote/documents/lote-qa.pdf" TargetMode="External"/><Relationship Id="rId5" Type="http://schemas.openxmlformats.org/officeDocument/2006/relationships/hyperlink" Target="http://www.p12.nysed.gov/ciai/multiple-pathways/" TargetMode="External"/><Relationship Id="rId10" Type="http://schemas.openxmlformats.org/officeDocument/2006/relationships/hyperlink" Target="http://www.p12.nysed.gov/assessment/hsgen/archive/list.pdf" TargetMode="External"/><Relationship Id="rId4" Type="http://schemas.openxmlformats.org/officeDocument/2006/relationships/hyperlink" Target="http://www.p12.nysed.gov/ciai/gradreq/intro.html" TargetMode="External"/><Relationship Id="rId9" Type="http://schemas.openxmlformats.org/officeDocument/2006/relationships/hyperlink" Target="http://www.p12.nysed.gov/ciai/gradreq/appeal-form.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speced@nysed.gov" TargetMode="External"/><Relationship Id="rId3" Type="http://schemas.openxmlformats.org/officeDocument/2006/relationships/hyperlink" Target="http://www.p12.nysed.gov/ciai/gradreq/intro.html" TargetMode="External"/><Relationship Id="rId7" Type="http://schemas.openxmlformats.org/officeDocument/2006/relationships/hyperlink" Target="http://www.p12.nysed.gov/ciai/aboutu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emscgradreq@nysed.gov" TargetMode="External"/><Relationship Id="rId5" Type="http://schemas.openxmlformats.org/officeDocument/2006/relationships/hyperlink" Target="mailto:emscurric@nysed.gov" TargetMode="External"/><Relationship Id="rId4" Type="http://schemas.openxmlformats.org/officeDocument/2006/relationships/hyperlink" Target="http://www.p12.nysed.gov/ciai/" TargetMode="External"/><Relationship Id="rId9" Type="http://schemas.openxmlformats.org/officeDocument/2006/relationships/hyperlink" Target="mailto:Elizabeth.Whipple@nysed.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12.nysed.gov/part100/pages/1005.html#examCr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2743200"/>
          </a:xfrm>
        </p:spPr>
        <p:txBody>
          <a:bodyPr/>
          <a:lstStyle/>
          <a:p>
            <a:r>
              <a:rPr lang="en-US" dirty="0" smtClean="0"/>
              <a:t>Overview and Update</a:t>
            </a:r>
            <a:br>
              <a:rPr lang="en-US" dirty="0" smtClean="0"/>
            </a:br>
            <a:r>
              <a:rPr lang="en-US" dirty="0" smtClean="0"/>
              <a:t>High School Diploma Requirements</a:t>
            </a:r>
            <a:endParaRPr lang="en-US" dirty="0"/>
          </a:p>
        </p:txBody>
      </p:sp>
      <p:sp>
        <p:nvSpPr>
          <p:cNvPr id="3" name="TextBox 2"/>
          <p:cNvSpPr txBox="1"/>
          <p:nvPr/>
        </p:nvSpPr>
        <p:spPr>
          <a:xfrm>
            <a:off x="4343400" y="5486400"/>
            <a:ext cx="3962400" cy="1077218"/>
          </a:xfrm>
          <a:prstGeom prst="rect">
            <a:avLst/>
          </a:prstGeom>
          <a:noFill/>
        </p:spPr>
        <p:txBody>
          <a:bodyPr wrap="square" rtlCol="0">
            <a:spAutoFit/>
          </a:bodyPr>
          <a:lstStyle/>
          <a:p>
            <a:r>
              <a:rPr lang="en-US" sz="1600" dirty="0" smtClean="0">
                <a:solidFill>
                  <a:schemeClr val="tx2"/>
                </a:solidFill>
                <a:latin typeface="Aharoni" panose="02010803020104030203" pitchFamily="2" charset="-79"/>
                <a:cs typeface="Aharoni" panose="02010803020104030203" pitchFamily="2" charset="-79"/>
              </a:rPr>
              <a:t>Marybeth Casey- NYSED</a:t>
            </a:r>
          </a:p>
          <a:p>
            <a:r>
              <a:rPr lang="en-US" sz="1600" dirty="0" smtClean="0">
                <a:solidFill>
                  <a:schemeClr val="tx2"/>
                </a:solidFill>
                <a:latin typeface="Aharoni" panose="02010803020104030203" pitchFamily="2" charset="-79"/>
                <a:cs typeface="Aharoni" panose="02010803020104030203" pitchFamily="2" charset="-79"/>
              </a:rPr>
              <a:t>Associate in Curriculum and Instruction</a:t>
            </a:r>
          </a:p>
          <a:p>
            <a:r>
              <a:rPr lang="en-US" sz="1600" dirty="0" smtClean="0">
                <a:solidFill>
                  <a:schemeClr val="tx2"/>
                </a:solidFill>
                <a:latin typeface="Aharoni" panose="02010803020104030203" pitchFamily="2" charset="-79"/>
                <a:cs typeface="Aharoni" panose="02010803020104030203" pitchFamily="2" charset="-79"/>
              </a:rPr>
              <a:t>E-mail: marybeth.casey@nysed.gov</a:t>
            </a:r>
          </a:p>
          <a:p>
            <a:endParaRPr lang="en-US" sz="1600" dirty="0">
              <a:latin typeface="Aharoni" panose="02010803020104030203" pitchFamily="2" charset="-79"/>
              <a:cs typeface="Aharoni" panose="02010803020104030203" pitchFamily="2" charset="-79"/>
            </a:endParaRPr>
          </a:p>
        </p:txBody>
      </p:sp>
      <p:sp>
        <p:nvSpPr>
          <p:cNvPr id="5" name="Rectangle 4"/>
          <p:cNvSpPr/>
          <p:nvPr/>
        </p:nvSpPr>
        <p:spPr>
          <a:xfrm>
            <a:off x="762000" y="3733800"/>
            <a:ext cx="5867400" cy="1815882"/>
          </a:xfrm>
          <a:prstGeom prst="rect">
            <a:avLst/>
          </a:prstGeom>
          <a:noFill/>
        </p:spPr>
        <p:txBody>
          <a:bodyPr wrap="square" lIns="91440" tIns="45720" rIns="91440" bIns="45720">
            <a:spAutoFit/>
          </a:bodyPr>
          <a:lstStyle/>
          <a:p>
            <a:pPr algn="ctr"/>
            <a:r>
              <a:rPr lang="en-US" sz="2800" b="1" dirty="0">
                <a:ln w="1905"/>
                <a:solidFill>
                  <a:schemeClr val="tx2"/>
                </a:solidFill>
                <a:effectLst>
                  <a:innerShdw blurRad="69850" dist="43180" dir="5400000">
                    <a:srgbClr val="000000">
                      <a:alpha val="65000"/>
                    </a:srgbClr>
                  </a:innerShdw>
                </a:effectLst>
              </a:rPr>
              <a:t>Combined Project Managers’ </a:t>
            </a:r>
            <a:endParaRPr lang="en-US" sz="2800" b="1" dirty="0" smtClean="0">
              <a:ln w="1905"/>
              <a:solidFill>
                <a:schemeClr val="tx2"/>
              </a:solidFill>
              <a:effectLst>
                <a:innerShdw blurRad="69850" dist="43180" dir="5400000">
                  <a:srgbClr val="000000">
                    <a:alpha val="65000"/>
                  </a:srgbClr>
                </a:innerShdw>
              </a:effectLst>
            </a:endParaRPr>
          </a:p>
          <a:p>
            <a:pPr algn="ctr"/>
            <a:r>
              <a:rPr lang="en-US" sz="2800" b="1" dirty="0" smtClean="0">
                <a:ln w="1905"/>
                <a:solidFill>
                  <a:schemeClr val="tx2"/>
                </a:solidFill>
                <a:effectLst>
                  <a:innerShdw blurRad="69850" dist="43180" dir="5400000">
                    <a:srgbClr val="000000">
                      <a:alpha val="65000"/>
                    </a:srgbClr>
                  </a:innerShdw>
                </a:effectLst>
              </a:rPr>
              <a:t>Tech </a:t>
            </a:r>
            <a:r>
              <a:rPr lang="en-US" sz="2800" b="1" dirty="0">
                <a:ln w="1905"/>
                <a:solidFill>
                  <a:schemeClr val="tx2"/>
                </a:solidFill>
                <a:effectLst>
                  <a:innerShdw blurRad="69850" dist="43180" dir="5400000">
                    <a:srgbClr val="000000">
                      <a:alpha val="65000"/>
                    </a:srgbClr>
                  </a:innerShdw>
                </a:effectLst>
              </a:rPr>
              <a:t>Standards </a:t>
            </a:r>
            <a:r>
              <a:rPr lang="en-US" sz="2800" b="1" dirty="0" smtClean="0">
                <a:ln w="1905"/>
                <a:solidFill>
                  <a:schemeClr val="tx2"/>
                </a:solidFill>
                <a:effectLst>
                  <a:innerShdw blurRad="69850" dist="43180" dir="5400000">
                    <a:srgbClr val="000000">
                      <a:alpha val="65000"/>
                    </a:srgbClr>
                  </a:innerShdw>
                </a:effectLst>
              </a:rPr>
              <a:t>Meeting</a:t>
            </a:r>
          </a:p>
          <a:p>
            <a:pPr algn="ctr"/>
            <a:r>
              <a:rPr lang="en-US" sz="2800" b="1" smtClean="0">
                <a:ln w="1905"/>
                <a:solidFill>
                  <a:schemeClr val="tx2"/>
                </a:solidFill>
                <a:effectLst>
                  <a:innerShdw blurRad="69850" dist="43180" dir="5400000">
                    <a:srgbClr val="000000">
                      <a:alpha val="65000"/>
                    </a:srgbClr>
                  </a:innerShdw>
                </a:effectLst>
              </a:rPr>
              <a:t>NERIC</a:t>
            </a:r>
            <a:endParaRPr lang="en-US" sz="2800" b="1" dirty="0" smtClean="0">
              <a:ln w="1905"/>
              <a:solidFill>
                <a:schemeClr val="tx2"/>
              </a:solidFill>
              <a:effectLst>
                <a:innerShdw blurRad="69850" dist="43180" dir="5400000">
                  <a:srgbClr val="000000">
                    <a:alpha val="65000"/>
                  </a:srgbClr>
                </a:innerShdw>
              </a:effectLst>
            </a:endParaRPr>
          </a:p>
          <a:p>
            <a:pPr algn="ctr"/>
            <a:r>
              <a:rPr lang="en-US" sz="2800" b="1" cap="none" spc="0" dirty="0" smtClean="0">
                <a:ln w="1905"/>
                <a:solidFill>
                  <a:schemeClr val="tx2"/>
                </a:solidFill>
                <a:effectLst>
                  <a:innerShdw blurRad="69850" dist="43180" dir="5400000">
                    <a:srgbClr val="000000">
                      <a:alpha val="65000"/>
                    </a:srgbClr>
                  </a:innerShdw>
                </a:effectLst>
              </a:rPr>
              <a:t>June 2017</a:t>
            </a:r>
            <a:endParaRPr lang="en-US" sz="28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2949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t>Meeting the assessment requirements for a STEM Pathway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6090748"/>
              </p:ext>
            </p:extLst>
          </p:nvPr>
        </p:nvGraphicFramePr>
        <p:xfrm>
          <a:off x="-228600" y="16002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rgbClr val="2F2B20"/>
              </a:solidFill>
            </a:endParaRPr>
          </a:p>
        </p:txBody>
      </p:sp>
    </p:spTree>
    <p:extLst>
      <p:ext uri="{BB962C8B-B14F-4D97-AF65-F5344CB8AC3E}">
        <p14:creationId xmlns:p14="http://schemas.microsoft.com/office/powerpoint/2010/main" val="30578134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46584625"/>
              </p:ext>
            </p:extLst>
          </p:nvPr>
        </p:nvGraphicFramePr>
        <p:xfrm>
          <a:off x="-152400" y="15240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rgbClr val="2F2B20"/>
              </a:solidFill>
            </a:endParaRPr>
          </a:p>
        </p:txBody>
      </p:sp>
      <p:sp>
        <p:nvSpPr>
          <p:cNvPr id="8" name="Title 1"/>
          <p:cNvSpPr>
            <a:spLocks noGrp="1"/>
          </p:cNvSpPr>
          <p:nvPr>
            <p:ph type="title"/>
          </p:nvPr>
        </p:nvSpPr>
        <p:spPr>
          <a:xfrm>
            <a:off x="457200" y="274638"/>
            <a:ext cx="7620000" cy="1401762"/>
          </a:xfrm>
        </p:spPr>
        <p:txBody>
          <a:bodyPr>
            <a:normAutofit fontScale="90000"/>
          </a:bodyPr>
          <a:lstStyle/>
          <a:p>
            <a:r>
              <a:rPr lang="en-US" dirty="0" smtClean="0"/>
              <a:t>Meeting the assessment requirements for a Humanities Pathway  </a:t>
            </a:r>
            <a:endParaRPr lang="en-US" dirty="0"/>
          </a:p>
        </p:txBody>
      </p:sp>
    </p:spTree>
    <p:extLst>
      <p:ext uri="{BB962C8B-B14F-4D97-AF65-F5344CB8AC3E}">
        <p14:creationId xmlns:p14="http://schemas.microsoft.com/office/powerpoint/2010/main" val="30578134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48203633"/>
              </p:ext>
            </p:extLst>
          </p:nvPr>
        </p:nvGraphicFramePr>
        <p:xfrm>
          <a:off x="-152400" y="12192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chemeClr val="tx1"/>
              </a:solidFill>
            </a:endParaRPr>
          </a:p>
        </p:txBody>
      </p:sp>
      <p:sp>
        <p:nvSpPr>
          <p:cNvPr id="5" name="Title 1"/>
          <p:cNvSpPr>
            <a:spLocks noGrp="1"/>
          </p:cNvSpPr>
          <p:nvPr>
            <p:ph type="title"/>
          </p:nvPr>
        </p:nvSpPr>
        <p:spPr/>
        <p:txBody>
          <a:bodyPr>
            <a:normAutofit fontScale="90000"/>
          </a:bodyPr>
          <a:lstStyle/>
          <a:p>
            <a:r>
              <a:rPr lang="en-US" dirty="0" smtClean="0"/>
              <a:t>Meeting the Assessment </a:t>
            </a:r>
            <a:r>
              <a:rPr lang="en-US" dirty="0"/>
              <a:t>R</a:t>
            </a:r>
            <a:r>
              <a:rPr lang="en-US" dirty="0" smtClean="0"/>
              <a:t>equirements for an Arts Pathway  </a:t>
            </a:r>
            <a:endParaRPr lang="en-US" dirty="0"/>
          </a:p>
        </p:txBody>
      </p:sp>
    </p:spTree>
    <p:extLst>
      <p:ext uri="{BB962C8B-B14F-4D97-AF65-F5344CB8AC3E}">
        <p14:creationId xmlns:p14="http://schemas.microsoft.com/office/powerpoint/2010/main" val="30578134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17045906"/>
              </p:ext>
            </p:extLst>
          </p:nvPr>
        </p:nvGraphicFramePr>
        <p:xfrm>
          <a:off x="-152400" y="12192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chemeClr val="tx1"/>
              </a:solidFill>
            </a:endParaRPr>
          </a:p>
        </p:txBody>
      </p:sp>
      <p:sp>
        <p:nvSpPr>
          <p:cNvPr id="2" name="TextBox 1"/>
          <p:cNvSpPr txBox="1"/>
          <p:nvPr/>
        </p:nvSpPr>
        <p:spPr>
          <a:xfrm>
            <a:off x="3733800" y="6172200"/>
            <a:ext cx="4648200" cy="584775"/>
          </a:xfrm>
          <a:prstGeom prst="rect">
            <a:avLst/>
          </a:prstGeom>
          <a:noFill/>
        </p:spPr>
        <p:txBody>
          <a:bodyPr wrap="square" rtlCol="0">
            <a:spAutoFit/>
          </a:bodyPr>
          <a:lstStyle/>
          <a:p>
            <a:r>
              <a:rPr lang="en-US" sz="1600" dirty="0" smtClean="0"/>
              <a:t>Multiple Pathways Resources </a:t>
            </a:r>
          </a:p>
          <a:p>
            <a:r>
              <a:rPr lang="en-US" sz="1600" dirty="0" smtClean="0">
                <a:hlinkClick r:id="rId8"/>
              </a:rPr>
              <a:t>http</a:t>
            </a:r>
            <a:r>
              <a:rPr lang="en-US" sz="1600" dirty="0">
                <a:hlinkClick r:id="rId8"/>
              </a:rPr>
              <a:t>://www.p12.nysed.gov/ciai/multiple-pathways</a:t>
            </a:r>
            <a:r>
              <a:rPr lang="en-US" sz="1600" dirty="0" smtClean="0">
                <a:hlinkClick r:id="rId8"/>
              </a:rPr>
              <a:t>/</a:t>
            </a:r>
            <a:r>
              <a:rPr lang="en-US" sz="1600" dirty="0" smtClean="0"/>
              <a:t> </a:t>
            </a:r>
            <a:endParaRPr lang="en-US" sz="1600" dirty="0"/>
          </a:p>
        </p:txBody>
      </p:sp>
      <p:sp>
        <p:nvSpPr>
          <p:cNvPr id="8" name="Title 1"/>
          <p:cNvSpPr>
            <a:spLocks noGrp="1"/>
          </p:cNvSpPr>
          <p:nvPr>
            <p:ph type="title"/>
          </p:nvPr>
        </p:nvSpPr>
        <p:spPr/>
        <p:txBody>
          <a:bodyPr>
            <a:normAutofit fontScale="90000"/>
          </a:bodyPr>
          <a:lstStyle/>
          <a:p>
            <a:r>
              <a:rPr lang="en-US" dirty="0" smtClean="0"/>
              <a:t>Meeting the assessment requirements for a LOTE Pathway  </a:t>
            </a:r>
            <a:endParaRPr lang="en-US" dirty="0"/>
          </a:p>
        </p:txBody>
      </p:sp>
    </p:spTree>
    <p:extLst>
      <p:ext uri="{BB962C8B-B14F-4D97-AF65-F5344CB8AC3E}">
        <p14:creationId xmlns:p14="http://schemas.microsoft.com/office/powerpoint/2010/main" val="30578134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228600"/>
            <a:ext cx="7620000" cy="1905000"/>
          </a:xfrm>
        </p:spPr>
        <p:txBody>
          <a:bodyPr>
            <a:noAutofit/>
          </a:bodyPr>
          <a:lstStyle/>
          <a:p>
            <a:r>
              <a:rPr lang="en-US" sz="4400" dirty="0" smtClean="0"/>
              <a:t>Meeting the </a:t>
            </a:r>
            <a:r>
              <a:rPr lang="en-US" sz="4400" u="sng" dirty="0" smtClean="0"/>
              <a:t>Program and Assessment</a:t>
            </a:r>
            <a:r>
              <a:rPr lang="en-US" sz="4400" dirty="0" smtClean="0"/>
              <a:t> Requirements for a CTE Pathway</a:t>
            </a:r>
            <a:endParaRPr lang="en-US" sz="4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806456"/>
              </p:ext>
            </p:extLst>
          </p:nvPr>
        </p:nvGraphicFramePr>
        <p:xfrm>
          <a:off x="0" y="2438400"/>
          <a:ext cx="84582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chemeClr val="tx1"/>
              </a:solidFill>
            </a:endParaRPr>
          </a:p>
        </p:txBody>
      </p:sp>
      <p:sp>
        <p:nvSpPr>
          <p:cNvPr id="2" name="TextBox 1"/>
          <p:cNvSpPr txBox="1"/>
          <p:nvPr/>
        </p:nvSpPr>
        <p:spPr>
          <a:xfrm>
            <a:off x="3810000" y="6273225"/>
            <a:ext cx="4648200" cy="584775"/>
          </a:xfrm>
          <a:prstGeom prst="rect">
            <a:avLst/>
          </a:prstGeom>
          <a:noFill/>
        </p:spPr>
        <p:txBody>
          <a:bodyPr wrap="square" rtlCol="0">
            <a:spAutoFit/>
          </a:bodyPr>
          <a:lstStyle/>
          <a:p>
            <a:r>
              <a:rPr lang="en-US" sz="1600" dirty="0" smtClean="0"/>
              <a:t>Multiple Pathways Resources </a:t>
            </a:r>
          </a:p>
          <a:p>
            <a:r>
              <a:rPr lang="en-US" sz="1600" dirty="0" smtClean="0">
                <a:hlinkClick r:id="rId8"/>
              </a:rPr>
              <a:t>http</a:t>
            </a:r>
            <a:r>
              <a:rPr lang="en-US" sz="1600" dirty="0">
                <a:hlinkClick r:id="rId8"/>
              </a:rPr>
              <a:t>://www.p12.nysed.gov/ciai/multiple-pathways</a:t>
            </a:r>
            <a:r>
              <a:rPr lang="en-US" sz="1600" dirty="0" smtClean="0">
                <a:hlinkClick r:id="rId8"/>
              </a:rPr>
              <a:t>/</a:t>
            </a:r>
            <a:r>
              <a:rPr lang="en-US" sz="1600" dirty="0" smtClean="0"/>
              <a:t> </a:t>
            </a:r>
            <a:endParaRPr lang="en-US" sz="1600" dirty="0"/>
          </a:p>
        </p:txBody>
      </p:sp>
    </p:spTree>
    <p:extLst>
      <p:ext uri="{BB962C8B-B14F-4D97-AF65-F5344CB8AC3E}">
        <p14:creationId xmlns:p14="http://schemas.microsoft.com/office/powerpoint/2010/main" val="27473539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4800" dirty="0"/>
              <a:t>Meeting the </a:t>
            </a:r>
            <a:r>
              <a:rPr lang="en-US" sz="4800" u="sng" dirty="0"/>
              <a:t>Program </a:t>
            </a:r>
            <a:r>
              <a:rPr lang="en-US" sz="4800" u="sng" dirty="0" smtClean="0"/>
              <a:t>or Assessment</a:t>
            </a:r>
            <a:r>
              <a:rPr lang="en-US" sz="4800" dirty="0" smtClean="0"/>
              <a:t> </a:t>
            </a:r>
            <a:r>
              <a:rPr lang="en-US" sz="4800" dirty="0"/>
              <a:t>Requirements for a </a:t>
            </a:r>
            <a:r>
              <a:rPr lang="en-US" sz="4800" dirty="0" smtClean="0"/>
              <a:t>CDOS </a:t>
            </a:r>
            <a:r>
              <a:rPr lang="en-US" sz="4800" dirty="0"/>
              <a:t>Pathway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6309774"/>
              </p:ext>
            </p:extLst>
          </p:nvPr>
        </p:nvGraphicFramePr>
        <p:xfrm>
          <a:off x="76200" y="1778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chemeClr val="tx1"/>
              </a:solidFill>
            </a:endParaRPr>
          </a:p>
        </p:txBody>
      </p:sp>
      <p:sp>
        <p:nvSpPr>
          <p:cNvPr id="2" name="TextBox 1"/>
          <p:cNvSpPr txBox="1"/>
          <p:nvPr/>
        </p:nvSpPr>
        <p:spPr>
          <a:xfrm>
            <a:off x="3810000" y="6273225"/>
            <a:ext cx="4648200" cy="584775"/>
          </a:xfrm>
          <a:prstGeom prst="rect">
            <a:avLst/>
          </a:prstGeom>
          <a:noFill/>
        </p:spPr>
        <p:txBody>
          <a:bodyPr wrap="square" rtlCol="0">
            <a:spAutoFit/>
          </a:bodyPr>
          <a:lstStyle/>
          <a:p>
            <a:r>
              <a:rPr lang="en-US" sz="1600" dirty="0" smtClean="0"/>
              <a:t>Multiple Pathways Resources </a:t>
            </a:r>
          </a:p>
          <a:p>
            <a:r>
              <a:rPr lang="en-US" sz="1600" dirty="0" smtClean="0">
                <a:hlinkClick r:id="rId8"/>
              </a:rPr>
              <a:t>http</a:t>
            </a:r>
            <a:r>
              <a:rPr lang="en-US" sz="1600" dirty="0">
                <a:hlinkClick r:id="rId8"/>
              </a:rPr>
              <a:t>://www.p12.nysed.gov/ciai/multiple-pathways</a:t>
            </a:r>
            <a:r>
              <a:rPr lang="en-US" sz="1600" dirty="0" smtClean="0">
                <a:hlinkClick r:id="rId8"/>
              </a:rPr>
              <a:t>/</a:t>
            </a:r>
            <a:r>
              <a:rPr lang="en-US" sz="1600" dirty="0" smtClean="0"/>
              <a:t> </a:t>
            </a:r>
            <a:endParaRPr lang="en-US" sz="1600" dirty="0"/>
          </a:p>
        </p:txBody>
      </p:sp>
    </p:spTree>
    <p:extLst>
      <p:ext uri="{BB962C8B-B14F-4D97-AF65-F5344CB8AC3E}">
        <p14:creationId xmlns:p14="http://schemas.microsoft.com/office/powerpoint/2010/main" val="9563886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Role of CDOS</a:t>
            </a:r>
            <a:endParaRPr lang="en-US" dirty="0"/>
          </a:p>
        </p:txBody>
      </p:sp>
      <p:sp>
        <p:nvSpPr>
          <p:cNvPr id="3" name="Text Placeholder 2"/>
          <p:cNvSpPr>
            <a:spLocks noGrp="1"/>
          </p:cNvSpPr>
          <p:nvPr>
            <p:ph type="body" idx="1"/>
          </p:nvPr>
        </p:nvSpPr>
        <p:spPr>
          <a:xfrm>
            <a:off x="4419600" y="1524000"/>
            <a:ext cx="3657600" cy="639762"/>
          </a:xfrm>
        </p:spPr>
        <p:txBody>
          <a:bodyPr/>
          <a:lstStyle/>
          <a:p>
            <a:r>
              <a:rPr lang="en-US" dirty="0" smtClean="0"/>
              <a:t>CDOS as a                          Standalone Credential </a:t>
            </a:r>
            <a:endParaRPr lang="en-US" dirty="0"/>
          </a:p>
        </p:txBody>
      </p:sp>
      <p:sp>
        <p:nvSpPr>
          <p:cNvPr id="4" name="Content Placeholder 3"/>
          <p:cNvSpPr>
            <a:spLocks noGrp="1"/>
          </p:cNvSpPr>
          <p:nvPr>
            <p:ph sz="half" idx="2"/>
          </p:nvPr>
        </p:nvSpPr>
        <p:spPr>
          <a:ln w="25400">
            <a:solidFill>
              <a:schemeClr val="tx2"/>
            </a:solidFill>
            <a:bevel/>
          </a:ln>
        </p:spPr>
        <p:txBody>
          <a:bodyPr/>
          <a:lstStyle/>
          <a:p>
            <a:r>
              <a:rPr lang="en-US" dirty="0" smtClean="0"/>
              <a:t>Passing Regents Examinations in </a:t>
            </a:r>
          </a:p>
          <a:p>
            <a:pPr lvl="1"/>
            <a:r>
              <a:rPr lang="en-US" dirty="0" smtClean="0"/>
              <a:t>ELA</a:t>
            </a:r>
          </a:p>
          <a:p>
            <a:pPr lvl="1"/>
            <a:r>
              <a:rPr lang="en-US" dirty="0" smtClean="0"/>
              <a:t>Math</a:t>
            </a:r>
          </a:p>
          <a:p>
            <a:pPr lvl="1"/>
            <a:r>
              <a:rPr lang="en-US" dirty="0" smtClean="0"/>
              <a:t>Science</a:t>
            </a:r>
          </a:p>
          <a:p>
            <a:pPr lvl="1"/>
            <a:r>
              <a:rPr lang="en-US" dirty="0" smtClean="0"/>
              <a:t>Social Studies</a:t>
            </a:r>
          </a:p>
          <a:p>
            <a:pPr lvl="1"/>
            <a:endParaRPr lang="en-US" dirty="0"/>
          </a:p>
          <a:p>
            <a:pPr lvl="1"/>
            <a:endParaRPr lang="en-US" dirty="0" smtClean="0"/>
          </a:p>
          <a:p>
            <a:pPr lvl="1"/>
            <a:r>
              <a:rPr lang="en-US" dirty="0" smtClean="0"/>
              <a:t>All the CDOS Credential Requirements</a:t>
            </a:r>
            <a:endParaRPr lang="en-US" dirty="0"/>
          </a:p>
        </p:txBody>
      </p:sp>
      <p:sp>
        <p:nvSpPr>
          <p:cNvPr id="5" name="Text Placeholder 4"/>
          <p:cNvSpPr>
            <a:spLocks noGrp="1"/>
          </p:cNvSpPr>
          <p:nvPr>
            <p:ph type="body" sz="quarter" idx="3"/>
          </p:nvPr>
        </p:nvSpPr>
        <p:spPr>
          <a:xfrm>
            <a:off x="457200" y="1219200"/>
            <a:ext cx="3657600" cy="944562"/>
          </a:xfrm>
        </p:spPr>
        <p:txBody>
          <a:bodyPr/>
          <a:lstStyle/>
          <a:p>
            <a:r>
              <a:rPr lang="en-US" dirty="0" smtClean="0"/>
              <a:t>CDOS as a Pathway to Local or Regents Diploma</a:t>
            </a:r>
            <a:endParaRPr lang="en-US" dirty="0"/>
          </a:p>
        </p:txBody>
      </p:sp>
      <p:sp>
        <p:nvSpPr>
          <p:cNvPr id="6" name="Content Placeholder 5"/>
          <p:cNvSpPr>
            <a:spLocks noGrp="1"/>
          </p:cNvSpPr>
          <p:nvPr>
            <p:ph sz="quarter" idx="4"/>
          </p:nvPr>
        </p:nvSpPr>
        <p:spPr>
          <a:ln w="25400" cap="rnd">
            <a:solidFill>
              <a:schemeClr val="accent1"/>
            </a:solidFill>
            <a:bevel/>
          </a:ln>
        </p:spPr>
        <p:txBody>
          <a:bodyPr/>
          <a:lstStyle/>
          <a:p>
            <a:endParaRPr lang="en-US" dirty="0" smtClean="0"/>
          </a:p>
          <a:p>
            <a:r>
              <a:rPr lang="en-US" dirty="0" smtClean="0"/>
              <a:t>Students attempt, but do not successfully complete all the Regents or local diploma requirements but </a:t>
            </a:r>
            <a:r>
              <a:rPr lang="en-US" u="sng" dirty="0" smtClean="0"/>
              <a:t>do complete</a:t>
            </a:r>
            <a:r>
              <a:rPr lang="en-US" dirty="0" smtClean="0"/>
              <a:t> all the CDOS credential requirements</a:t>
            </a:r>
            <a:endParaRPr lang="en-US" dirty="0"/>
          </a:p>
        </p:txBody>
      </p:sp>
      <p:sp>
        <p:nvSpPr>
          <p:cNvPr id="7" name="Cross 6"/>
          <p:cNvSpPr/>
          <p:nvPr/>
        </p:nvSpPr>
        <p:spPr>
          <a:xfrm>
            <a:off x="1981200" y="4572000"/>
            <a:ext cx="304800" cy="304800"/>
          </a:xfrm>
          <a:prstGeom prst="plus">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50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normAutofit fontScale="90000"/>
          </a:bodyPr>
          <a:lstStyle/>
          <a:p>
            <a:r>
              <a:rPr lang="en-US" dirty="0" smtClean="0"/>
              <a:t>CDOS Commencement Credential Requirements – 2 Options </a:t>
            </a:r>
            <a:endParaRPr lang="en-US" dirty="0"/>
          </a:p>
        </p:txBody>
      </p:sp>
      <p:graphicFrame>
        <p:nvGraphicFramePr>
          <p:cNvPr id="3" name="Diagram 2"/>
          <p:cNvGraphicFramePr/>
          <p:nvPr>
            <p:extLst>
              <p:ext uri="{D42A27DB-BD31-4B8C-83A1-F6EECF244321}">
                <p14:modId xmlns:p14="http://schemas.microsoft.com/office/powerpoint/2010/main" val="2377488612"/>
              </p:ext>
            </p:extLst>
          </p:nvPr>
        </p:nvGraphicFramePr>
        <p:xfrm>
          <a:off x="685800" y="1600200"/>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373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905000"/>
            <a:ext cx="8001000" cy="5016758"/>
          </a:xfrm>
          <a:prstGeom prst="rect">
            <a:avLst/>
          </a:prstGeom>
          <a:noFill/>
        </p:spPr>
        <p:txBody>
          <a:bodyPr wrap="square" rtlCol="0">
            <a:spAutoFit/>
          </a:bodyPr>
          <a:lstStyle/>
          <a:p>
            <a:r>
              <a:rPr lang="en-US" sz="3200" dirty="0"/>
              <a:t/>
            </a:r>
            <a:br>
              <a:rPr lang="en-US" sz="3200" dirty="0"/>
            </a:br>
            <a:r>
              <a:rPr lang="en-US" sz="3200" dirty="0" smtClean="0">
                <a:solidFill>
                  <a:schemeClr val="tx2"/>
                </a:solidFill>
              </a:rPr>
              <a:t>The </a:t>
            </a:r>
            <a:r>
              <a:rPr lang="en-US" sz="3200" dirty="0">
                <a:solidFill>
                  <a:schemeClr val="tx2"/>
                </a:solidFill>
              </a:rPr>
              <a:t>answer depends on two </a:t>
            </a:r>
            <a:r>
              <a:rPr lang="en-US" sz="3200" dirty="0" smtClean="0">
                <a:solidFill>
                  <a:schemeClr val="tx2"/>
                </a:solidFill>
              </a:rPr>
              <a:t>factors:</a:t>
            </a:r>
          </a:p>
          <a:p>
            <a:pPr marL="285750" indent="-285750">
              <a:buFont typeface="Arial" panose="020B0604020202020204" pitchFamily="34" charset="0"/>
              <a:buChar char="•"/>
            </a:pPr>
            <a:r>
              <a:rPr lang="en-US" sz="3200" dirty="0" smtClean="0">
                <a:solidFill>
                  <a:schemeClr val="tx2"/>
                </a:solidFill>
              </a:rPr>
              <a:t>To which subgroup does a student belong</a:t>
            </a:r>
          </a:p>
          <a:p>
            <a:pPr marL="742950" lvl="1" indent="-285750">
              <a:buFont typeface="Arial" panose="020B0604020202020204" pitchFamily="34" charset="0"/>
              <a:buChar char="•"/>
            </a:pPr>
            <a:r>
              <a:rPr lang="en-US" sz="3200" dirty="0" smtClean="0">
                <a:solidFill>
                  <a:schemeClr val="tx2"/>
                </a:solidFill>
              </a:rPr>
              <a:t>Student with a Disability</a:t>
            </a:r>
          </a:p>
          <a:p>
            <a:pPr marL="742950" lvl="1" indent="-285750">
              <a:buFont typeface="Arial" panose="020B0604020202020204" pitchFamily="34" charset="0"/>
              <a:buChar char="•"/>
            </a:pPr>
            <a:r>
              <a:rPr lang="en-US" sz="3200" dirty="0" smtClean="0">
                <a:solidFill>
                  <a:schemeClr val="tx2"/>
                </a:solidFill>
              </a:rPr>
              <a:t>English Language Learner</a:t>
            </a:r>
          </a:p>
          <a:p>
            <a:pPr marL="742950" lvl="1" indent="-285750">
              <a:buFont typeface="Arial" panose="020B0604020202020204" pitchFamily="34" charset="0"/>
              <a:buChar char="•"/>
            </a:pPr>
            <a:r>
              <a:rPr lang="en-US" sz="3200" dirty="0" smtClean="0">
                <a:solidFill>
                  <a:schemeClr val="tx2"/>
                </a:solidFill>
              </a:rPr>
              <a:t>General  Education</a:t>
            </a:r>
          </a:p>
          <a:p>
            <a:pPr lvl="1"/>
            <a:endParaRPr lang="en-US" sz="3200" dirty="0" smtClean="0">
              <a:solidFill>
                <a:schemeClr val="tx2"/>
              </a:solidFill>
            </a:endParaRPr>
          </a:p>
          <a:p>
            <a:pPr marL="285750" indent="-285750">
              <a:buFont typeface="Arial" panose="020B0604020202020204" pitchFamily="34" charset="0"/>
              <a:buChar char="•"/>
            </a:pPr>
            <a:r>
              <a:rPr lang="en-US" sz="3200" dirty="0" smtClean="0">
                <a:solidFill>
                  <a:schemeClr val="tx2"/>
                </a:solidFill>
              </a:rPr>
              <a:t>What scores did the student attain on the </a:t>
            </a:r>
          </a:p>
          <a:p>
            <a:r>
              <a:rPr lang="en-US" sz="3200" dirty="0">
                <a:solidFill>
                  <a:schemeClr val="tx2"/>
                </a:solidFill>
              </a:rPr>
              <a:t> </a:t>
            </a:r>
            <a:r>
              <a:rPr lang="en-US" sz="3200" dirty="0" smtClean="0">
                <a:solidFill>
                  <a:schemeClr val="tx2"/>
                </a:solidFill>
              </a:rPr>
              <a:t>   required examinations for graduation.</a:t>
            </a:r>
            <a:r>
              <a:rPr lang="en-US" sz="3200" dirty="0">
                <a:solidFill>
                  <a:schemeClr val="tx2"/>
                </a:solidFill>
              </a:rPr>
              <a:t/>
            </a:r>
            <a:br>
              <a:rPr lang="en-US" sz="3200" dirty="0">
                <a:solidFill>
                  <a:schemeClr val="tx2"/>
                </a:solidFill>
              </a:rPr>
            </a:br>
            <a:endParaRPr lang="en-US" sz="3200" dirty="0">
              <a:solidFill>
                <a:schemeClr val="tx2"/>
              </a:solidFill>
            </a:endParaRPr>
          </a:p>
        </p:txBody>
      </p:sp>
      <p:sp>
        <p:nvSpPr>
          <p:cNvPr id="4" name="Rectangle 3"/>
          <p:cNvSpPr/>
          <p:nvPr/>
        </p:nvSpPr>
        <p:spPr>
          <a:xfrm>
            <a:off x="152400" y="228600"/>
            <a:ext cx="5282536" cy="1938992"/>
          </a:xfrm>
          <a:prstGeom prst="rect">
            <a:avLst/>
          </a:prstGeom>
          <a:noFill/>
        </p:spPr>
        <p:txBody>
          <a:bodyPr wrap="none" lIns="91440" tIns="45720" rIns="91440" bIns="45720">
            <a:spAutoFit/>
          </a:bodyPr>
          <a:lstStyle/>
          <a:p>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the Difference </a:t>
            </a:r>
          </a:p>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Between a Regents and </a:t>
            </a:r>
          </a:p>
          <a:p>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 Diploma?</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0412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Requirements –Regents Diploma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8400638"/>
              </p:ext>
            </p:extLst>
          </p:nvPr>
        </p:nvGraphicFramePr>
        <p:xfrm>
          <a:off x="762001" y="1752600"/>
          <a:ext cx="7696198" cy="4053840"/>
        </p:xfrm>
        <a:graphic>
          <a:graphicData uri="http://schemas.openxmlformats.org/drawingml/2006/table">
            <a:tbl>
              <a:tblPr>
                <a:tableStyleId>{5C22544A-7EE6-4342-B048-85BDC9FD1C3A}</a:tableStyleId>
              </a:tblPr>
              <a:tblGrid>
                <a:gridCol w="2853464"/>
                <a:gridCol w="1320746"/>
                <a:gridCol w="1173996"/>
                <a:gridCol w="1173996"/>
                <a:gridCol w="1173996"/>
              </a:tblGrid>
              <a:tr h="815340">
                <a:tc>
                  <a:txBody>
                    <a:bodyPr/>
                    <a:lstStyle/>
                    <a:p>
                      <a:pPr algn="l" fontAlgn="b"/>
                      <a:r>
                        <a:rPr lang="en-US" sz="1000" u="none" strike="noStrike" dirty="0">
                          <a:effectLst/>
                        </a:rPr>
                        <a:t> </a:t>
                      </a:r>
                      <a:endParaRPr lang="en-US" sz="1000" b="0" i="0" u="none" strike="noStrike" dirty="0">
                        <a:solidFill>
                          <a:srgbClr val="FFFFFF"/>
                        </a:solidFill>
                        <a:effectLst/>
                        <a:latin typeface="Arial Narrow"/>
                      </a:endParaRPr>
                    </a:p>
                  </a:txBody>
                  <a:tcPr marL="7620" marR="7620" marT="7620" marB="0" anchor="b"/>
                </a:tc>
                <a:tc gridSpan="2">
                  <a:txBody>
                    <a:bodyPr/>
                    <a:lstStyle/>
                    <a:p>
                      <a:pPr algn="ctr" fontAlgn="ctr"/>
                      <a:r>
                        <a:rPr lang="en-US" sz="1400" b="1" u="none" strike="noStrike" dirty="0">
                          <a:effectLst/>
                        </a:rPr>
                        <a:t>Regents Diploma                                  </a:t>
                      </a:r>
                      <a:br>
                        <a:rPr lang="en-US" sz="1400" b="1" u="none" strike="noStrike" dirty="0">
                          <a:effectLst/>
                        </a:rPr>
                      </a:br>
                      <a:r>
                        <a:rPr lang="en-US" sz="1400" b="1" u="none" strike="noStrike" dirty="0">
                          <a:effectLst/>
                        </a:rPr>
                        <a:t>for all students </a:t>
                      </a:r>
                      <a:endParaRPr lang="en-US" sz="1400" b="1" i="0" u="none" strike="noStrike" dirty="0">
                        <a:solidFill>
                          <a:srgbClr val="FFFFFF"/>
                        </a:solidFill>
                        <a:effectLst/>
                        <a:latin typeface="Arial Narrow"/>
                      </a:endParaRPr>
                    </a:p>
                  </a:txBody>
                  <a:tcPr marL="7620" marR="7620" marT="7620" marB="0" anchor="ctr">
                    <a:solidFill>
                      <a:schemeClr val="accent1">
                        <a:lumMod val="20000"/>
                        <a:lumOff val="80000"/>
                      </a:schemeClr>
                    </a:solidFill>
                  </a:tcPr>
                </a:tc>
                <a:tc hMerge="1">
                  <a:txBody>
                    <a:bodyPr/>
                    <a:lstStyle/>
                    <a:p>
                      <a:endParaRPr lang="en-US"/>
                    </a:p>
                  </a:txBody>
                  <a:tcPr/>
                </a:tc>
                <a:tc gridSpan="2">
                  <a:txBody>
                    <a:bodyPr/>
                    <a:lstStyle/>
                    <a:p>
                      <a:pPr algn="ctr" fontAlgn="ctr"/>
                      <a:r>
                        <a:rPr lang="en-US" sz="1400" b="1" u="none" strike="noStrike" dirty="0">
                          <a:effectLst/>
                        </a:rPr>
                        <a:t>Regents Diploma via Appeal </a:t>
                      </a:r>
                      <a:br>
                        <a:rPr lang="en-US" sz="1400" b="1" u="none" strike="noStrike" dirty="0">
                          <a:effectLst/>
                        </a:rPr>
                      </a:br>
                      <a:r>
                        <a:rPr lang="en-US" sz="1400" b="1" u="none" strike="noStrike" dirty="0">
                          <a:effectLst/>
                        </a:rPr>
                        <a:t>for all students</a:t>
                      </a:r>
                      <a:endParaRPr lang="en-US" sz="1400" b="1" i="0" u="none" strike="noStrike" dirty="0">
                        <a:solidFill>
                          <a:srgbClr val="FFFFFF"/>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r h="304800">
                <a:tc>
                  <a:txBody>
                    <a:bodyPr/>
                    <a:lstStyle/>
                    <a:p>
                      <a:pPr algn="ctr" fontAlgn="ctr"/>
                      <a:r>
                        <a:rPr lang="en-US" sz="1200" b="1" u="none" strike="noStrike" dirty="0" smtClean="0">
                          <a:effectLst/>
                        </a:rPr>
                        <a:t>Regents Exam </a:t>
                      </a:r>
                      <a:r>
                        <a:rPr lang="en-US" sz="1200" b="1" u="none" strike="noStrike" dirty="0">
                          <a:effectLst/>
                        </a:rPr>
                        <a:t>or passing score on a Department Approved Alternative</a:t>
                      </a:r>
                      <a:endParaRPr lang="en-US" sz="1200" b="1" i="0" u="none" strike="noStrike" dirty="0">
                        <a:solidFill>
                          <a:srgbClr val="7030A0"/>
                        </a:solidFill>
                        <a:effectLst/>
                        <a:latin typeface="Arial Narrow"/>
                      </a:endParaRPr>
                    </a:p>
                  </a:txBody>
                  <a:tcPr marL="7620" marR="7620" marT="7620" marB="0" anchor="ctr"/>
                </a:tc>
                <a:tc>
                  <a:txBody>
                    <a:bodyPr/>
                    <a:lstStyle/>
                    <a:p>
                      <a:pPr algn="ctr" fontAlgn="ctr"/>
                      <a:r>
                        <a:rPr lang="en-US" sz="1200" b="1" u="none" strike="noStrike" dirty="0">
                          <a:effectLst/>
                        </a:rPr>
                        <a:t># of Exams</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b="1" u="none" strike="noStrike" dirty="0">
                          <a:effectLst/>
                        </a:rPr>
                        <a:t>Passing Score</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b="1" u="none" strike="noStrike" dirty="0">
                          <a:effectLst/>
                        </a:rPr>
                        <a:t># of Exams</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b="1" u="none" strike="noStrike" dirty="0">
                          <a:effectLst/>
                        </a:rPr>
                        <a:t>Passing Score</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r>
              <a:tr h="190500">
                <a:tc>
                  <a:txBody>
                    <a:bodyPr/>
                    <a:lstStyle/>
                    <a:p>
                      <a:pPr algn="l" fontAlgn="b"/>
                      <a:r>
                        <a:rPr lang="en-US" sz="1200" u="none" strike="noStrike" dirty="0">
                          <a:effectLst/>
                        </a:rPr>
                        <a:t>English Language Arts (ELA) </a:t>
                      </a:r>
                      <a:endParaRPr lang="en-US" sz="1200" b="1" i="0" u="none" strike="noStrike" dirty="0">
                        <a:solidFill>
                          <a:srgbClr val="7030A0"/>
                        </a:solidFill>
                        <a:effectLst/>
                        <a:latin typeface="Arial Narrow"/>
                      </a:endParaRPr>
                    </a:p>
                  </a:txBody>
                  <a:tcPr marL="7620" marR="7620" marT="7620" marB="0" anchor="b"/>
                </a:tc>
                <a:tc>
                  <a:txBody>
                    <a:bodyPr/>
                    <a:lstStyle/>
                    <a:p>
                      <a:pPr algn="ctr" fontAlgn="ctr"/>
                      <a:r>
                        <a:rPr lang="en-US" sz="1200" u="none" strike="noStrike" dirty="0">
                          <a:effectLst/>
                        </a:rPr>
                        <a:t>1</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65</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a:effectLst/>
                        </a:rPr>
                        <a:t>1</a:t>
                      </a:r>
                      <a:endParaRPr lang="en-US" sz="1200" b="1" i="0" u="none" strike="noStrike">
                        <a:solidFill>
                          <a:srgbClr val="7030A0"/>
                        </a:solidFill>
                        <a:effectLst/>
                        <a:latin typeface="Arial Narrow"/>
                      </a:endParaRPr>
                    </a:p>
                  </a:txBody>
                  <a:tcPr marL="7620" marR="7620" marT="7620" marB="0" anchor="ctr">
                    <a:solidFill>
                      <a:schemeClr val="accent1">
                        <a:lumMod val="40000"/>
                        <a:lumOff val="60000"/>
                      </a:schemeClr>
                    </a:solidFill>
                  </a:tcPr>
                </a:tc>
                <a:tc rowSpan="5">
                  <a:txBody>
                    <a:bodyPr/>
                    <a:lstStyle/>
                    <a:p>
                      <a:pPr algn="ctr" fontAlgn="ctr"/>
                      <a:r>
                        <a:rPr lang="en-US" sz="1200" u="none" strike="noStrike" dirty="0" smtClean="0">
                          <a:effectLst/>
                        </a:rPr>
                        <a:t>1 </a:t>
                      </a:r>
                      <a:r>
                        <a:rPr lang="en-US" sz="1200" u="none" strike="noStrike" dirty="0">
                          <a:effectLst/>
                        </a:rPr>
                        <a:t>exam with a score of </a:t>
                      </a:r>
                      <a:r>
                        <a:rPr lang="en-US" sz="1200" u="none" strike="noStrike" dirty="0" smtClean="0">
                          <a:effectLst/>
                        </a:rPr>
                        <a:t>60-64 </a:t>
                      </a:r>
                      <a:r>
                        <a:rPr lang="en-US" sz="1200" u="none" strike="noStrike" dirty="0">
                          <a:effectLst/>
                        </a:rPr>
                        <a:t>for which an appeal has been granted by the </a:t>
                      </a:r>
                      <a:r>
                        <a:rPr lang="en-US" sz="1200" u="none" strike="noStrike" dirty="0" smtClean="0">
                          <a:effectLst/>
                        </a:rPr>
                        <a:t>district and all other</a:t>
                      </a:r>
                      <a:r>
                        <a:rPr lang="en-US" sz="1200" u="none" strike="noStrike" baseline="0" dirty="0" smtClean="0">
                          <a:effectLst/>
                        </a:rPr>
                        <a:t> required exams with a 65 or greater</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r>
              <a:tr h="251460">
                <a:tc>
                  <a:txBody>
                    <a:bodyPr/>
                    <a:lstStyle/>
                    <a:p>
                      <a:pPr algn="l" fontAlgn="ctr"/>
                      <a:r>
                        <a:rPr lang="en-US" sz="1200" u="none" strike="noStrike" dirty="0">
                          <a:effectLst/>
                        </a:rPr>
                        <a:t>Math</a:t>
                      </a:r>
                      <a:endParaRPr lang="en-US" sz="1200" b="1" i="0" u="none" strike="noStrike" dirty="0">
                        <a:solidFill>
                          <a:srgbClr val="7030A0"/>
                        </a:solidFill>
                        <a:effectLst/>
                        <a:latin typeface="Arial Narrow"/>
                      </a:endParaRPr>
                    </a:p>
                  </a:txBody>
                  <a:tcPr marL="7620" marR="7620" marT="7620" marB="0" anchor="ctr"/>
                </a:tc>
                <a:tc>
                  <a:txBody>
                    <a:bodyPr/>
                    <a:lstStyle/>
                    <a:p>
                      <a:pPr algn="ctr" fontAlgn="ctr"/>
                      <a:r>
                        <a:rPr lang="en-US" sz="1200" u="none" strike="noStrike">
                          <a:effectLst/>
                        </a:rPr>
                        <a:t>1</a:t>
                      </a:r>
                      <a:endParaRPr lang="en-US" sz="1200" b="1" i="0" u="none" strike="noStrike">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65</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1</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247650">
                <a:tc>
                  <a:txBody>
                    <a:bodyPr/>
                    <a:lstStyle/>
                    <a:p>
                      <a:pPr algn="l" fontAlgn="ctr"/>
                      <a:r>
                        <a:rPr lang="en-US" sz="1200" u="none" strike="noStrike" dirty="0">
                          <a:effectLst/>
                        </a:rPr>
                        <a:t>Science</a:t>
                      </a:r>
                      <a:endParaRPr lang="en-US" sz="1200" b="1" i="0" u="none" strike="noStrike" dirty="0">
                        <a:solidFill>
                          <a:srgbClr val="7030A0"/>
                        </a:solidFill>
                        <a:effectLst/>
                        <a:latin typeface="Arial Narrow"/>
                      </a:endParaRPr>
                    </a:p>
                  </a:txBody>
                  <a:tcPr marL="7620" marR="7620" marT="7620" marB="0" anchor="ctr"/>
                </a:tc>
                <a:tc>
                  <a:txBody>
                    <a:bodyPr/>
                    <a:lstStyle/>
                    <a:p>
                      <a:pPr algn="ctr" fontAlgn="ctr"/>
                      <a:r>
                        <a:rPr lang="en-US" sz="1200" u="none" strike="noStrike">
                          <a:effectLst/>
                        </a:rPr>
                        <a:t>1</a:t>
                      </a:r>
                      <a:endParaRPr lang="en-US" sz="1200" b="1" i="0" u="none" strike="noStrike">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65</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1</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190500">
                <a:tc>
                  <a:txBody>
                    <a:bodyPr/>
                    <a:lstStyle/>
                    <a:p>
                      <a:pPr algn="l" fontAlgn="ctr"/>
                      <a:r>
                        <a:rPr lang="en-US" sz="1200" u="none" strike="noStrike" dirty="0">
                          <a:effectLst/>
                        </a:rPr>
                        <a:t>Social Studies </a:t>
                      </a:r>
                      <a:endParaRPr lang="en-US" sz="1200" b="1" i="0" u="none" strike="noStrike" dirty="0">
                        <a:solidFill>
                          <a:srgbClr val="7030A0"/>
                        </a:solidFill>
                        <a:effectLst/>
                        <a:latin typeface="Arial Narrow"/>
                      </a:endParaRPr>
                    </a:p>
                  </a:txBody>
                  <a:tcPr marL="7620" marR="7620" marT="7620" marB="0" anchor="ctr"/>
                </a:tc>
                <a:tc>
                  <a:txBody>
                    <a:bodyPr/>
                    <a:lstStyle/>
                    <a:p>
                      <a:pPr algn="ctr" fontAlgn="ctr"/>
                      <a:r>
                        <a:rPr lang="en-US" sz="1200" u="none" strike="noStrike">
                          <a:effectLst/>
                        </a:rPr>
                        <a:t>1</a:t>
                      </a:r>
                      <a:endParaRPr lang="en-US" sz="1200" b="1" i="0" u="none" strike="noStrike">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65</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1</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971550">
                <a:tc>
                  <a:txBody>
                    <a:bodyPr/>
                    <a:lstStyle/>
                    <a:p>
                      <a:pPr marL="0" algn="l" defTabSz="914400" rtl="0" eaLnBrk="1" fontAlgn="ctr" latinLnBrk="0" hangingPunct="1"/>
                      <a:r>
                        <a:rPr lang="en-US" sz="1200" u="none" strike="noStrike" kern="1200" dirty="0" smtClean="0">
                          <a:solidFill>
                            <a:schemeClr val="dk1"/>
                          </a:solidFill>
                          <a:effectLst/>
                          <a:latin typeface="+mn-lt"/>
                          <a:ea typeface="+mn-ea"/>
                          <a:cs typeface="+mn-cs"/>
                        </a:rPr>
                        <a:t>Pathway </a:t>
                      </a:r>
                      <a:endParaRPr lang="en-US" sz="1200" u="none" strike="noStrike" kern="1200" dirty="0">
                        <a:solidFill>
                          <a:schemeClr val="dk1"/>
                        </a:solidFill>
                        <a:effectLst/>
                        <a:latin typeface="+mn-lt"/>
                        <a:ea typeface="+mn-ea"/>
                        <a:cs typeface="+mn-cs"/>
                      </a:endParaRPr>
                    </a:p>
                  </a:txBody>
                  <a:tcPr marL="7620" marR="7620" marT="7620" marB="0" anchor="b"/>
                </a:tc>
                <a:tc>
                  <a:txBody>
                    <a:bodyPr/>
                    <a:lstStyle/>
                    <a:p>
                      <a:pPr algn="ctr" fontAlgn="ctr"/>
                      <a:r>
                        <a:rPr lang="en-US" sz="1200" u="none" strike="noStrike" dirty="0" smtClean="0">
                          <a:effectLst/>
                        </a:rPr>
                        <a:t>1 (or CDOS)</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effectLst/>
                        </a:rPr>
                        <a:t>65 if Regents Exam</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smtClean="0">
                          <a:effectLst/>
                        </a:rPr>
                        <a:t>1 (or CDOS)</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1013460">
                <a:tc>
                  <a:txBody>
                    <a:bodyPr/>
                    <a:lstStyle/>
                    <a:p>
                      <a:pPr algn="l" fontAlgn="ctr"/>
                      <a:r>
                        <a:rPr lang="en-US" sz="1200" u="none" strike="noStrike" dirty="0">
                          <a:effectLst/>
                        </a:rPr>
                        <a:t>Compensatory Safety Net </a:t>
                      </a:r>
                      <a:endParaRPr lang="en-US" sz="1200" b="1" i="0" u="none" strike="noStrike" dirty="0">
                        <a:solidFill>
                          <a:srgbClr val="7030A0"/>
                        </a:solidFill>
                        <a:effectLst/>
                        <a:latin typeface="Arial Narrow"/>
                      </a:endParaRPr>
                    </a:p>
                  </a:txBody>
                  <a:tcPr marL="7620" marR="7620" marT="7620" marB="0" anchor="ctr"/>
                </a:tc>
                <a:tc gridSpan="2">
                  <a:txBody>
                    <a:bodyPr/>
                    <a:lstStyle/>
                    <a:p>
                      <a:pPr algn="ctr" fontAlgn="ctr"/>
                      <a:r>
                        <a:rPr lang="en-US" sz="1200" u="none" strike="noStrike" dirty="0">
                          <a:effectLst/>
                        </a:rPr>
                        <a:t>Non Applicable</a:t>
                      </a:r>
                      <a:endParaRPr lang="en-US" sz="1200" b="1" i="0" u="none" strike="noStrike" dirty="0">
                        <a:solidFill>
                          <a:srgbClr val="7030A0"/>
                        </a:solidFill>
                        <a:effectLst/>
                        <a:latin typeface="Arial Narrow"/>
                      </a:endParaRPr>
                    </a:p>
                  </a:txBody>
                  <a:tcPr marL="7620" marR="7620" marT="7620" marB="0" anchor="ctr">
                    <a:solidFill>
                      <a:schemeClr val="accent1">
                        <a:lumMod val="20000"/>
                        <a:lumOff val="80000"/>
                      </a:schemeClr>
                    </a:solidFill>
                  </a:tcPr>
                </a:tc>
                <a:tc hMerge="1">
                  <a:txBody>
                    <a:bodyPr/>
                    <a:lstStyle/>
                    <a:p>
                      <a:endParaRPr lang="en-US"/>
                    </a:p>
                  </a:txBody>
                  <a:tcPr/>
                </a:tc>
                <a:tc gridSpan="2">
                  <a:txBody>
                    <a:bodyPr/>
                    <a:lstStyle/>
                    <a:p>
                      <a:pPr algn="ctr" fontAlgn="ctr"/>
                      <a:r>
                        <a:rPr lang="en-US" sz="1200" u="none" strike="noStrike" dirty="0">
                          <a:effectLst/>
                        </a:rPr>
                        <a:t>Non Applicable</a:t>
                      </a:r>
                      <a:endParaRPr lang="en-US" sz="1200" b="1" i="0" u="none" strike="noStrike" dirty="0">
                        <a:solidFill>
                          <a:srgbClr val="7030A0"/>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bl>
          </a:graphicData>
        </a:graphic>
      </p:graphicFrame>
      <p:sp>
        <p:nvSpPr>
          <p:cNvPr id="4" name="TextBox 3"/>
          <p:cNvSpPr txBox="1"/>
          <p:nvPr/>
        </p:nvSpPr>
        <p:spPr>
          <a:xfrm>
            <a:off x="3048000" y="6172200"/>
            <a:ext cx="5205271" cy="461665"/>
          </a:xfrm>
          <a:prstGeom prst="rect">
            <a:avLst/>
          </a:prstGeom>
          <a:noFill/>
        </p:spPr>
        <p:txBody>
          <a:bodyPr wrap="none" rtlCol="0">
            <a:spAutoFit/>
          </a:bodyPr>
          <a:lstStyle/>
          <a:p>
            <a:r>
              <a:rPr lang="en-US" sz="1200" dirty="0" smtClean="0"/>
              <a:t>Department Approved Alternatives to Regents Exams can </a:t>
            </a:r>
          </a:p>
          <a:p>
            <a:r>
              <a:rPr lang="en-US" sz="1200" dirty="0" smtClean="0"/>
              <a:t>be </a:t>
            </a:r>
            <a:r>
              <a:rPr lang="en-US" sz="1200" dirty="0"/>
              <a:t>found at: </a:t>
            </a:r>
            <a:r>
              <a:rPr lang="en-US" sz="1200" dirty="0">
                <a:hlinkClick r:id="rId3"/>
              </a:rPr>
              <a:t>http://</a:t>
            </a:r>
            <a:r>
              <a:rPr lang="en-US" sz="1200" dirty="0" smtClean="0">
                <a:hlinkClick r:id="rId3"/>
              </a:rPr>
              <a:t>www.p12.nysed.gov/assessment/hsgen/archive/list.pdf</a:t>
            </a:r>
            <a:r>
              <a:rPr lang="en-US" sz="1200" dirty="0" smtClean="0"/>
              <a:t> </a:t>
            </a:r>
            <a:endParaRPr lang="en-US" sz="1200" dirty="0"/>
          </a:p>
        </p:txBody>
      </p:sp>
    </p:spTree>
    <p:extLst>
      <p:ext uri="{BB962C8B-B14F-4D97-AF65-F5344CB8AC3E}">
        <p14:creationId xmlns:p14="http://schemas.microsoft.com/office/powerpoint/2010/main" val="405542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sp>
        <p:nvSpPr>
          <p:cNvPr id="3" name="Content Placeholder 2"/>
          <p:cNvSpPr>
            <a:spLocks noGrp="1"/>
          </p:cNvSpPr>
          <p:nvPr>
            <p:ph idx="1"/>
          </p:nvPr>
        </p:nvSpPr>
        <p:spPr>
          <a:xfrm>
            <a:off x="0" y="1752600"/>
            <a:ext cx="8534400" cy="4373563"/>
          </a:xfrm>
        </p:spPr>
        <p:txBody>
          <a:bodyPr>
            <a:normAutofit/>
          </a:bodyPr>
          <a:lstStyle/>
          <a:p>
            <a:r>
              <a:rPr lang="en-US" dirty="0" smtClean="0"/>
              <a:t>Credit Requirements and Earning Credits</a:t>
            </a:r>
          </a:p>
          <a:p>
            <a:r>
              <a:rPr lang="en-US" dirty="0" smtClean="0"/>
              <a:t>Pathways  and the Dual Role of CDOS Requirements</a:t>
            </a:r>
          </a:p>
          <a:p>
            <a:r>
              <a:rPr lang="en-US" dirty="0" smtClean="0"/>
              <a:t>Assessment Requirements</a:t>
            </a:r>
          </a:p>
          <a:p>
            <a:pPr lvl="1"/>
            <a:r>
              <a:rPr lang="en-US" dirty="0" smtClean="0"/>
              <a:t>Regents</a:t>
            </a:r>
          </a:p>
          <a:p>
            <a:pPr lvl="1"/>
            <a:r>
              <a:rPr lang="en-US" dirty="0" smtClean="0"/>
              <a:t>Local</a:t>
            </a:r>
          </a:p>
          <a:p>
            <a:pPr lvl="1"/>
            <a:r>
              <a:rPr lang="en-US" dirty="0" smtClean="0"/>
              <a:t>Superintendent’s Determination </a:t>
            </a:r>
          </a:p>
          <a:p>
            <a:r>
              <a:rPr lang="en-US" dirty="0" smtClean="0"/>
              <a:t>Appeals </a:t>
            </a:r>
          </a:p>
          <a:p>
            <a:r>
              <a:rPr lang="en-US" dirty="0" smtClean="0"/>
              <a:t>Social Studies Transition </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05644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7620000" cy="1143000"/>
          </a:xfrm>
        </p:spPr>
        <p:txBody>
          <a:bodyPr/>
          <a:lstStyle/>
          <a:p>
            <a:pPr algn="ctr"/>
            <a:r>
              <a:rPr lang="en-US" dirty="0" smtClean="0"/>
              <a:t>Local Diploma – 4 Ways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92742667"/>
              </p:ext>
            </p:extLst>
          </p:nvPr>
        </p:nvGraphicFramePr>
        <p:xfrm>
          <a:off x="1066800" y="1752600"/>
          <a:ext cx="6781800" cy="4217670"/>
        </p:xfrm>
        <a:graphic>
          <a:graphicData uri="http://schemas.openxmlformats.org/drawingml/2006/table">
            <a:tbl>
              <a:tblPr>
                <a:tableStyleId>{5C22544A-7EE6-4342-B048-85BDC9FD1C3A}</a:tableStyleId>
              </a:tblPr>
              <a:tblGrid>
                <a:gridCol w="2260600"/>
                <a:gridCol w="2260600"/>
                <a:gridCol w="2260600"/>
              </a:tblGrid>
              <a:tr h="815340">
                <a:tc>
                  <a:txBody>
                    <a:bodyPr/>
                    <a:lstStyle/>
                    <a:p>
                      <a:pPr algn="ctr" fontAlgn="ctr"/>
                      <a:endParaRPr lang="en-US" sz="1200" b="1" i="0" u="sng" strike="noStrike" dirty="0">
                        <a:solidFill>
                          <a:srgbClr val="FFFFFF"/>
                        </a:solidFill>
                        <a:effectLst/>
                        <a:latin typeface="Arial Narrow"/>
                      </a:endParaRPr>
                    </a:p>
                  </a:txBody>
                  <a:tcPr marL="7620" marR="7620" marT="7620" marB="0" anchor="ctr"/>
                </a:tc>
                <a:tc gridSpan="2">
                  <a:txBody>
                    <a:bodyPr/>
                    <a:lstStyle/>
                    <a:p>
                      <a:pPr algn="ctr" fontAlgn="ctr"/>
                      <a:r>
                        <a:rPr lang="en-US" sz="1200" b="1" u="none" strike="noStrike" dirty="0">
                          <a:effectLst/>
                        </a:rPr>
                        <a:t>Local Diploma via Appeal </a:t>
                      </a:r>
                      <a:br>
                        <a:rPr lang="en-US" sz="1200" b="1" u="none" strike="noStrike" dirty="0">
                          <a:effectLst/>
                        </a:rPr>
                      </a:br>
                      <a:r>
                        <a:rPr lang="en-US" sz="1200" b="1" u="none" strike="noStrike" dirty="0" smtClean="0">
                          <a:effectLst/>
                        </a:rPr>
                        <a:t>for </a:t>
                      </a:r>
                      <a:r>
                        <a:rPr lang="en-US" sz="1200" b="1" u="sng" strike="noStrike" dirty="0" smtClean="0">
                          <a:effectLst/>
                        </a:rPr>
                        <a:t>All Students</a:t>
                      </a:r>
                      <a:endParaRPr lang="en-US" sz="1200" b="1" i="0" u="sng" strike="noStrike" dirty="0">
                        <a:solidFill>
                          <a:srgbClr val="FFFFFF"/>
                        </a:solidFill>
                        <a:effectLst/>
                        <a:latin typeface="Arial Narrow"/>
                      </a:endParaRPr>
                    </a:p>
                  </a:txBody>
                  <a:tcPr marL="7620" marR="7620" marT="7620" marB="0" anchor="ctr">
                    <a:solidFill>
                      <a:schemeClr val="accent1">
                        <a:lumMod val="20000"/>
                        <a:lumOff val="80000"/>
                      </a:schemeClr>
                    </a:solidFill>
                  </a:tcPr>
                </a:tc>
                <a:tc hMerge="1">
                  <a:txBody>
                    <a:bodyPr/>
                    <a:lstStyle/>
                    <a:p>
                      <a:endParaRPr lang="en-US"/>
                    </a:p>
                  </a:txBody>
                  <a:tcPr/>
                </a:tc>
              </a:tr>
              <a:tr h="304800">
                <a:tc>
                  <a:txBody>
                    <a:bodyPr/>
                    <a:lstStyle/>
                    <a:p>
                      <a:pPr algn="ctr" fontAlgn="ctr"/>
                      <a:r>
                        <a:rPr lang="en-US" sz="1100" b="1" u="none" strike="noStrike" dirty="0" smtClean="0">
                          <a:solidFill>
                            <a:schemeClr val="tx2"/>
                          </a:solidFill>
                          <a:effectLst/>
                        </a:rPr>
                        <a:t>Regents Exam </a:t>
                      </a:r>
                      <a:r>
                        <a:rPr lang="en-US" sz="1100" b="1" u="none" strike="noStrike" dirty="0">
                          <a:solidFill>
                            <a:schemeClr val="tx2"/>
                          </a:solidFill>
                          <a:effectLst/>
                        </a:rPr>
                        <a:t>or passing score on a </a:t>
                      </a:r>
                      <a:r>
                        <a:rPr lang="en-US" sz="1100" b="1" u="none" strike="noStrike" dirty="0" smtClean="0">
                          <a:solidFill>
                            <a:schemeClr val="tx2"/>
                          </a:solidFill>
                          <a:effectLst/>
                        </a:rPr>
                        <a:t>Dept. App. Alt</a:t>
                      </a:r>
                      <a:endParaRPr lang="en-US" sz="1100" b="1" i="0" u="none" strike="noStrike" dirty="0">
                        <a:solidFill>
                          <a:schemeClr val="tx2"/>
                        </a:solidFill>
                        <a:effectLst/>
                        <a:latin typeface="Arial Narrow"/>
                      </a:endParaRPr>
                    </a:p>
                  </a:txBody>
                  <a:tcPr marL="7620" marR="7620" marT="7620" marB="0" anchor="ctr"/>
                </a:tc>
                <a:tc>
                  <a:txBody>
                    <a:bodyPr/>
                    <a:lstStyle/>
                    <a:p>
                      <a:pPr algn="ctr" fontAlgn="ctr"/>
                      <a:r>
                        <a:rPr lang="en-US" sz="1100" b="1" u="none" strike="noStrike" dirty="0">
                          <a:solidFill>
                            <a:schemeClr val="tx2"/>
                          </a:solidFill>
                          <a:effectLst/>
                        </a:rPr>
                        <a:t># of Exams</a:t>
                      </a:r>
                      <a:endParaRPr lang="en-US" sz="11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100" b="1" u="none" strike="noStrike" dirty="0">
                          <a:solidFill>
                            <a:schemeClr val="tx2"/>
                          </a:solidFill>
                          <a:effectLst/>
                        </a:rPr>
                        <a:t>Passing Score</a:t>
                      </a:r>
                      <a:endParaRPr lang="en-US" sz="11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r>
              <a:tr h="190500">
                <a:tc>
                  <a:txBody>
                    <a:bodyPr/>
                    <a:lstStyle/>
                    <a:p>
                      <a:pPr algn="l" fontAlgn="b"/>
                      <a:r>
                        <a:rPr lang="en-US" sz="1200" b="1" u="none" strike="noStrike" dirty="0">
                          <a:solidFill>
                            <a:schemeClr val="tx2"/>
                          </a:solidFill>
                          <a:effectLst/>
                        </a:rPr>
                        <a:t>English Language Arts (ELA) </a:t>
                      </a:r>
                      <a:endParaRPr lang="en-US" sz="1200" b="1" i="0" u="none" strike="noStrike" dirty="0">
                        <a:solidFill>
                          <a:schemeClr val="tx2"/>
                        </a:solidFill>
                        <a:effectLst/>
                        <a:latin typeface="Arial Narrow"/>
                      </a:endParaRPr>
                    </a:p>
                  </a:txBody>
                  <a:tcPr marL="7620" marR="7620" marT="7620" marB="0" anchor="b"/>
                </a:tc>
                <a:tc>
                  <a:txBody>
                    <a:bodyPr/>
                    <a:lstStyle/>
                    <a:p>
                      <a:pPr algn="ctr" fontAlgn="ctr"/>
                      <a:r>
                        <a:rPr lang="en-US" sz="1200" u="none" strike="noStrike">
                          <a:solidFill>
                            <a:schemeClr val="tx2"/>
                          </a:solidFill>
                          <a:effectLst/>
                        </a:rPr>
                        <a:t>1</a:t>
                      </a:r>
                      <a:endParaRPr lang="en-US" sz="1200" b="1" i="0" u="none" strike="noStrike">
                        <a:solidFill>
                          <a:schemeClr val="tx2"/>
                        </a:solidFill>
                        <a:effectLst/>
                        <a:latin typeface="Arial Narrow"/>
                      </a:endParaRPr>
                    </a:p>
                  </a:txBody>
                  <a:tcPr marL="7620" marR="7620" marT="7620" marB="0" anchor="ctr">
                    <a:solidFill>
                      <a:schemeClr val="accent1">
                        <a:lumMod val="20000"/>
                        <a:lumOff val="80000"/>
                      </a:schemeClr>
                    </a:solidFill>
                  </a:tcPr>
                </a:tc>
                <a:tc rowSpan="5">
                  <a:txBody>
                    <a:bodyPr/>
                    <a:lstStyle/>
                    <a:p>
                      <a:pPr algn="ctr" fontAlgn="ctr"/>
                      <a:r>
                        <a:rPr lang="en-US" sz="1200" u="none" strike="noStrike" dirty="0" smtClean="0">
                          <a:solidFill>
                            <a:schemeClr val="tx2"/>
                          </a:solidFill>
                          <a:effectLst/>
                        </a:rPr>
                        <a:t>2 </a:t>
                      </a:r>
                      <a:r>
                        <a:rPr lang="en-US" sz="1200" u="none" strike="noStrike" dirty="0">
                          <a:solidFill>
                            <a:schemeClr val="tx2"/>
                          </a:solidFill>
                          <a:effectLst/>
                        </a:rPr>
                        <a:t>exams with a score of </a:t>
                      </a:r>
                      <a:r>
                        <a:rPr lang="en-US" sz="1200" u="none" strike="noStrike" dirty="0" smtClean="0">
                          <a:solidFill>
                            <a:schemeClr val="tx2"/>
                          </a:solidFill>
                          <a:effectLst/>
                        </a:rPr>
                        <a:t>60-64 </a:t>
                      </a:r>
                      <a:r>
                        <a:rPr lang="en-US" sz="1200" u="none" strike="noStrike" dirty="0">
                          <a:solidFill>
                            <a:schemeClr val="tx2"/>
                          </a:solidFill>
                          <a:effectLst/>
                        </a:rPr>
                        <a:t>for which an appeal has been granted by the </a:t>
                      </a:r>
                      <a:r>
                        <a:rPr lang="en-US" sz="1200" u="none" strike="noStrike" dirty="0" smtClean="0">
                          <a:solidFill>
                            <a:schemeClr val="tx2"/>
                          </a:solidFill>
                          <a:effectLst/>
                        </a:rPr>
                        <a:t>district and all other required  exams with a  65 or greater</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r>
              <a:tr h="251460">
                <a:tc>
                  <a:txBody>
                    <a:bodyPr/>
                    <a:lstStyle/>
                    <a:p>
                      <a:pPr algn="l" fontAlgn="ctr"/>
                      <a:r>
                        <a:rPr lang="en-US" sz="1200" b="1" u="none" strike="noStrike" dirty="0">
                          <a:solidFill>
                            <a:schemeClr val="tx2"/>
                          </a:solidFill>
                          <a:effectLst/>
                        </a:rPr>
                        <a:t>Math</a:t>
                      </a:r>
                      <a:endParaRPr lang="en-US" sz="1200" b="1" i="0" u="none" strike="noStrike" dirty="0">
                        <a:solidFill>
                          <a:schemeClr val="tx2"/>
                        </a:solidFill>
                        <a:effectLst/>
                        <a:latin typeface="Arial Narrow"/>
                      </a:endParaRPr>
                    </a:p>
                  </a:txBody>
                  <a:tcPr marL="7620" marR="7620" marT="7620" marB="0" anchor="ctr"/>
                </a:tc>
                <a:tc>
                  <a:txBody>
                    <a:bodyPr/>
                    <a:lstStyle/>
                    <a:p>
                      <a:pPr algn="ctr" fontAlgn="ctr"/>
                      <a:r>
                        <a:rPr lang="en-US" sz="1200" u="none" strike="noStrike" dirty="0">
                          <a:solidFill>
                            <a:schemeClr val="tx2"/>
                          </a:solidFill>
                          <a:effectLst/>
                        </a:rPr>
                        <a:t>1</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vMerge="1">
                  <a:txBody>
                    <a:bodyPr/>
                    <a:lstStyle/>
                    <a:p>
                      <a:endParaRPr lang="en-US"/>
                    </a:p>
                  </a:txBody>
                  <a:tcPr/>
                </a:tc>
              </a:tr>
              <a:tr h="247650">
                <a:tc>
                  <a:txBody>
                    <a:bodyPr/>
                    <a:lstStyle/>
                    <a:p>
                      <a:pPr algn="l" fontAlgn="ctr"/>
                      <a:r>
                        <a:rPr lang="en-US" sz="1200" b="1" u="none" strike="noStrike" dirty="0">
                          <a:solidFill>
                            <a:schemeClr val="tx2"/>
                          </a:solidFill>
                          <a:effectLst/>
                        </a:rPr>
                        <a:t>Science</a:t>
                      </a:r>
                      <a:endParaRPr lang="en-US" sz="1200" b="1" i="0" u="none" strike="noStrike" dirty="0">
                        <a:solidFill>
                          <a:schemeClr val="tx2"/>
                        </a:solidFill>
                        <a:effectLst/>
                        <a:latin typeface="Arial Narrow"/>
                      </a:endParaRPr>
                    </a:p>
                  </a:txBody>
                  <a:tcPr marL="7620" marR="7620" marT="7620" marB="0" anchor="ctr"/>
                </a:tc>
                <a:tc>
                  <a:txBody>
                    <a:bodyPr/>
                    <a:lstStyle/>
                    <a:p>
                      <a:pPr algn="ctr" fontAlgn="ctr"/>
                      <a:r>
                        <a:rPr lang="en-US" sz="1200" u="none" strike="noStrike" dirty="0">
                          <a:solidFill>
                            <a:schemeClr val="tx2"/>
                          </a:solidFill>
                          <a:effectLst/>
                        </a:rPr>
                        <a:t>1</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vMerge="1">
                  <a:txBody>
                    <a:bodyPr/>
                    <a:lstStyle/>
                    <a:p>
                      <a:endParaRPr lang="en-US"/>
                    </a:p>
                  </a:txBody>
                  <a:tcPr/>
                </a:tc>
              </a:tr>
              <a:tr h="190500">
                <a:tc>
                  <a:txBody>
                    <a:bodyPr/>
                    <a:lstStyle/>
                    <a:p>
                      <a:pPr algn="l" fontAlgn="ctr"/>
                      <a:r>
                        <a:rPr lang="en-US" sz="1200" b="1" u="none" strike="noStrike" dirty="0">
                          <a:solidFill>
                            <a:schemeClr val="tx2"/>
                          </a:solidFill>
                          <a:effectLst/>
                        </a:rPr>
                        <a:t>Social Studies </a:t>
                      </a:r>
                      <a:endParaRPr lang="en-US" sz="1200" b="1" i="0" u="none" strike="noStrike" dirty="0">
                        <a:solidFill>
                          <a:schemeClr val="tx2"/>
                        </a:solidFill>
                        <a:effectLst/>
                        <a:latin typeface="Arial Narrow"/>
                      </a:endParaRPr>
                    </a:p>
                  </a:txBody>
                  <a:tcPr marL="7620" marR="7620" marT="7620" marB="0" anchor="ctr"/>
                </a:tc>
                <a:tc>
                  <a:txBody>
                    <a:bodyPr/>
                    <a:lstStyle/>
                    <a:p>
                      <a:pPr algn="ctr" fontAlgn="ctr"/>
                      <a:r>
                        <a:rPr lang="en-US" sz="1200" u="none" strike="noStrike" dirty="0">
                          <a:solidFill>
                            <a:schemeClr val="tx2"/>
                          </a:solidFill>
                          <a:effectLst/>
                        </a:rPr>
                        <a:t>1</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vMerge="1">
                  <a:txBody>
                    <a:bodyPr/>
                    <a:lstStyle/>
                    <a:p>
                      <a:endParaRPr lang="en-US"/>
                    </a:p>
                  </a:txBody>
                  <a:tcPr/>
                </a:tc>
              </a:tr>
              <a:tr h="1165860">
                <a:tc>
                  <a:txBody>
                    <a:bodyPr/>
                    <a:lstStyle/>
                    <a:p>
                      <a:pPr marL="0" algn="l" defTabSz="914400" rtl="0" eaLnBrk="1" fontAlgn="ctr" latinLnBrk="0" hangingPunct="1"/>
                      <a:r>
                        <a:rPr lang="en-US" sz="1200" b="1" u="none" strike="noStrike" kern="1200" dirty="0" smtClean="0">
                          <a:solidFill>
                            <a:schemeClr val="tx2"/>
                          </a:solidFill>
                          <a:effectLst/>
                          <a:latin typeface="+mn-lt"/>
                          <a:ea typeface="+mn-ea"/>
                          <a:cs typeface="+mn-cs"/>
                        </a:rPr>
                        <a:t>Pathway </a:t>
                      </a:r>
                      <a:endParaRPr lang="en-US" sz="1200" b="1" u="none" strike="noStrike" kern="1200" dirty="0">
                        <a:solidFill>
                          <a:schemeClr val="tx2"/>
                        </a:solidFill>
                        <a:effectLst/>
                        <a:latin typeface="+mn-lt"/>
                        <a:ea typeface="+mn-ea"/>
                        <a:cs typeface="+mn-cs"/>
                      </a:endParaRPr>
                    </a:p>
                  </a:txBody>
                  <a:tcPr marL="7620" marR="7620" marT="7620" marB="0" anchor="b"/>
                </a:tc>
                <a:tc>
                  <a:txBody>
                    <a:bodyPr/>
                    <a:lstStyle/>
                    <a:p>
                      <a:pPr algn="ctr" fontAlgn="ctr"/>
                      <a:r>
                        <a:rPr lang="en-US" sz="1200" u="none" strike="noStrike" dirty="0" smtClean="0">
                          <a:solidFill>
                            <a:schemeClr val="tx2"/>
                          </a:solidFill>
                          <a:effectLst/>
                        </a:rPr>
                        <a:t>1 or CDOS</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vMerge="1">
                  <a:txBody>
                    <a:bodyPr/>
                    <a:lstStyle/>
                    <a:p>
                      <a:endParaRPr lang="en-US"/>
                    </a:p>
                  </a:txBody>
                  <a:tcPr/>
                </a:tc>
              </a:tr>
              <a:tr h="1013460">
                <a:tc>
                  <a:txBody>
                    <a:bodyPr/>
                    <a:lstStyle/>
                    <a:p>
                      <a:pPr algn="l" fontAlgn="ctr"/>
                      <a:r>
                        <a:rPr lang="en-US" sz="1200" b="1" u="none" strike="noStrike" dirty="0">
                          <a:solidFill>
                            <a:schemeClr val="tx2"/>
                          </a:solidFill>
                          <a:effectLst/>
                        </a:rPr>
                        <a:t>Compensatory Safety Net </a:t>
                      </a:r>
                      <a:endParaRPr lang="en-US" sz="1200" b="1" i="0" u="none" strike="noStrike" dirty="0">
                        <a:solidFill>
                          <a:schemeClr val="tx2"/>
                        </a:solidFill>
                        <a:effectLst/>
                        <a:latin typeface="Arial Narrow"/>
                      </a:endParaRPr>
                    </a:p>
                  </a:txBody>
                  <a:tcPr marL="7620" marR="7620" marT="7620" marB="0" anchor="ctr"/>
                </a:tc>
                <a:tc gridSpan="2">
                  <a:txBody>
                    <a:bodyPr/>
                    <a:lstStyle/>
                    <a:p>
                      <a:pPr algn="ctr" fontAlgn="ctr"/>
                      <a:r>
                        <a:rPr lang="en-US" sz="1200" u="none" strike="noStrike" dirty="0" smtClean="0">
                          <a:solidFill>
                            <a:schemeClr val="tx2"/>
                          </a:solidFill>
                          <a:effectLst/>
                        </a:rPr>
                        <a:t>Non Applicable</a:t>
                      </a:r>
                      <a:endParaRPr lang="en-US" sz="1200" b="1" i="0" u="none" strike="noStrike" dirty="0">
                        <a:solidFill>
                          <a:schemeClr val="tx2"/>
                        </a:solidFill>
                        <a:effectLst/>
                        <a:latin typeface="Arial Narrow"/>
                      </a:endParaRPr>
                    </a:p>
                  </a:txBody>
                  <a:tcPr marL="7620" marR="7620" marT="7620" marB="0" anchor="ctr">
                    <a:solidFill>
                      <a:schemeClr val="accent1">
                        <a:lumMod val="20000"/>
                        <a:lumOff val="80000"/>
                      </a:schemeClr>
                    </a:solidFill>
                  </a:tcPr>
                </a:tc>
                <a:tc hMerge="1">
                  <a:txBody>
                    <a:bodyPr/>
                    <a:lstStyle/>
                    <a:p>
                      <a:endParaRPr lang="en-US"/>
                    </a:p>
                  </a:txBody>
                  <a:tcPr/>
                </a:tc>
              </a:tr>
            </a:tbl>
          </a:graphicData>
        </a:graphic>
      </p:graphicFrame>
      <p:sp>
        <p:nvSpPr>
          <p:cNvPr id="4" name="Rectangle 3"/>
          <p:cNvSpPr/>
          <p:nvPr/>
        </p:nvSpPr>
        <p:spPr>
          <a:xfrm>
            <a:off x="2035898" y="1143000"/>
            <a:ext cx="4477123" cy="584775"/>
          </a:xfrm>
          <a:prstGeom prst="rect">
            <a:avLst/>
          </a:prstGeom>
          <a:noFill/>
        </p:spPr>
        <p:txBody>
          <a:bodyPr wrap="none" lIns="91440" tIns="45720" rIns="91440" bIns="45720">
            <a:spAutoFit/>
          </a:bodyPr>
          <a:lstStyle/>
          <a:p>
            <a:pPr algn="ctr"/>
            <a:r>
              <a:rPr lang="en-US" sz="3200" b="1" cap="none" spc="0" baseline="30000" dirty="0" smtClean="0">
                <a:ln w="1905"/>
                <a:solidFill>
                  <a:schemeClr val="tx2"/>
                </a:solidFill>
                <a:effectLst>
                  <a:innerShdw blurRad="69850" dist="43180" dir="5400000">
                    <a:srgbClr val="000000">
                      <a:alpha val="65000"/>
                    </a:srgbClr>
                  </a:innerShdw>
                </a:effectLst>
                <a:latin typeface="+mj-lt"/>
              </a:rPr>
              <a:t>(1)</a:t>
            </a:r>
            <a:r>
              <a:rPr lang="en-US" sz="3200" b="1" cap="none" spc="0" dirty="0" smtClean="0">
                <a:ln w="1905"/>
                <a:solidFill>
                  <a:schemeClr val="tx2"/>
                </a:solidFill>
                <a:effectLst>
                  <a:innerShdw blurRad="69850" dist="43180" dir="5400000">
                    <a:srgbClr val="000000">
                      <a:alpha val="65000"/>
                    </a:srgbClr>
                  </a:innerShdw>
                </a:effectLst>
                <a:latin typeface="+mj-lt"/>
              </a:rPr>
              <a:t>All Students - Appeal</a:t>
            </a:r>
            <a:endParaRPr lang="en-US" sz="3200" b="1" cap="none" spc="0" dirty="0">
              <a:ln w="1905"/>
              <a:solidFill>
                <a:schemeClr val="tx2"/>
              </a:soli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4187564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731838"/>
          </a:xfrm>
        </p:spPr>
        <p:txBody>
          <a:bodyPr>
            <a:normAutofit fontScale="90000"/>
          </a:bodyPr>
          <a:lstStyle/>
          <a:p>
            <a:pPr algn="ctr"/>
            <a:r>
              <a:rPr lang="en-US" b="1" dirty="0" smtClean="0"/>
              <a:t>  </a:t>
            </a:r>
            <a:r>
              <a:rPr lang="en-US" b="1" baseline="30000" dirty="0" smtClean="0"/>
              <a:t>(2)</a:t>
            </a:r>
            <a:r>
              <a:rPr lang="en-US" sz="3600" b="1" dirty="0" smtClean="0"/>
              <a:t>English </a:t>
            </a:r>
            <a:r>
              <a:rPr lang="en-US" sz="3600" b="1" dirty="0"/>
              <a:t>Language Learner - Appeal</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595852063"/>
              </p:ext>
            </p:extLst>
          </p:nvPr>
        </p:nvGraphicFramePr>
        <p:xfrm>
          <a:off x="1371600" y="1752600"/>
          <a:ext cx="6248400" cy="4373880"/>
        </p:xfrm>
        <a:graphic>
          <a:graphicData uri="http://schemas.openxmlformats.org/drawingml/2006/table">
            <a:tbl>
              <a:tblPr>
                <a:tableStyleId>{5C22544A-7EE6-4342-B048-85BDC9FD1C3A}</a:tableStyleId>
              </a:tblPr>
              <a:tblGrid>
                <a:gridCol w="2082800"/>
                <a:gridCol w="2082800"/>
                <a:gridCol w="2082800"/>
              </a:tblGrid>
              <a:tr h="815340">
                <a:tc>
                  <a:txBody>
                    <a:bodyPr/>
                    <a:lstStyle/>
                    <a:p>
                      <a:pPr algn="ctr" fontAlgn="ct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gridSpan="2">
                  <a:txBody>
                    <a:bodyPr/>
                    <a:lstStyle/>
                    <a:p>
                      <a:pPr algn="ctr" fontAlgn="ctr"/>
                      <a:r>
                        <a:rPr lang="en-US" sz="1200" b="1" u="none" strike="noStrike" dirty="0">
                          <a:solidFill>
                            <a:schemeClr val="accent1">
                              <a:lumMod val="50000"/>
                            </a:schemeClr>
                          </a:solidFill>
                          <a:effectLst/>
                        </a:rPr>
                        <a:t>Local Diploma via Appeal                                   </a:t>
                      </a:r>
                      <a:br>
                        <a:rPr lang="en-US" sz="1200" b="1" u="none" strike="noStrike" dirty="0">
                          <a:solidFill>
                            <a:schemeClr val="accent1">
                              <a:lumMod val="50000"/>
                            </a:schemeClr>
                          </a:solidFill>
                          <a:effectLst/>
                        </a:rPr>
                      </a:br>
                      <a:r>
                        <a:rPr lang="en-US" sz="1200" b="1" u="none" strike="noStrike" dirty="0">
                          <a:solidFill>
                            <a:schemeClr val="accent1">
                              <a:lumMod val="50000"/>
                            </a:schemeClr>
                          </a:solidFill>
                          <a:effectLst/>
                        </a:rPr>
                        <a:t>for English Language Learners</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r h="304800">
                <a:tc>
                  <a:txBody>
                    <a:bodyPr/>
                    <a:lstStyle/>
                    <a:p>
                      <a:pPr algn="ctr" fontAlgn="ctr"/>
                      <a:r>
                        <a:rPr lang="en-US" sz="1100" b="1" u="none" strike="noStrike" dirty="0" smtClean="0">
                          <a:solidFill>
                            <a:schemeClr val="accent1">
                              <a:lumMod val="50000"/>
                            </a:schemeClr>
                          </a:solidFill>
                          <a:effectLst/>
                        </a:rPr>
                        <a:t>Regents Exam </a:t>
                      </a:r>
                      <a:r>
                        <a:rPr lang="en-US" sz="1100" b="1" u="none" strike="noStrike" dirty="0">
                          <a:solidFill>
                            <a:schemeClr val="accent1">
                              <a:lumMod val="50000"/>
                            </a:schemeClr>
                          </a:solidFill>
                          <a:effectLst/>
                        </a:rPr>
                        <a:t>or passing score on a </a:t>
                      </a:r>
                      <a:r>
                        <a:rPr lang="en-US" sz="1100" b="1" u="none" strike="noStrike" dirty="0" smtClean="0">
                          <a:solidFill>
                            <a:schemeClr val="accent1">
                              <a:lumMod val="50000"/>
                            </a:schemeClr>
                          </a:solidFill>
                          <a:effectLst/>
                        </a:rPr>
                        <a:t>Dept. App. Alt</a:t>
                      </a:r>
                      <a:endParaRPr lang="en-US" sz="11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100" b="1" u="none" strike="noStrike" dirty="0">
                          <a:solidFill>
                            <a:schemeClr val="accent1">
                              <a:lumMod val="50000"/>
                            </a:schemeClr>
                          </a:solidFill>
                          <a:effectLst/>
                        </a:rPr>
                        <a:t># of Exams</a:t>
                      </a:r>
                      <a:endParaRPr lang="en-US" sz="11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100" b="1" u="none" strike="noStrike" dirty="0">
                          <a:solidFill>
                            <a:schemeClr val="accent1">
                              <a:lumMod val="50000"/>
                            </a:schemeClr>
                          </a:solidFill>
                          <a:effectLst/>
                        </a:rPr>
                        <a:t>Passing Score</a:t>
                      </a:r>
                      <a:endParaRPr lang="en-US" sz="11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r>
              <a:tr h="190500">
                <a:tc>
                  <a:txBody>
                    <a:bodyPr/>
                    <a:lstStyle/>
                    <a:p>
                      <a:pPr algn="l" fontAlgn="b"/>
                      <a:r>
                        <a:rPr lang="en-US" sz="1200" b="1" u="none" strike="noStrike" dirty="0">
                          <a:solidFill>
                            <a:schemeClr val="accent1">
                              <a:lumMod val="50000"/>
                            </a:schemeClr>
                          </a:solidFill>
                          <a:effectLst/>
                        </a:rPr>
                        <a:t>English Language Arts (ELA) </a:t>
                      </a:r>
                      <a:endParaRPr lang="en-US" sz="1200" b="1" i="0" u="none" strike="noStrike" dirty="0">
                        <a:solidFill>
                          <a:schemeClr val="accent1">
                            <a:lumMod val="50000"/>
                          </a:schemeClr>
                        </a:solidFill>
                        <a:effectLst/>
                        <a:latin typeface="Arial Narrow"/>
                      </a:endParaRPr>
                    </a:p>
                  </a:txBody>
                  <a:tcPr marL="7620" marR="7620" marT="7620" marB="0" anchor="b">
                    <a:solidFill>
                      <a:schemeClr val="accent1">
                        <a:lumMod val="20000"/>
                        <a:lumOff val="80000"/>
                      </a:schemeClr>
                    </a:solidFill>
                  </a:tcPr>
                </a:tc>
                <a:tc>
                  <a:txBody>
                    <a:bodyPr/>
                    <a:lstStyle/>
                    <a:p>
                      <a:pPr algn="ctr" fontAlgn="ctr"/>
                      <a:r>
                        <a:rPr lang="en-US" sz="1200" u="none" strike="noStrike" dirty="0">
                          <a:solidFill>
                            <a:schemeClr val="accent1">
                              <a:lumMod val="50000"/>
                            </a:schemeClr>
                          </a:solidFill>
                          <a:effectLst/>
                        </a:rPr>
                        <a:t>1</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row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chemeClr val="accent1">
                              <a:lumMod val="50000"/>
                            </a:schemeClr>
                          </a:solidFill>
                          <a:effectLst/>
                        </a:rPr>
                        <a:t>ELA </a:t>
                      </a:r>
                      <a:r>
                        <a:rPr lang="en-US" sz="1200" u="none" strike="noStrike" dirty="0">
                          <a:solidFill>
                            <a:schemeClr val="accent1">
                              <a:lumMod val="50000"/>
                            </a:schemeClr>
                          </a:solidFill>
                          <a:effectLst/>
                        </a:rPr>
                        <a:t>with a score of </a:t>
                      </a:r>
                      <a:r>
                        <a:rPr lang="en-US" sz="1200" u="none" strike="noStrike" dirty="0" smtClean="0">
                          <a:solidFill>
                            <a:schemeClr val="accent1">
                              <a:lumMod val="50000"/>
                            </a:schemeClr>
                          </a:solidFill>
                          <a:effectLst/>
                        </a:rPr>
                        <a:t>55-59 for which an appeal has been granted  and all</a:t>
                      </a:r>
                      <a:r>
                        <a:rPr lang="en-US" sz="1200" u="none" strike="noStrike" baseline="0" dirty="0" smtClean="0">
                          <a:solidFill>
                            <a:schemeClr val="accent1">
                              <a:lumMod val="50000"/>
                            </a:schemeClr>
                          </a:solidFill>
                          <a:effectLst/>
                        </a:rPr>
                        <a:t> other required exams with a score of 65 or greater</a:t>
                      </a:r>
                      <a:r>
                        <a:rPr lang="en-US" sz="1200" u="none" strike="noStrike" dirty="0" smtClean="0">
                          <a:solidFill>
                            <a:schemeClr val="accent1">
                              <a:lumMod val="50000"/>
                            </a:schemeClr>
                          </a:solidFill>
                          <a:effectLst/>
                        </a:rPr>
                        <a:t> </a:t>
                      </a:r>
                      <a:endParaRPr lang="en-US" sz="1200" b="1" i="0" u="none" strike="noStrike" dirty="0" smtClean="0">
                        <a:solidFill>
                          <a:schemeClr val="accent1">
                            <a:lumMod val="50000"/>
                          </a:schemeClr>
                        </a:solidFill>
                        <a:effectLst/>
                        <a:latin typeface="Arial Narrow"/>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smtClean="0">
                          <a:solidFill>
                            <a:schemeClr val="accent1">
                              <a:lumMod val="50000"/>
                            </a:schemeClr>
                          </a:solidFill>
                          <a:effectLst/>
                        </a:rPr>
                        <a:t>OR</a:t>
                      </a:r>
                      <a:r>
                        <a:rPr lang="en-US" sz="1200" b="1" u="none" strike="noStrike" baseline="0" dirty="0" smtClean="0">
                          <a:solidFill>
                            <a:schemeClr val="accent1">
                              <a:lumMod val="50000"/>
                            </a:schemeClr>
                          </a:solidFill>
                          <a:effectLst/>
                        </a:rPr>
                        <a:t> </a:t>
                      </a:r>
                    </a:p>
                    <a:p>
                      <a:pPr algn="ctr" fontAlgn="ctr"/>
                      <a:r>
                        <a:rPr lang="en-US" sz="1200" u="none" strike="noStrike" dirty="0" smtClean="0">
                          <a:solidFill>
                            <a:schemeClr val="accent1">
                              <a:lumMod val="50000"/>
                            </a:schemeClr>
                          </a:solidFill>
                          <a:effectLst/>
                        </a:rPr>
                        <a:t>1 </a:t>
                      </a:r>
                      <a:r>
                        <a:rPr lang="en-US" sz="1200" u="none" strike="noStrike" dirty="0">
                          <a:solidFill>
                            <a:schemeClr val="accent1">
                              <a:lumMod val="50000"/>
                            </a:schemeClr>
                          </a:solidFill>
                          <a:effectLst/>
                        </a:rPr>
                        <a:t>exam with a score of </a:t>
                      </a:r>
                      <a:r>
                        <a:rPr lang="en-US" sz="1200" u="none" strike="noStrike" dirty="0" smtClean="0">
                          <a:solidFill>
                            <a:schemeClr val="accent1">
                              <a:lumMod val="50000"/>
                            </a:schemeClr>
                          </a:solidFill>
                          <a:effectLst/>
                        </a:rPr>
                        <a:t>60-64 </a:t>
                      </a:r>
                      <a:r>
                        <a:rPr lang="en-US" sz="1200" u="none" strike="noStrike" dirty="0">
                          <a:solidFill>
                            <a:schemeClr val="accent1">
                              <a:lumMod val="50000"/>
                            </a:schemeClr>
                          </a:solidFill>
                          <a:effectLst/>
                        </a:rPr>
                        <a:t>and ELA with a score of </a:t>
                      </a:r>
                      <a:r>
                        <a:rPr lang="en-US" sz="1200" u="none" strike="noStrike" dirty="0" smtClean="0">
                          <a:solidFill>
                            <a:schemeClr val="accent1">
                              <a:lumMod val="50000"/>
                            </a:schemeClr>
                          </a:solidFill>
                          <a:effectLst/>
                        </a:rPr>
                        <a:t>55-64 </a:t>
                      </a:r>
                      <a:r>
                        <a:rPr lang="en-US" sz="1200" u="none" strike="noStrike" dirty="0">
                          <a:solidFill>
                            <a:schemeClr val="accent1">
                              <a:lumMod val="50000"/>
                            </a:schemeClr>
                          </a:solidFill>
                          <a:effectLst/>
                        </a:rPr>
                        <a:t>for which </a:t>
                      </a:r>
                      <a:r>
                        <a:rPr lang="en-US" sz="1200" u="none" strike="noStrike" dirty="0" smtClean="0">
                          <a:solidFill>
                            <a:schemeClr val="accent1">
                              <a:lumMod val="50000"/>
                            </a:schemeClr>
                          </a:solidFill>
                          <a:effectLst/>
                        </a:rPr>
                        <a:t> appeals have </a:t>
                      </a:r>
                      <a:r>
                        <a:rPr lang="en-US" sz="1200" u="none" strike="noStrike" dirty="0">
                          <a:solidFill>
                            <a:schemeClr val="accent1">
                              <a:lumMod val="50000"/>
                            </a:schemeClr>
                          </a:solidFill>
                          <a:effectLst/>
                        </a:rPr>
                        <a:t>been granted by the </a:t>
                      </a:r>
                      <a:r>
                        <a:rPr lang="en-US" sz="1200" u="none" strike="noStrike" dirty="0" smtClean="0">
                          <a:solidFill>
                            <a:schemeClr val="accent1">
                              <a:lumMod val="50000"/>
                            </a:schemeClr>
                          </a:solidFill>
                          <a:effectLst/>
                        </a:rPr>
                        <a:t>district and all</a:t>
                      </a:r>
                      <a:r>
                        <a:rPr lang="en-US" sz="1200" u="none" strike="noStrike" baseline="0" dirty="0" smtClean="0">
                          <a:solidFill>
                            <a:schemeClr val="accent1">
                              <a:lumMod val="50000"/>
                            </a:schemeClr>
                          </a:solidFill>
                          <a:effectLst/>
                        </a:rPr>
                        <a:t> other required exams with a score of 65 or greater</a:t>
                      </a:r>
                      <a:r>
                        <a:rPr lang="en-US" sz="1200" u="none" strike="noStrike" dirty="0" smtClean="0">
                          <a:solidFill>
                            <a:schemeClr val="accent1">
                              <a:lumMod val="50000"/>
                            </a:schemeClr>
                          </a:solidFill>
                          <a:effectLst/>
                        </a:rPr>
                        <a:t> </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r>
              <a:tr h="251460">
                <a:tc>
                  <a:txBody>
                    <a:bodyPr/>
                    <a:lstStyle/>
                    <a:p>
                      <a:pPr algn="l" fontAlgn="ctr"/>
                      <a:r>
                        <a:rPr lang="en-US" sz="1200" b="1" u="none" strike="noStrike" dirty="0">
                          <a:solidFill>
                            <a:schemeClr val="accent1">
                              <a:lumMod val="50000"/>
                            </a:schemeClr>
                          </a:solidFill>
                          <a:effectLst/>
                        </a:rPr>
                        <a:t>Math</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solidFill>
                            <a:schemeClr val="accent1">
                              <a:lumMod val="50000"/>
                            </a:schemeClr>
                          </a:solidFill>
                          <a:effectLst/>
                        </a:rPr>
                        <a:t>1</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247650">
                <a:tc>
                  <a:txBody>
                    <a:bodyPr/>
                    <a:lstStyle/>
                    <a:p>
                      <a:pPr algn="l" fontAlgn="ctr"/>
                      <a:r>
                        <a:rPr lang="en-US" sz="1200" b="1" u="none" strike="noStrike" dirty="0">
                          <a:solidFill>
                            <a:schemeClr val="accent1">
                              <a:lumMod val="50000"/>
                            </a:schemeClr>
                          </a:solidFill>
                          <a:effectLst/>
                        </a:rPr>
                        <a:t>Science</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solidFill>
                            <a:schemeClr val="accent1">
                              <a:lumMod val="50000"/>
                            </a:schemeClr>
                          </a:solidFill>
                          <a:effectLst/>
                        </a:rPr>
                        <a:t>1</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190500">
                <a:tc>
                  <a:txBody>
                    <a:bodyPr/>
                    <a:lstStyle/>
                    <a:p>
                      <a:pPr algn="l" fontAlgn="ctr"/>
                      <a:r>
                        <a:rPr lang="en-US" sz="1200" b="1" u="none" strike="noStrike" dirty="0">
                          <a:solidFill>
                            <a:schemeClr val="accent1">
                              <a:lumMod val="50000"/>
                            </a:schemeClr>
                          </a:solidFill>
                          <a:effectLst/>
                        </a:rPr>
                        <a:t>Social Studies </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solidFill>
                            <a:schemeClr val="accent1">
                              <a:lumMod val="50000"/>
                            </a:schemeClr>
                          </a:solidFill>
                          <a:effectLst/>
                        </a:rPr>
                        <a:t>1</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1165860">
                <a:tc>
                  <a:txBody>
                    <a:bodyPr/>
                    <a:lstStyle/>
                    <a:p>
                      <a:pPr marL="0" algn="l" defTabSz="914400" rtl="0" eaLnBrk="1" fontAlgn="ctr" latinLnBrk="0" hangingPunct="1"/>
                      <a:r>
                        <a:rPr lang="en-US" sz="1200" b="1" u="none" strike="noStrike" kern="1200" dirty="0" smtClean="0">
                          <a:solidFill>
                            <a:schemeClr val="accent1">
                              <a:lumMod val="50000"/>
                            </a:schemeClr>
                          </a:solidFill>
                          <a:effectLst/>
                          <a:latin typeface="+mn-lt"/>
                          <a:ea typeface="+mn-ea"/>
                          <a:cs typeface="+mn-cs"/>
                        </a:rPr>
                        <a:t>Pathway </a:t>
                      </a:r>
                      <a:endParaRPr lang="en-US" sz="1200" b="1" u="none" strike="noStrike" kern="1200" dirty="0">
                        <a:solidFill>
                          <a:schemeClr val="accent1">
                            <a:lumMod val="50000"/>
                          </a:schemeClr>
                        </a:solidFill>
                        <a:effectLst/>
                        <a:latin typeface="+mn-lt"/>
                        <a:ea typeface="+mn-ea"/>
                        <a:cs typeface="+mn-cs"/>
                      </a:endParaRPr>
                    </a:p>
                  </a:txBody>
                  <a:tcPr marL="7620" marR="7620" marT="7620" marB="0" anchor="b">
                    <a:solidFill>
                      <a:schemeClr val="accent1">
                        <a:lumMod val="20000"/>
                        <a:lumOff val="80000"/>
                      </a:schemeClr>
                    </a:solidFill>
                  </a:tcPr>
                </a:tc>
                <a:tc>
                  <a:txBody>
                    <a:bodyPr/>
                    <a:lstStyle/>
                    <a:p>
                      <a:pPr algn="ctr" fontAlgn="ctr"/>
                      <a:r>
                        <a:rPr lang="en-US" sz="1200" u="none" strike="noStrike" dirty="0" smtClean="0">
                          <a:solidFill>
                            <a:schemeClr val="accent1">
                              <a:lumMod val="50000"/>
                            </a:schemeClr>
                          </a:solidFill>
                          <a:effectLst/>
                        </a:rPr>
                        <a:t>1 or CDOS</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vMerge="1">
                  <a:txBody>
                    <a:bodyPr/>
                    <a:lstStyle/>
                    <a:p>
                      <a:endParaRPr lang="en-US"/>
                    </a:p>
                  </a:txBody>
                  <a:tcPr/>
                </a:tc>
              </a:tr>
              <a:tr h="1013460">
                <a:tc>
                  <a:txBody>
                    <a:bodyPr/>
                    <a:lstStyle/>
                    <a:p>
                      <a:pPr algn="l" fontAlgn="ctr"/>
                      <a:r>
                        <a:rPr lang="en-US" sz="1200" b="1" u="none" strike="noStrike" dirty="0">
                          <a:solidFill>
                            <a:schemeClr val="accent1">
                              <a:lumMod val="50000"/>
                            </a:schemeClr>
                          </a:solidFill>
                          <a:effectLst/>
                        </a:rPr>
                        <a:t>Compensatory Safety Net </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20000"/>
                        <a:lumOff val="80000"/>
                      </a:schemeClr>
                    </a:solidFill>
                  </a:tcPr>
                </a:tc>
                <a:tc gridSpan="2">
                  <a:txBody>
                    <a:bodyPr/>
                    <a:lstStyle/>
                    <a:p>
                      <a:pPr algn="ctr" fontAlgn="ctr"/>
                      <a:r>
                        <a:rPr lang="en-US" sz="1200" u="none" strike="noStrike" dirty="0" smtClean="0">
                          <a:solidFill>
                            <a:schemeClr val="accent1">
                              <a:lumMod val="50000"/>
                            </a:schemeClr>
                          </a:solidFill>
                          <a:effectLst/>
                        </a:rPr>
                        <a:t>Non Applicable</a:t>
                      </a:r>
                      <a:endParaRPr lang="en-US" sz="1200" b="1" i="0" u="none" strike="noStrike" dirty="0">
                        <a:solidFill>
                          <a:schemeClr val="accent1">
                            <a:lumMod val="50000"/>
                          </a:schemeClr>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69101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8524268"/>
              </p:ext>
            </p:extLst>
          </p:nvPr>
        </p:nvGraphicFramePr>
        <p:xfrm>
          <a:off x="914400" y="1600200"/>
          <a:ext cx="6781802" cy="3710940"/>
        </p:xfrm>
        <a:graphic>
          <a:graphicData uri="http://schemas.openxmlformats.org/drawingml/2006/table">
            <a:tbl>
              <a:tblPr>
                <a:tableStyleId>{5C22544A-7EE6-4342-B048-85BDC9FD1C3A}</a:tableStyleId>
              </a:tblPr>
              <a:tblGrid>
                <a:gridCol w="2061137"/>
                <a:gridCol w="2061137"/>
                <a:gridCol w="2659528"/>
              </a:tblGrid>
              <a:tr h="815340">
                <a:tc>
                  <a:txBody>
                    <a:bodyPr/>
                    <a:lstStyle/>
                    <a:p>
                      <a:pPr algn="ctr" fontAlgn="ct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gridSpan="2">
                  <a:txBody>
                    <a:bodyPr/>
                    <a:lstStyle/>
                    <a:p>
                      <a:pPr algn="ctr" fontAlgn="ctr"/>
                      <a:r>
                        <a:rPr lang="en-US" sz="1200" b="1" u="none" strike="noStrike" dirty="0">
                          <a:solidFill>
                            <a:schemeClr val="tx2">
                              <a:lumMod val="50000"/>
                            </a:schemeClr>
                          </a:solidFill>
                          <a:effectLst/>
                        </a:rPr>
                        <a:t>Local </a:t>
                      </a:r>
                      <a:r>
                        <a:rPr lang="en-US" sz="1200" b="1" u="none" strike="noStrike" dirty="0" smtClean="0">
                          <a:solidFill>
                            <a:schemeClr val="tx2">
                              <a:lumMod val="50000"/>
                            </a:schemeClr>
                          </a:solidFill>
                          <a:effectLst/>
                        </a:rPr>
                        <a:t>Diploma </a:t>
                      </a:r>
                      <a:r>
                        <a:rPr lang="en-US" sz="1200" b="1" u="none" strike="noStrike" dirty="0">
                          <a:solidFill>
                            <a:schemeClr val="tx2">
                              <a:lumMod val="50000"/>
                            </a:schemeClr>
                          </a:solidFill>
                          <a:effectLst/>
                        </a:rPr>
                        <a:t>for </a:t>
                      </a:r>
                      <a:r>
                        <a:rPr lang="en-US" sz="1200" b="1" u="none" strike="noStrike" dirty="0" smtClean="0">
                          <a:solidFill>
                            <a:schemeClr val="tx2">
                              <a:lumMod val="50000"/>
                            </a:schemeClr>
                          </a:solidFill>
                          <a:effectLst/>
                        </a:rPr>
                        <a:t>Students with a Disability </a:t>
                      </a:r>
                    </a:p>
                    <a:p>
                      <a:pPr algn="ctr" fontAlgn="ctr"/>
                      <a:r>
                        <a:rPr lang="en-US" sz="1200" b="1" u="none" strike="noStrike" dirty="0" smtClean="0">
                          <a:solidFill>
                            <a:schemeClr val="tx2">
                              <a:lumMod val="50000"/>
                            </a:schemeClr>
                          </a:solidFill>
                          <a:effectLst/>
                        </a:rPr>
                        <a:t>via low pass safety nets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r h="304800">
                <a:tc>
                  <a:txBody>
                    <a:bodyPr/>
                    <a:lstStyle/>
                    <a:p>
                      <a:pPr algn="ctr" fontAlgn="ctr"/>
                      <a:r>
                        <a:rPr lang="en-US" sz="1100" b="1" u="none" strike="noStrike" dirty="0" smtClean="0">
                          <a:solidFill>
                            <a:schemeClr val="tx2">
                              <a:lumMod val="50000"/>
                            </a:schemeClr>
                          </a:solidFill>
                          <a:effectLst/>
                        </a:rPr>
                        <a:t>Regents Exam </a:t>
                      </a:r>
                      <a:r>
                        <a:rPr lang="en-US" sz="1100" b="1" u="none" strike="noStrike" dirty="0">
                          <a:solidFill>
                            <a:schemeClr val="tx2">
                              <a:lumMod val="50000"/>
                            </a:schemeClr>
                          </a:solidFill>
                          <a:effectLst/>
                        </a:rPr>
                        <a:t>or passing score on a </a:t>
                      </a:r>
                      <a:r>
                        <a:rPr lang="en-US" sz="1100" b="1" u="none" strike="noStrike" dirty="0" smtClean="0">
                          <a:solidFill>
                            <a:schemeClr val="tx2">
                              <a:lumMod val="50000"/>
                            </a:schemeClr>
                          </a:solidFill>
                          <a:effectLst/>
                        </a:rPr>
                        <a:t>Dept. App. Alt</a:t>
                      </a:r>
                      <a:endParaRPr lang="en-US" sz="11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100" b="1" u="none" strike="noStrike" dirty="0">
                          <a:solidFill>
                            <a:schemeClr val="tx2">
                              <a:lumMod val="50000"/>
                            </a:schemeClr>
                          </a:solidFill>
                          <a:effectLst/>
                        </a:rPr>
                        <a:t># of Exams</a:t>
                      </a:r>
                      <a:endParaRPr lang="en-US" sz="11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100" b="1" u="none" strike="noStrike" dirty="0">
                          <a:solidFill>
                            <a:schemeClr val="tx2">
                              <a:lumMod val="50000"/>
                            </a:schemeClr>
                          </a:solidFill>
                          <a:effectLst/>
                        </a:rPr>
                        <a:t>Passing Score</a:t>
                      </a:r>
                      <a:endParaRPr lang="en-US" sz="11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190500">
                <a:tc>
                  <a:txBody>
                    <a:bodyPr/>
                    <a:lstStyle/>
                    <a:p>
                      <a:pPr algn="l" fontAlgn="b"/>
                      <a:r>
                        <a:rPr lang="en-US" sz="1200" b="1" u="none" strike="noStrike" dirty="0">
                          <a:solidFill>
                            <a:schemeClr val="tx2">
                              <a:lumMod val="50000"/>
                            </a:schemeClr>
                          </a:solidFill>
                          <a:effectLst/>
                        </a:rPr>
                        <a:t>English Language Arts (ELA) </a:t>
                      </a:r>
                      <a:endParaRPr lang="en-US" sz="1200" b="1" i="0" u="none" strike="noStrike" dirty="0">
                        <a:solidFill>
                          <a:schemeClr val="tx2">
                            <a:lumMod val="50000"/>
                          </a:schemeClr>
                        </a:solidFill>
                        <a:effectLst/>
                        <a:latin typeface="Arial Narrow"/>
                      </a:endParaRPr>
                    </a:p>
                  </a:txBody>
                  <a:tcPr marL="7620" marR="7620" marT="7620" marB="0" anchor="b">
                    <a:solidFill>
                      <a:schemeClr val="accent1">
                        <a:lumMod val="20000"/>
                        <a:lumOff val="80000"/>
                      </a:schemeClr>
                    </a:solidFill>
                  </a:tcPr>
                </a:tc>
                <a:tc>
                  <a:txBody>
                    <a:bodyPr/>
                    <a:lstStyle/>
                    <a:p>
                      <a:pPr algn="ctr" fontAlgn="ctr"/>
                      <a:r>
                        <a:rPr lang="en-US" sz="1200" u="none" strike="noStrike" dirty="0">
                          <a:solidFill>
                            <a:schemeClr val="tx2">
                              <a:lumMod val="50000"/>
                            </a:schemeClr>
                          </a:solidFill>
                          <a:effectLst/>
                        </a:rPr>
                        <a:t>1</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u="none" strike="noStrike" dirty="0" smtClean="0">
                          <a:solidFill>
                            <a:schemeClr val="tx2">
                              <a:lumMod val="50000"/>
                            </a:schemeClr>
                          </a:solidFill>
                          <a:effectLst/>
                        </a:rPr>
                        <a:t>55*</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251460">
                <a:tc>
                  <a:txBody>
                    <a:bodyPr/>
                    <a:lstStyle/>
                    <a:p>
                      <a:pPr algn="l" fontAlgn="ctr"/>
                      <a:r>
                        <a:rPr lang="en-US" sz="1200" b="1" u="none" strike="noStrike" dirty="0">
                          <a:solidFill>
                            <a:schemeClr val="tx2">
                              <a:lumMod val="50000"/>
                            </a:schemeClr>
                          </a:solidFill>
                          <a:effectLst/>
                        </a:rPr>
                        <a:t>Math</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dirty="0">
                          <a:solidFill>
                            <a:schemeClr val="tx2">
                              <a:lumMod val="50000"/>
                            </a:schemeClr>
                          </a:solidFill>
                          <a:effectLst/>
                        </a:rPr>
                        <a:t>1</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u="none" strike="noStrike" dirty="0" smtClean="0">
                          <a:solidFill>
                            <a:schemeClr val="tx2">
                              <a:lumMod val="50000"/>
                            </a:schemeClr>
                          </a:solidFill>
                          <a:effectLst/>
                        </a:rPr>
                        <a:t>55*</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259080">
                <a:tc>
                  <a:txBody>
                    <a:bodyPr/>
                    <a:lstStyle/>
                    <a:p>
                      <a:pPr algn="l" fontAlgn="ctr"/>
                      <a:r>
                        <a:rPr lang="en-US" sz="1200" b="1" u="none" strike="noStrike" dirty="0">
                          <a:solidFill>
                            <a:schemeClr val="tx2">
                              <a:lumMod val="50000"/>
                            </a:schemeClr>
                          </a:solidFill>
                          <a:effectLst/>
                        </a:rPr>
                        <a:t>Science</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a:solidFill>
                            <a:schemeClr val="tx2">
                              <a:lumMod val="50000"/>
                            </a:schemeClr>
                          </a:solidFill>
                          <a:effectLst/>
                        </a:rPr>
                        <a:t>1</a:t>
                      </a:r>
                      <a:endParaRPr lang="en-US" sz="1200" b="1" i="0" u="none" strike="noStrike">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u="none" strike="noStrike" dirty="0" smtClean="0">
                          <a:solidFill>
                            <a:schemeClr val="tx2">
                              <a:lumMod val="50000"/>
                            </a:schemeClr>
                          </a:solidFill>
                          <a:effectLst/>
                        </a:rPr>
                        <a:t>55*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190500">
                <a:tc>
                  <a:txBody>
                    <a:bodyPr/>
                    <a:lstStyle/>
                    <a:p>
                      <a:pPr algn="l" fontAlgn="ctr"/>
                      <a:r>
                        <a:rPr lang="en-US" sz="1200" b="1" u="none" strike="noStrike" dirty="0">
                          <a:solidFill>
                            <a:schemeClr val="tx2">
                              <a:lumMod val="50000"/>
                            </a:schemeClr>
                          </a:solidFill>
                          <a:effectLst/>
                        </a:rPr>
                        <a:t>Social Studies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a:txBody>
                    <a:bodyPr/>
                    <a:lstStyle/>
                    <a:p>
                      <a:pPr algn="ctr" fontAlgn="ctr"/>
                      <a:r>
                        <a:rPr lang="en-US" sz="1200" u="none" strike="noStrike">
                          <a:solidFill>
                            <a:schemeClr val="tx2">
                              <a:lumMod val="50000"/>
                            </a:schemeClr>
                          </a:solidFill>
                          <a:effectLst/>
                        </a:rPr>
                        <a:t>1</a:t>
                      </a:r>
                      <a:endParaRPr lang="en-US" sz="1200" b="1" i="0" u="none" strike="noStrike">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u="none" strike="noStrike" dirty="0" smtClean="0">
                          <a:solidFill>
                            <a:schemeClr val="tx2">
                              <a:lumMod val="50000"/>
                            </a:schemeClr>
                          </a:solidFill>
                          <a:effectLst/>
                        </a:rPr>
                        <a:t>55*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647700">
                <a:tc>
                  <a:txBody>
                    <a:bodyPr/>
                    <a:lstStyle/>
                    <a:p>
                      <a:pPr marL="0" algn="l" defTabSz="914400" rtl="0" eaLnBrk="1" fontAlgn="ctr" latinLnBrk="0" hangingPunct="1"/>
                      <a:r>
                        <a:rPr lang="en-US" sz="1200" b="1" u="none" strike="noStrike" kern="1200" dirty="0" smtClean="0">
                          <a:solidFill>
                            <a:schemeClr val="tx2">
                              <a:lumMod val="50000"/>
                            </a:schemeClr>
                          </a:solidFill>
                          <a:effectLst/>
                          <a:latin typeface="+mn-lt"/>
                          <a:ea typeface="+mn-ea"/>
                          <a:cs typeface="+mn-cs"/>
                        </a:rPr>
                        <a:t>Pathway </a:t>
                      </a:r>
                      <a:endParaRPr lang="en-US" sz="1200" b="1" u="none" strike="noStrike" kern="1200" dirty="0">
                        <a:solidFill>
                          <a:schemeClr val="tx2">
                            <a:lumMod val="50000"/>
                          </a:schemeClr>
                        </a:solidFill>
                        <a:effectLst/>
                        <a:latin typeface="+mn-lt"/>
                        <a:ea typeface="+mn-ea"/>
                        <a:cs typeface="+mn-cs"/>
                      </a:endParaRPr>
                    </a:p>
                  </a:txBody>
                  <a:tcPr marL="7620" marR="7620" marT="7620" marB="0" anchor="b">
                    <a:solidFill>
                      <a:schemeClr val="accent1">
                        <a:lumMod val="20000"/>
                        <a:lumOff val="80000"/>
                      </a:schemeClr>
                    </a:solidFill>
                  </a:tcPr>
                </a:tc>
                <a:tc>
                  <a:txBody>
                    <a:bodyPr/>
                    <a:lstStyle/>
                    <a:p>
                      <a:pPr algn="ctr" fontAlgn="ctr"/>
                      <a:r>
                        <a:rPr lang="en-US" sz="1200" u="none" strike="noStrike" dirty="0" smtClean="0">
                          <a:solidFill>
                            <a:schemeClr val="tx2">
                              <a:lumMod val="50000"/>
                            </a:schemeClr>
                          </a:solidFill>
                          <a:effectLst/>
                        </a:rPr>
                        <a:t>1 or CDOS</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a:txBody>
                    <a:bodyPr/>
                    <a:lstStyle/>
                    <a:p>
                      <a:pPr algn="ctr" fontAlgn="ctr"/>
                      <a:r>
                        <a:rPr lang="en-US" sz="1200" u="none" strike="noStrike" dirty="0" smtClean="0">
                          <a:solidFill>
                            <a:schemeClr val="tx2">
                              <a:lumMod val="50000"/>
                            </a:schemeClr>
                          </a:solidFill>
                          <a:effectLst/>
                        </a:rPr>
                        <a:t>55*</a:t>
                      </a:r>
                      <a:r>
                        <a:rPr lang="en-US" sz="1200" u="none" strike="noStrike" baseline="0" dirty="0" smtClean="0">
                          <a:solidFill>
                            <a:schemeClr val="tx2">
                              <a:lumMod val="50000"/>
                            </a:schemeClr>
                          </a:solidFill>
                          <a:effectLst/>
                        </a:rPr>
                        <a:t> ^ (</a:t>
                      </a:r>
                      <a:r>
                        <a:rPr lang="en-US" sz="1200" u="none" strike="noStrike" dirty="0" smtClean="0">
                          <a:solidFill>
                            <a:schemeClr val="tx2">
                              <a:lumMod val="50000"/>
                            </a:schemeClr>
                          </a:solidFill>
                          <a:effectLst/>
                        </a:rPr>
                        <a:t> </a:t>
                      </a:r>
                      <a:r>
                        <a:rPr lang="en-US" sz="1200" u="none" strike="noStrike" dirty="0">
                          <a:solidFill>
                            <a:schemeClr val="tx2">
                              <a:lumMod val="50000"/>
                            </a:schemeClr>
                          </a:solidFill>
                          <a:effectLst/>
                        </a:rPr>
                        <a:t>if Regents </a:t>
                      </a:r>
                      <a:r>
                        <a:rPr lang="en-US" sz="1200" u="none" strike="noStrike" dirty="0" smtClean="0">
                          <a:solidFill>
                            <a:schemeClr val="tx2">
                              <a:lumMod val="50000"/>
                            </a:schemeClr>
                          </a:solidFill>
                          <a:effectLst/>
                        </a:rPr>
                        <a:t>exam)</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r>
              <a:tr h="1013460">
                <a:tc>
                  <a:txBody>
                    <a:bodyPr/>
                    <a:lstStyle/>
                    <a:p>
                      <a:pPr algn="l" fontAlgn="ctr"/>
                      <a:r>
                        <a:rPr lang="en-US" sz="1200" b="1" u="none" strike="noStrike" dirty="0">
                          <a:solidFill>
                            <a:schemeClr val="tx2">
                              <a:lumMod val="50000"/>
                            </a:schemeClr>
                          </a:solidFill>
                          <a:effectLst/>
                        </a:rPr>
                        <a:t>Compensatory Safety Net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20000"/>
                        <a:lumOff val="80000"/>
                      </a:schemeClr>
                    </a:solidFill>
                  </a:tcPr>
                </a:tc>
                <a:tc gridSpan="2">
                  <a:txBody>
                    <a:bodyPr/>
                    <a:lstStyle/>
                    <a:p>
                      <a:pPr algn="ctr" fontAlgn="ctr"/>
                      <a:r>
                        <a:rPr lang="en-US" sz="1200" u="none" strike="noStrike" dirty="0">
                          <a:solidFill>
                            <a:schemeClr val="tx2">
                              <a:lumMod val="50000"/>
                            </a:schemeClr>
                          </a:solidFill>
                          <a:effectLst/>
                        </a:rPr>
                        <a:t>Scores of 45-54 on any required Regents exam (except ELA and Mathematics) can be compensated by a score of 65 or above on another required Regents exam including ELA and Mathematics. </a:t>
                      </a:r>
                      <a:endParaRPr lang="en-US" sz="1200" b="1" i="0" u="none" strike="noStrike" dirty="0">
                        <a:solidFill>
                          <a:schemeClr val="tx2">
                            <a:lumMod val="50000"/>
                          </a:schemeClr>
                        </a:solidFill>
                        <a:effectLst/>
                        <a:latin typeface="Arial Narrow"/>
                      </a:endParaRPr>
                    </a:p>
                  </a:txBody>
                  <a:tcPr marL="7620" marR="7620" marT="7620" marB="0" anchor="ctr">
                    <a:solidFill>
                      <a:schemeClr val="accent1">
                        <a:lumMod val="40000"/>
                        <a:lumOff val="60000"/>
                      </a:schemeClr>
                    </a:solidFill>
                  </a:tcPr>
                </a:tc>
                <a:tc hMerge="1">
                  <a:txBody>
                    <a:bodyPr/>
                    <a:lstStyle/>
                    <a:p>
                      <a:endParaRPr lang="en-US"/>
                    </a:p>
                  </a:txBody>
                  <a:tcPr/>
                </a:tc>
              </a:tr>
            </a:tbl>
          </a:graphicData>
        </a:graphic>
      </p:graphicFrame>
      <p:sp>
        <p:nvSpPr>
          <p:cNvPr id="4" name="TextBox 3"/>
          <p:cNvSpPr txBox="1"/>
          <p:nvPr/>
        </p:nvSpPr>
        <p:spPr>
          <a:xfrm>
            <a:off x="762000" y="5562600"/>
            <a:ext cx="7834370" cy="1015663"/>
          </a:xfrm>
          <a:prstGeom prst="rect">
            <a:avLst/>
          </a:prstGeom>
          <a:noFill/>
        </p:spPr>
        <p:txBody>
          <a:bodyPr wrap="square" rtlCol="0">
            <a:spAutoFit/>
          </a:bodyPr>
          <a:lstStyle/>
          <a:p>
            <a:r>
              <a:rPr lang="en-US" sz="1200" dirty="0" smtClean="0"/>
              <a:t>*Students with a disability seeking the local diploma through the low pass safety-net may</a:t>
            </a:r>
          </a:p>
          <a:p>
            <a:r>
              <a:rPr lang="en-US" sz="1200" dirty="0"/>
              <a:t>a</a:t>
            </a:r>
            <a:r>
              <a:rPr lang="en-US" sz="1200" dirty="0" smtClean="0"/>
              <a:t>ppeal scores of 52-54 on up to two Regents Examinations.  </a:t>
            </a:r>
          </a:p>
          <a:p>
            <a:r>
              <a:rPr lang="en-US" sz="1200" dirty="0" smtClean="0"/>
              <a:t>^ Students with a disability who are unable to obtain a passing score on these examinations may seek a </a:t>
            </a:r>
          </a:p>
          <a:p>
            <a:r>
              <a:rPr lang="en-US" sz="1200" dirty="0" smtClean="0"/>
              <a:t>   local diploma by Superintendent’s Determination. See </a:t>
            </a:r>
            <a:r>
              <a:rPr lang="en-US" sz="1200" dirty="0" smtClean="0">
                <a:hlinkClick r:id="rId3"/>
              </a:rPr>
              <a:t>http</a:t>
            </a:r>
            <a:r>
              <a:rPr lang="en-US" sz="1200" dirty="0">
                <a:hlinkClick r:id="rId3"/>
              </a:rPr>
              <a:t>://</a:t>
            </a:r>
            <a:r>
              <a:rPr lang="en-US" sz="1200" dirty="0" smtClean="0">
                <a:hlinkClick r:id="rId3"/>
              </a:rPr>
              <a:t>www.p12.nysed.gov/specialed/publications/2017-memos/superintendent-determination-of-graduation-with-a-local-diploma-updated.htm</a:t>
            </a:r>
            <a:r>
              <a:rPr lang="en-US" sz="1200" dirty="0" smtClean="0"/>
              <a:t>  </a:t>
            </a:r>
            <a:endParaRPr lang="en-US" sz="1200" dirty="0"/>
          </a:p>
        </p:txBody>
      </p:sp>
      <p:sp>
        <p:nvSpPr>
          <p:cNvPr id="5" name="Title 4"/>
          <p:cNvSpPr>
            <a:spLocks noGrp="1"/>
          </p:cNvSpPr>
          <p:nvPr>
            <p:ph type="title"/>
          </p:nvPr>
        </p:nvSpPr>
        <p:spPr>
          <a:xfrm>
            <a:off x="457200" y="304800"/>
            <a:ext cx="7620000" cy="1143000"/>
          </a:xfrm>
        </p:spPr>
        <p:txBody>
          <a:bodyPr/>
          <a:lstStyle/>
          <a:p>
            <a:pPr algn="ctr"/>
            <a:r>
              <a:rPr lang="en-US" sz="3200" baseline="30000" dirty="0" smtClean="0"/>
              <a:t>(3)</a:t>
            </a:r>
            <a:r>
              <a:rPr lang="en-US" sz="3200" dirty="0" smtClean="0"/>
              <a:t>Students with a Disability</a:t>
            </a:r>
            <a:br>
              <a:rPr lang="en-US" sz="3200" dirty="0" smtClean="0"/>
            </a:br>
            <a:r>
              <a:rPr lang="en-US" sz="3200" dirty="0" smtClean="0"/>
              <a:t>Low Pass Safety Nets</a:t>
            </a:r>
            <a:endParaRPr lang="en-US" sz="3200" dirty="0"/>
          </a:p>
        </p:txBody>
      </p:sp>
    </p:spTree>
    <p:extLst>
      <p:ext uri="{BB962C8B-B14F-4D97-AF65-F5344CB8AC3E}">
        <p14:creationId xmlns:p14="http://schemas.microsoft.com/office/powerpoint/2010/main" val="655595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30000" dirty="0" smtClean="0"/>
              <a:t>(4)</a:t>
            </a:r>
            <a:r>
              <a:rPr lang="en-US" dirty="0" smtClean="0"/>
              <a:t>Superintendents Determination of a Local Diploma</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solidFill>
                  <a:schemeClr val="tx2"/>
                </a:solidFill>
              </a:rPr>
              <a:t>Added </a:t>
            </a:r>
            <a:r>
              <a:rPr lang="en-US" dirty="0">
                <a:solidFill>
                  <a:schemeClr val="tx2"/>
                </a:solidFill>
              </a:rPr>
              <a:t>as an option at the June 2016 BOR </a:t>
            </a:r>
            <a:r>
              <a:rPr lang="en-US" dirty="0" smtClean="0">
                <a:solidFill>
                  <a:schemeClr val="tx2"/>
                </a:solidFill>
              </a:rPr>
              <a:t>meeting amended October 2016 </a:t>
            </a:r>
            <a:endParaRPr lang="en-US" dirty="0"/>
          </a:p>
          <a:p>
            <a:r>
              <a:rPr lang="en-US" sz="2100" dirty="0">
                <a:solidFill>
                  <a:schemeClr val="tx2"/>
                </a:solidFill>
              </a:rPr>
              <a:t> Eligibility:</a:t>
            </a:r>
          </a:p>
          <a:p>
            <a:pPr lvl="1"/>
            <a:r>
              <a:rPr lang="en-US" sz="2100" dirty="0">
                <a:solidFill>
                  <a:schemeClr val="tx2"/>
                </a:solidFill>
              </a:rPr>
              <a:t>Student with a current IEP</a:t>
            </a:r>
          </a:p>
          <a:p>
            <a:pPr lvl="1"/>
            <a:r>
              <a:rPr lang="en-US" dirty="0">
                <a:solidFill>
                  <a:schemeClr val="tx2"/>
                </a:solidFill>
              </a:rPr>
              <a:t>Passed ELA and </a:t>
            </a:r>
            <a:r>
              <a:rPr lang="en-US" dirty="0" smtClean="0">
                <a:solidFill>
                  <a:schemeClr val="tx2"/>
                </a:solidFill>
              </a:rPr>
              <a:t>Math Regent exams  </a:t>
            </a:r>
            <a:r>
              <a:rPr lang="en-US" dirty="0">
                <a:solidFill>
                  <a:schemeClr val="tx2"/>
                </a:solidFill>
              </a:rPr>
              <a:t>with </a:t>
            </a:r>
            <a:r>
              <a:rPr lang="en-US" dirty="0" smtClean="0">
                <a:solidFill>
                  <a:schemeClr val="tx2"/>
                </a:solidFill>
              </a:rPr>
              <a:t>a score of  </a:t>
            </a:r>
            <a:r>
              <a:rPr lang="en-US" dirty="0">
                <a:solidFill>
                  <a:schemeClr val="tx2"/>
                </a:solidFill>
              </a:rPr>
              <a:t>55 or </a:t>
            </a:r>
            <a:r>
              <a:rPr lang="en-US" dirty="0" smtClean="0">
                <a:solidFill>
                  <a:schemeClr val="tx2"/>
                </a:solidFill>
              </a:rPr>
              <a:t>has successfully appealed  a score of 52-54</a:t>
            </a:r>
          </a:p>
          <a:p>
            <a:pPr lvl="1"/>
            <a:r>
              <a:rPr lang="en-US" dirty="0">
                <a:solidFill>
                  <a:schemeClr val="tx2"/>
                </a:solidFill>
              </a:rPr>
              <a:t>has participated in the other Regents exams (science and social studies), but has not passed one or more of these as required for </a:t>
            </a:r>
            <a:r>
              <a:rPr lang="en-US" dirty="0" smtClean="0">
                <a:solidFill>
                  <a:schemeClr val="tx2"/>
                </a:solidFill>
              </a:rPr>
              <a:t>graduation</a:t>
            </a:r>
          </a:p>
          <a:p>
            <a:pPr lvl="1"/>
            <a:r>
              <a:rPr lang="en-US" dirty="0">
                <a:solidFill>
                  <a:schemeClr val="tx2"/>
                </a:solidFill>
              </a:rPr>
              <a:t>demonstrated competency in the subject area where the student was not able to demonstrate his/her proficiency of the State’s learning standards through the Regents </a:t>
            </a:r>
            <a:r>
              <a:rPr lang="en-US" dirty="0" smtClean="0">
                <a:solidFill>
                  <a:schemeClr val="tx2"/>
                </a:solidFill>
              </a:rPr>
              <a:t>exam</a:t>
            </a:r>
          </a:p>
          <a:p>
            <a:pPr lvl="1"/>
            <a:r>
              <a:rPr lang="en-US" dirty="0" smtClean="0">
                <a:solidFill>
                  <a:schemeClr val="tx2"/>
                </a:solidFill>
              </a:rPr>
              <a:t>Earned all required credits and passed</a:t>
            </a:r>
            <a:r>
              <a:rPr lang="en-US" dirty="0">
                <a:solidFill>
                  <a:schemeClr val="tx2"/>
                </a:solidFill>
              </a:rPr>
              <a:t>, in accordance with district policy, all courses required for </a:t>
            </a:r>
            <a:r>
              <a:rPr lang="en-US" dirty="0" smtClean="0">
                <a:solidFill>
                  <a:schemeClr val="tx2"/>
                </a:solidFill>
              </a:rPr>
              <a:t>graduation</a:t>
            </a:r>
          </a:p>
          <a:p>
            <a:r>
              <a:rPr lang="en-US" dirty="0" smtClean="0">
                <a:solidFill>
                  <a:schemeClr val="tx2"/>
                </a:solidFill>
              </a:rPr>
              <a:t>Applicable to June 2016 grads and thereafter</a:t>
            </a:r>
          </a:p>
          <a:p>
            <a:endParaRPr lang="en-US" dirty="0"/>
          </a:p>
        </p:txBody>
      </p:sp>
      <p:sp>
        <p:nvSpPr>
          <p:cNvPr id="5" name="TextBox 4"/>
          <p:cNvSpPr txBox="1"/>
          <p:nvPr/>
        </p:nvSpPr>
        <p:spPr>
          <a:xfrm>
            <a:off x="152400" y="6019800"/>
            <a:ext cx="7848600" cy="923330"/>
          </a:xfrm>
          <a:prstGeom prst="rect">
            <a:avLst/>
          </a:prstGeom>
          <a:noFill/>
        </p:spPr>
        <p:txBody>
          <a:bodyPr wrap="square" rtlCol="0">
            <a:spAutoFit/>
          </a:bodyPr>
          <a:lstStyle/>
          <a:p>
            <a:r>
              <a:rPr lang="en-US" dirty="0" smtClean="0"/>
              <a:t>Info. </a:t>
            </a:r>
            <a:r>
              <a:rPr lang="en-US" dirty="0"/>
              <a:t>and forms</a:t>
            </a:r>
            <a:r>
              <a:rPr lang="en-US" dirty="0" smtClean="0"/>
              <a:t>: </a:t>
            </a:r>
            <a:r>
              <a:rPr lang="en-US" dirty="0">
                <a:hlinkClick r:id="rId3"/>
              </a:rPr>
              <a:t>http://</a:t>
            </a:r>
            <a:r>
              <a:rPr lang="en-US" dirty="0" smtClean="0">
                <a:hlinkClick r:id="rId3"/>
              </a:rPr>
              <a:t>www.p12.nysed.gov/specialed/publications/2017-memos/superintendent-determination-of-graduation-with-a-local-diploma-updated.htm</a:t>
            </a:r>
            <a:r>
              <a:rPr lang="en-US" dirty="0" smtClean="0"/>
              <a:t> </a:t>
            </a:r>
            <a:endParaRPr lang="en-US" dirty="0">
              <a:solidFill>
                <a:srgbClr val="FF0000"/>
              </a:solidFill>
            </a:endParaRPr>
          </a:p>
        </p:txBody>
      </p:sp>
    </p:spTree>
    <p:extLst>
      <p:ext uri="{BB962C8B-B14F-4D97-AF65-F5344CB8AC3E}">
        <p14:creationId xmlns:p14="http://schemas.microsoft.com/office/powerpoint/2010/main" val="3149870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613648" cy="1143000"/>
          </a:xfrm>
        </p:spPr>
        <p:txBody>
          <a:bodyPr>
            <a:normAutofit/>
          </a:bodyPr>
          <a:lstStyle/>
          <a:p>
            <a:r>
              <a:rPr lang="en-US" sz="4400" dirty="0"/>
              <a:t>Superintendent Determination</a:t>
            </a:r>
          </a:p>
        </p:txBody>
      </p:sp>
      <p:sp>
        <p:nvSpPr>
          <p:cNvPr id="2" name="Content Placeholder 1"/>
          <p:cNvSpPr>
            <a:spLocks noGrp="1"/>
          </p:cNvSpPr>
          <p:nvPr>
            <p:ph idx="1"/>
          </p:nvPr>
        </p:nvSpPr>
        <p:spPr>
          <a:xfrm>
            <a:off x="152400" y="1447800"/>
            <a:ext cx="8382000" cy="5105400"/>
          </a:xfrm>
        </p:spPr>
        <p:txBody>
          <a:bodyPr>
            <a:normAutofit fontScale="92500" lnSpcReduction="10000"/>
          </a:bodyPr>
          <a:lstStyle/>
          <a:p>
            <a:r>
              <a:rPr lang="en-US" sz="2900" dirty="0" smtClean="0">
                <a:solidFill>
                  <a:schemeClr val="tx2"/>
                </a:solidFill>
              </a:rPr>
              <a:t>The </a:t>
            </a:r>
            <a:r>
              <a:rPr lang="en-US" sz="2900" dirty="0">
                <a:solidFill>
                  <a:schemeClr val="tx2"/>
                </a:solidFill>
              </a:rPr>
              <a:t>Superintendent may only conduct review after receipt of a written request from an eligible student’s parent or guardian. </a:t>
            </a:r>
          </a:p>
          <a:p>
            <a:endParaRPr lang="en-US" sz="2900" dirty="0">
              <a:solidFill>
                <a:schemeClr val="tx2"/>
              </a:solidFill>
            </a:endParaRPr>
          </a:p>
          <a:p>
            <a:r>
              <a:rPr lang="en-US" sz="2900" dirty="0" smtClean="0">
                <a:solidFill>
                  <a:schemeClr val="tx2"/>
                </a:solidFill>
              </a:rPr>
              <a:t>The </a:t>
            </a:r>
            <a:r>
              <a:rPr lang="en-US" sz="2900" dirty="0">
                <a:solidFill>
                  <a:schemeClr val="tx2"/>
                </a:solidFill>
              </a:rPr>
              <a:t>definition of superintendent for purposes for this regulation only shall include the principal or head of school of charter schools and non-public schools, as applicable.</a:t>
            </a:r>
          </a:p>
          <a:p>
            <a:endParaRPr lang="en-US" sz="2900" dirty="0" smtClean="0">
              <a:solidFill>
                <a:schemeClr val="tx2"/>
              </a:solidFill>
            </a:endParaRPr>
          </a:p>
          <a:p>
            <a:r>
              <a:rPr lang="en-US" sz="2800" dirty="0" smtClean="0">
                <a:solidFill>
                  <a:schemeClr val="tx2"/>
                </a:solidFill>
              </a:rPr>
              <a:t>The </a:t>
            </a:r>
            <a:r>
              <a:rPr lang="en-US" sz="2800" dirty="0">
                <a:solidFill>
                  <a:schemeClr val="tx2"/>
                </a:solidFill>
              </a:rPr>
              <a:t>student and the parent of the student must receive written notice of the superintendent’s determination with the copy of the completed </a:t>
            </a:r>
            <a:r>
              <a:rPr lang="en-US" sz="2800" dirty="0" smtClean="0">
                <a:solidFill>
                  <a:schemeClr val="tx2"/>
                </a:solidFill>
              </a:rPr>
              <a:t>form</a:t>
            </a:r>
            <a:r>
              <a:rPr lang="en-US" sz="2800" dirty="0">
                <a:solidFill>
                  <a:schemeClr val="tx2"/>
                </a:solidFill>
              </a:rPr>
              <a:t>.  </a:t>
            </a:r>
            <a:endParaRPr lang="en-US" sz="2800" dirty="0" smtClean="0">
              <a:solidFill>
                <a:schemeClr val="tx2"/>
              </a:solidFill>
            </a:endParaRPr>
          </a:p>
          <a:p>
            <a:endParaRPr lang="en-US" sz="2800" dirty="0">
              <a:solidFill>
                <a:schemeClr val="tx2"/>
              </a:solidFill>
            </a:endParaRPr>
          </a:p>
          <a:p>
            <a:endParaRPr lang="en-US" sz="2800" dirty="0"/>
          </a:p>
          <a:p>
            <a:endParaRPr lang="en-US" sz="2900" dirty="0" smtClean="0"/>
          </a:p>
          <a:p>
            <a:endParaRPr lang="en-US" sz="2900" dirty="0"/>
          </a:p>
          <a:p>
            <a:endParaRPr lang="en-US" sz="2900"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620547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13648" cy="1143000"/>
          </a:xfrm>
        </p:spPr>
        <p:txBody>
          <a:bodyPr>
            <a:normAutofit/>
          </a:bodyPr>
          <a:lstStyle/>
          <a:p>
            <a:r>
              <a:rPr lang="en-US" sz="4400" dirty="0"/>
              <a:t>Superintendent Determination</a:t>
            </a:r>
          </a:p>
        </p:txBody>
      </p:sp>
      <p:sp>
        <p:nvSpPr>
          <p:cNvPr id="2" name="Content Placeholder 1"/>
          <p:cNvSpPr>
            <a:spLocks noGrp="1"/>
          </p:cNvSpPr>
          <p:nvPr>
            <p:ph idx="1"/>
          </p:nvPr>
        </p:nvSpPr>
        <p:spPr>
          <a:xfrm>
            <a:off x="762000" y="1143000"/>
            <a:ext cx="7858259" cy="5105400"/>
          </a:xfrm>
        </p:spPr>
        <p:txBody>
          <a:bodyPr>
            <a:normAutofit fontScale="85000" lnSpcReduction="20000"/>
          </a:bodyPr>
          <a:lstStyle/>
          <a:p>
            <a:pPr marL="109728" indent="0">
              <a:buNone/>
            </a:pPr>
            <a:endParaRPr lang="en-US" sz="3500" b="1" dirty="0"/>
          </a:p>
          <a:p>
            <a:r>
              <a:rPr lang="en-US" sz="2900" dirty="0">
                <a:solidFill>
                  <a:schemeClr val="tx2"/>
                </a:solidFill>
              </a:rPr>
              <a:t>Where the superintendent determines the student : </a:t>
            </a:r>
            <a:endParaRPr lang="en-US" sz="2900" dirty="0" smtClean="0">
              <a:solidFill>
                <a:schemeClr val="tx2"/>
              </a:solidFill>
            </a:endParaRPr>
          </a:p>
          <a:p>
            <a:endParaRPr lang="en-US" sz="2900" dirty="0">
              <a:solidFill>
                <a:schemeClr val="tx2"/>
              </a:solidFill>
            </a:endParaRPr>
          </a:p>
          <a:p>
            <a:pPr lvl="1"/>
            <a:r>
              <a:rPr lang="en-US" sz="2900" dirty="0">
                <a:solidFill>
                  <a:schemeClr val="tx2"/>
                </a:solidFill>
              </a:rPr>
              <a:t>has met the requirements for graduation, the district must provide prior written notice that the student is not eligible to receive a free appropriate public education after graduation with a local diploma</a:t>
            </a:r>
          </a:p>
          <a:p>
            <a:pPr lvl="1"/>
            <a:endParaRPr lang="en-US" sz="2900" dirty="0">
              <a:solidFill>
                <a:schemeClr val="tx2"/>
              </a:solidFill>
            </a:endParaRPr>
          </a:p>
          <a:p>
            <a:pPr lvl="1"/>
            <a:r>
              <a:rPr lang="en-US" sz="2900" dirty="0">
                <a:solidFill>
                  <a:schemeClr val="tx2"/>
                </a:solidFill>
              </a:rPr>
              <a:t>has </a:t>
            </a:r>
            <a:r>
              <a:rPr lang="en-US" sz="2900" u="sng" dirty="0">
                <a:solidFill>
                  <a:schemeClr val="tx2"/>
                </a:solidFill>
              </a:rPr>
              <a:t>not</a:t>
            </a:r>
            <a:r>
              <a:rPr lang="en-US" sz="2900" dirty="0">
                <a:solidFill>
                  <a:schemeClr val="tx2"/>
                </a:solidFill>
              </a:rPr>
              <a:t> met the requirements for graduation, the written notice shall inform the student and parents that the student has the right to attend school until receipt of a local or Regents diploma or until the end of the school year in which the student turns age 21, whichever shall occur first;</a:t>
            </a:r>
          </a:p>
          <a:p>
            <a:pPr marL="109728" indent="0">
              <a:buNone/>
            </a:pPr>
            <a:endParaRPr lang="en-US" sz="2900" dirty="0" smtClean="0"/>
          </a:p>
          <a:p>
            <a:endParaRPr lang="en-US" sz="2900" dirty="0"/>
          </a:p>
          <a:p>
            <a:endParaRPr lang="en-US" sz="2900"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925927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13648" cy="1143000"/>
          </a:xfrm>
        </p:spPr>
        <p:txBody>
          <a:bodyPr>
            <a:normAutofit/>
          </a:bodyPr>
          <a:lstStyle/>
          <a:p>
            <a:r>
              <a:rPr lang="en-US" sz="4400" dirty="0"/>
              <a:t>Superintendent Determination</a:t>
            </a:r>
          </a:p>
        </p:txBody>
      </p:sp>
      <p:sp>
        <p:nvSpPr>
          <p:cNvPr id="2" name="Content Placeholder 1"/>
          <p:cNvSpPr>
            <a:spLocks noGrp="1"/>
          </p:cNvSpPr>
          <p:nvPr>
            <p:ph idx="1"/>
          </p:nvPr>
        </p:nvSpPr>
        <p:spPr>
          <a:xfrm>
            <a:off x="152400" y="1219200"/>
            <a:ext cx="8153400" cy="5105400"/>
          </a:xfrm>
        </p:spPr>
        <p:txBody>
          <a:bodyPr>
            <a:normAutofit fontScale="40000" lnSpcReduction="20000"/>
          </a:bodyPr>
          <a:lstStyle/>
          <a:p>
            <a:pPr marL="109728" indent="0">
              <a:buNone/>
            </a:pPr>
            <a:endParaRPr lang="en-US" sz="3200" b="1" dirty="0"/>
          </a:p>
          <a:p>
            <a:r>
              <a:rPr lang="en-US" sz="5000" dirty="0">
                <a:solidFill>
                  <a:schemeClr val="tx2"/>
                </a:solidFill>
              </a:rPr>
              <a:t>F</a:t>
            </a:r>
            <a:r>
              <a:rPr lang="en-US" sz="5000" dirty="0" smtClean="0">
                <a:solidFill>
                  <a:schemeClr val="tx2"/>
                </a:solidFill>
              </a:rPr>
              <a:t>or </a:t>
            </a:r>
            <a:r>
              <a:rPr lang="en-US" sz="5000" dirty="0">
                <a:solidFill>
                  <a:schemeClr val="tx2"/>
                </a:solidFill>
              </a:rPr>
              <a:t>students of transition age, the development of transition goals and services at a CSE meeting must include a </a:t>
            </a:r>
            <a:r>
              <a:rPr lang="en-US" sz="5000" dirty="0" smtClean="0">
                <a:solidFill>
                  <a:schemeClr val="tx2"/>
                </a:solidFill>
              </a:rPr>
              <a:t>discussion, </a:t>
            </a:r>
            <a:r>
              <a:rPr lang="en-US" sz="5000" dirty="0">
                <a:solidFill>
                  <a:schemeClr val="tx2"/>
                </a:solidFill>
              </a:rPr>
              <a:t>with the </a:t>
            </a:r>
            <a:r>
              <a:rPr lang="en-US" sz="5000" dirty="0" smtClean="0">
                <a:solidFill>
                  <a:schemeClr val="tx2"/>
                </a:solidFill>
              </a:rPr>
              <a:t>student</a:t>
            </a:r>
            <a:r>
              <a:rPr lang="en-US" sz="5000" dirty="0">
                <a:solidFill>
                  <a:schemeClr val="tx2"/>
                </a:solidFill>
              </a:rPr>
              <a:t> </a:t>
            </a:r>
            <a:r>
              <a:rPr lang="en-US" sz="5000" dirty="0" smtClean="0">
                <a:solidFill>
                  <a:schemeClr val="tx2"/>
                </a:solidFill>
              </a:rPr>
              <a:t>and parents, of:</a:t>
            </a:r>
          </a:p>
          <a:p>
            <a:endParaRPr lang="en-US" sz="5000" dirty="0" smtClean="0">
              <a:solidFill>
                <a:schemeClr val="tx2"/>
              </a:solidFill>
            </a:endParaRPr>
          </a:p>
          <a:p>
            <a:pPr lvl="1"/>
            <a:r>
              <a:rPr lang="en-US" sz="5000" dirty="0">
                <a:solidFill>
                  <a:schemeClr val="tx2"/>
                </a:solidFill>
              </a:rPr>
              <a:t>the graduation requirements that apply to the </a:t>
            </a:r>
            <a:r>
              <a:rPr lang="en-US" sz="5000" dirty="0" smtClean="0">
                <a:solidFill>
                  <a:schemeClr val="tx2"/>
                </a:solidFill>
              </a:rPr>
              <a:t>student; </a:t>
            </a:r>
          </a:p>
          <a:p>
            <a:pPr lvl="1"/>
            <a:endParaRPr lang="en-US" sz="5000" dirty="0" smtClean="0">
              <a:solidFill>
                <a:schemeClr val="tx2"/>
              </a:solidFill>
            </a:endParaRPr>
          </a:p>
          <a:p>
            <a:pPr lvl="1"/>
            <a:r>
              <a:rPr lang="en-US" sz="5000" dirty="0" smtClean="0">
                <a:solidFill>
                  <a:schemeClr val="tx2"/>
                </a:solidFill>
              </a:rPr>
              <a:t>the </a:t>
            </a:r>
            <a:r>
              <a:rPr lang="en-US" sz="5000" dirty="0">
                <a:solidFill>
                  <a:schemeClr val="tx2"/>
                </a:solidFill>
              </a:rPr>
              <a:t>student’s progress toward receiving a </a:t>
            </a:r>
            <a:r>
              <a:rPr lang="en-US" sz="5000" dirty="0" smtClean="0">
                <a:solidFill>
                  <a:schemeClr val="tx2"/>
                </a:solidFill>
              </a:rPr>
              <a:t>diploma;</a:t>
            </a:r>
          </a:p>
          <a:p>
            <a:pPr lvl="1"/>
            <a:endParaRPr lang="en-US" sz="5000" dirty="0">
              <a:solidFill>
                <a:schemeClr val="tx2"/>
              </a:solidFill>
            </a:endParaRPr>
          </a:p>
          <a:p>
            <a:pPr lvl="1"/>
            <a:r>
              <a:rPr lang="en-US" sz="5000" dirty="0">
                <a:solidFill>
                  <a:schemeClr val="tx2"/>
                </a:solidFill>
              </a:rPr>
              <a:t>the courses the student has passed and the number of credits the student has earned as required for graduation; </a:t>
            </a:r>
            <a:endParaRPr lang="en-US" sz="5000" dirty="0" smtClean="0">
              <a:solidFill>
                <a:schemeClr val="tx2"/>
              </a:solidFill>
            </a:endParaRPr>
          </a:p>
          <a:p>
            <a:pPr lvl="1"/>
            <a:endParaRPr lang="en-US" sz="5000" dirty="0">
              <a:solidFill>
                <a:schemeClr val="tx2"/>
              </a:solidFill>
            </a:endParaRPr>
          </a:p>
          <a:p>
            <a:pPr lvl="1"/>
            <a:r>
              <a:rPr lang="en-US" sz="5000" dirty="0">
                <a:solidFill>
                  <a:schemeClr val="tx2"/>
                </a:solidFill>
              </a:rPr>
              <a:t>the assessments required for graduation that the student has taken and passed; </a:t>
            </a:r>
            <a:r>
              <a:rPr lang="en-US" sz="5000" dirty="0" smtClean="0">
                <a:solidFill>
                  <a:schemeClr val="tx2"/>
                </a:solidFill>
              </a:rPr>
              <a:t>and</a:t>
            </a:r>
          </a:p>
          <a:p>
            <a:pPr lvl="1"/>
            <a:endParaRPr lang="en-US" sz="5000" dirty="0">
              <a:solidFill>
                <a:schemeClr val="tx2"/>
              </a:solidFill>
            </a:endParaRPr>
          </a:p>
          <a:p>
            <a:pPr lvl="1"/>
            <a:r>
              <a:rPr lang="en-US" sz="5000" dirty="0">
                <a:solidFill>
                  <a:schemeClr val="tx2"/>
                </a:solidFill>
              </a:rPr>
              <a:t>the appeal, safety net and superintendent determination pathway options that may be available to the student  to meet the graduation assessment requirements.</a:t>
            </a:r>
          </a:p>
          <a:p>
            <a:endParaRPr lang="en-US" sz="4400" dirty="0" smtClean="0">
              <a:solidFill>
                <a:schemeClr val="tx2"/>
              </a:solidFill>
            </a:endParaRPr>
          </a:p>
          <a:p>
            <a:endParaRPr lang="en-US" sz="2900" dirty="0"/>
          </a:p>
          <a:p>
            <a:endParaRPr lang="en-US" sz="2900"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825727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7772400" cy="1470025"/>
          </a:xfrm>
        </p:spPr>
        <p:txBody>
          <a:bodyPr/>
          <a:lstStyle/>
          <a:p>
            <a:r>
              <a:rPr lang="en-US" dirty="0" smtClean="0"/>
              <a:t>Appeal Process</a:t>
            </a:r>
            <a:endParaRPr lang="en-US" dirty="0"/>
          </a:p>
        </p:txBody>
      </p:sp>
    </p:spTree>
    <p:extLst>
      <p:ext uri="{BB962C8B-B14F-4D97-AF65-F5344CB8AC3E}">
        <p14:creationId xmlns:p14="http://schemas.microsoft.com/office/powerpoint/2010/main" val="3624674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Criteria</a:t>
            </a:r>
            <a:endParaRPr lang="en-US" dirty="0"/>
          </a:p>
        </p:txBody>
      </p:sp>
      <p:sp>
        <p:nvSpPr>
          <p:cNvPr id="3" name="TextBox 2"/>
          <p:cNvSpPr txBox="1"/>
          <p:nvPr/>
        </p:nvSpPr>
        <p:spPr>
          <a:xfrm>
            <a:off x="457200" y="1676400"/>
            <a:ext cx="8108823" cy="4616648"/>
          </a:xfrm>
          <a:prstGeom prst="rect">
            <a:avLst/>
          </a:prstGeom>
          <a:noFill/>
        </p:spPr>
        <p:txBody>
          <a:bodyPr wrap="none" rtlCol="0">
            <a:spAutoFit/>
          </a:bodyPr>
          <a:lstStyle/>
          <a:p>
            <a:r>
              <a:rPr lang="en-US" sz="1600" dirty="0" smtClean="0"/>
              <a:t>Students seeking an appeal must meet the following criteria:</a:t>
            </a:r>
          </a:p>
          <a:p>
            <a:pPr marL="285750" indent="-285750">
              <a:buFont typeface="Arial" panose="020B0604020202020204" pitchFamily="34" charset="0"/>
              <a:buChar char="•"/>
            </a:pPr>
            <a:r>
              <a:rPr lang="en-US" sz="1600" dirty="0" smtClean="0"/>
              <a:t>Have </a:t>
            </a:r>
            <a:r>
              <a:rPr lang="en-US" sz="1600" dirty="0"/>
              <a:t>taken the Regents examination under appeal at least two </a:t>
            </a:r>
            <a:r>
              <a:rPr lang="en-US" sz="1600" dirty="0" smtClean="0"/>
              <a:t>times;</a:t>
            </a:r>
          </a:p>
          <a:p>
            <a:pPr marL="285750" indent="-285750">
              <a:buFont typeface="Arial" panose="020B0604020202020204" pitchFamily="34" charset="0"/>
              <a:buChar char="•"/>
            </a:pPr>
            <a:r>
              <a:rPr lang="en-US" sz="1600" dirty="0" smtClean="0"/>
              <a:t>Have </a:t>
            </a:r>
            <a:r>
              <a:rPr lang="en-US" sz="1600" dirty="0"/>
              <a:t>at least one score on the Regents examination under appeal within </a:t>
            </a:r>
            <a:r>
              <a:rPr lang="en-US" sz="1600" dirty="0" smtClean="0"/>
              <a:t>the point range</a:t>
            </a:r>
          </a:p>
          <a:p>
            <a:r>
              <a:rPr lang="en-US" sz="1600" dirty="0"/>
              <a:t> </a:t>
            </a:r>
            <a:r>
              <a:rPr lang="en-US" sz="1600" dirty="0" smtClean="0"/>
              <a:t>      appropriate for the appeal.</a:t>
            </a:r>
          </a:p>
          <a:p>
            <a:pPr marL="1200150" lvl="2" indent="-285750">
              <a:buFont typeface="Arial" panose="020B0604020202020204" pitchFamily="34" charset="0"/>
              <a:buChar char="•"/>
            </a:pPr>
            <a:r>
              <a:rPr lang="en-US" sz="1600" dirty="0" smtClean="0"/>
              <a:t>All student </a:t>
            </a:r>
            <a:r>
              <a:rPr lang="en-US" sz="1600" dirty="0"/>
              <a:t>a</a:t>
            </a:r>
            <a:r>
              <a:rPr lang="en-US" sz="1600" dirty="0" smtClean="0"/>
              <a:t>ppeal </a:t>
            </a:r>
            <a:r>
              <a:rPr lang="en-US" sz="1600" dirty="0"/>
              <a:t>s</a:t>
            </a:r>
            <a:r>
              <a:rPr lang="en-US" sz="1600" dirty="0" smtClean="0"/>
              <a:t>core </a:t>
            </a:r>
            <a:r>
              <a:rPr lang="en-US" sz="1600" dirty="0"/>
              <a:t>b</a:t>
            </a:r>
            <a:r>
              <a:rPr lang="en-US" sz="1600" dirty="0" smtClean="0"/>
              <a:t>and (60-64) Students with disabilities seeking the local </a:t>
            </a:r>
          </a:p>
          <a:p>
            <a:pPr lvl="2"/>
            <a:r>
              <a:rPr lang="en-US" sz="1600" dirty="0"/>
              <a:t> </a:t>
            </a:r>
            <a:r>
              <a:rPr lang="en-US" sz="1600" dirty="0" smtClean="0"/>
              <a:t>      diploma - score band 52-54</a:t>
            </a:r>
          </a:p>
          <a:p>
            <a:pPr marL="1200150" lvl="2" indent="-285750">
              <a:buFont typeface="Arial" panose="020B0604020202020204" pitchFamily="34" charset="0"/>
              <a:buChar char="•"/>
            </a:pPr>
            <a:r>
              <a:rPr lang="en-US" sz="1600" dirty="0" smtClean="0"/>
              <a:t>English language learner seeking an appeal on ELA only - score band 55-59 </a:t>
            </a:r>
          </a:p>
          <a:p>
            <a:pPr marL="285750" indent="-285750">
              <a:buFont typeface="Arial" panose="020B0604020202020204" pitchFamily="34" charset="0"/>
              <a:buChar char="•"/>
            </a:pPr>
            <a:r>
              <a:rPr lang="en-US" sz="1600" dirty="0" smtClean="0"/>
              <a:t>Have taken </a:t>
            </a:r>
            <a:r>
              <a:rPr lang="en-US" sz="1600" dirty="0"/>
              <a:t>advantage of academic help provided </a:t>
            </a:r>
            <a:r>
              <a:rPr lang="en-US" sz="1600" dirty="0" smtClean="0"/>
              <a:t>by the </a:t>
            </a:r>
            <a:r>
              <a:rPr lang="en-US" sz="1600" dirty="0"/>
              <a:t>school in the subject </a:t>
            </a:r>
            <a:endParaRPr lang="en-US" sz="1600" dirty="0" smtClean="0"/>
          </a:p>
          <a:p>
            <a:r>
              <a:rPr lang="en-US" sz="1600" dirty="0" smtClean="0"/>
              <a:t>       tested </a:t>
            </a:r>
            <a:r>
              <a:rPr lang="en-US" sz="1600" dirty="0"/>
              <a:t>by the Regents examination under appeal</a:t>
            </a:r>
            <a:r>
              <a:rPr lang="en-US" sz="1600" dirty="0" smtClean="0"/>
              <a:t>; </a:t>
            </a:r>
          </a:p>
          <a:p>
            <a:pPr marL="285750" indent="-285750">
              <a:buFont typeface="Arial" panose="020B0604020202020204" pitchFamily="34" charset="0"/>
              <a:buChar char="•"/>
            </a:pPr>
            <a:r>
              <a:rPr lang="en-US" sz="1600" dirty="0" smtClean="0"/>
              <a:t>Have passed the course for which the appeal is being sought</a:t>
            </a:r>
          </a:p>
          <a:p>
            <a:pPr marL="285750" indent="-285750">
              <a:buFont typeface="Arial" panose="020B0604020202020204" pitchFamily="34" charset="0"/>
              <a:buChar char="•"/>
            </a:pPr>
            <a:r>
              <a:rPr lang="en-US" sz="1600" dirty="0" smtClean="0"/>
              <a:t>Be </a:t>
            </a:r>
            <a:r>
              <a:rPr lang="en-US" sz="1600" dirty="0"/>
              <a:t>recommended for an exemption to the graduation requirement by the student’s</a:t>
            </a:r>
          </a:p>
          <a:p>
            <a:r>
              <a:rPr lang="en-US" sz="1600" dirty="0"/>
              <a:t> </a:t>
            </a:r>
            <a:r>
              <a:rPr lang="en-US" sz="1600" dirty="0" smtClean="0"/>
              <a:t>     teacher </a:t>
            </a:r>
            <a:r>
              <a:rPr lang="en-US" sz="1600" dirty="0"/>
              <a:t>or Department chairperson in the subject of the Regents examination under</a:t>
            </a:r>
          </a:p>
          <a:p>
            <a:r>
              <a:rPr lang="en-US" sz="1600" dirty="0"/>
              <a:t> </a:t>
            </a:r>
            <a:r>
              <a:rPr lang="en-US" sz="1600" dirty="0" smtClean="0"/>
              <a:t>     appeal</a:t>
            </a:r>
            <a:r>
              <a:rPr lang="en-US" sz="1600" dirty="0"/>
              <a:t>. </a:t>
            </a:r>
            <a:endParaRPr lang="en-US" sz="1600" dirty="0" smtClean="0"/>
          </a:p>
          <a:p>
            <a:endParaRPr lang="en-US" sz="1600" dirty="0" smtClean="0"/>
          </a:p>
          <a:p>
            <a:r>
              <a:rPr lang="en-US" sz="1400" dirty="0" smtClean="0"/>
              <a:t>Note: </a:t>
            </a:r>
          </a:p>
          <a:p>
            <a:r>
              <a:rPr lang="en-US" sz="1400" dirty="0" smtClean="0"/>
              <a:t>     English Language Learners seeking an appeal for a score of 55-59 on the ELA Regents</a:t>
            </a:r>
          </a:p>
          <a:p>
            <a:r>
              <a:rPr lang="en-US" sz="1400" dirty="0" smtClean="0"/>
              <a:t>     Exam are only eligible for an appeal in this area if they entered the United States in grade 9 or </a:t>
            </a:r>
          </a:p>
          <a:p>
            <a:r>
              <a:rPr lang="en-US" sz="1400" dirty="0"/>
              <a:t> </a:t>
            </a:r>
            <a:r>
              <a:rPr lang="en-US" sz="1400" dirty="0" smtClean="0"/>
              <a:t>    after and were classified as an ELL when they took the test the second time. </a:t>
            </a:r>
          </a:p>
          <a:p>
            <a:endParaRPr lang="en-US" sz="1400" dirty="0"/>
          </a:p>
        </p:txBody>
      </p:sp>
      <p:sp>
        <p:nvSpPr>
          <p:cNvPr id="4" name="TextBox 3"/>
          <p:cNvSpPr txBox="1"/>
          <p:nvPr/>
        </p:nvSpPr>
        <p:spPr>
          <a:xfrm>
            <a:off x="2743200" y="6324600"/>
            <a:ext cx="5486400" cy="307777"/>
          </a:xfrm>
          <a:prstGeom prst="rect">
            <a:avLst/>
          </a:prstGeom>
          <a:noFill/>
        </p:spPr>
        <p:txBody>
          <a:bodyPr wrap="square" rtlCol="0">
            <a:spAutoFit/>
          </a:bodyPr>
          <a:lstStyle/>
          <a:p>
            <a:r>
              <a:rPr lang="en-US" sz="1400" dirty="0">
                <a:hlinkClick r:id="rId3"/>
              </a:rPr>
              <a:t>http://</a:t>
            </a:r>
            <a:r>
              <a:rPr lang="en-US" sz="1400" dirty="0" smtClean="0">
                <a:hlinkClick r:id="rId3"/>
              </a:rPr>
              <a:t>www.p12.nysed.gov/ciai/gradreq/CurrentAppealForm.pdf</a:t>
            </a:r>
            <a:r>
              <a:rPr lang="en-US" sz="1400" dirty="0" smtClean="0"/>
              <a:t> </a:t>
            </a:r>
            <a:endParaRPr lang="en-US" sz="1400" dirty="0"/>
          </a:p>
        </p:txBody>
      </p:sp>
    </p:spTree>
    <p:extLst>
      <p:ext uri="{BB962C8B-B14F-4D97-AF65-F5344CB8AC3E}">
        <p14:creationId xmlns:p14="http://schemas.microsoft.com/office/powerpoint/2010/main" val="3586850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Appeal Committee and Review	</a:t>
            </a:r>
            <a:endParaRPr lang="en-US" dirty="0"/>
          </a:p>
        </p:txBody>
      </p:sp>
      <p:graphicFrame>
        <p:nvGraphicFramePr>
          <p:cNvPr id="3" name="Diagram 2"/>
          <p:cNvGraphicFramePr/>
          <p:nvPr>
            <p:extLst>
              <p:ext uri="{D42A27DB-BD31-4B8C-83A1-F6EECF244321}">
                <p14:modId xmlns:p14="http://schemas.microsoft.com/office/powerpoint/2010/main" val="4137344017"/>
              </p:ext>
            </p:ext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02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graphicFrame>
        <p:nvGraphicFramePr>
          <p:cNvPr id="3" name="Diagram 2"/>
          <p:cNvGraphicFramePr/>
          <p:nvPr>
            <p:extLst>
              <p:ext uri="{D42A27DB-BD31-4B8C-83A1-F6EECF244321}">
                <p14:modId xmlns:p14="http://schemas.microsoft.com/office/powerpoint/2010/main" val="4056852485"/>
              </p:ext>
            </p:extLst>
          </p:nvPr>
        </p:nvGraphicFramePr>
        <p:xfrm>
          <a:off x="152400" y="11430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5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Transfer Students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Students who transfer to a NY State  School for the first time in:</a:t>
            </a:r>
          </a:p>
          <a:p>
            <a:pPr lvl="1"/>
            <a:r>
              <a:rPr lang="en-US" dirty="0" smtClean="0"/>
              <a:t>Grade11 – May be exempt from the Global History and Geography exam. Must pass ELA, Math, Science, US History = 4 Exams  These students may also be exempt from the required 2 units of Global instruction and substitute other social studies courses to meet the 4 required credits in Social Studies </a:t>
            </a:r>
          </a:p>
          <a:p>
            <a:pPr marL="457200" lvl="1" indent="0">
              <a:buNone/>
            </a:pPr>
            <a:endParaRPr lang="en-US" dirty="0" smtClean="0"/>
          </a:p>
          <a:p>
            <a:pPr lvl="1"/>
            <a:r>
              <a:rPr lang="en-US" dirty="0" smtClean="0"/>
              <a:t>Grade 12 – May be exempt from Global History and Geography and Science. Must pass ELA, Math, US History = 3 Exams </a:t>
            </a:r>
            <a:endParaRPr lang="en-US" dirty="0"/>
          </a:p>
        </p:txBody>
      </p:sp>
    </p:spTree>
    <p:extLst>
      <p:ext uri="{BB962C8B-B14F-4D97-AF65-F5344CB8AC3E}">
        <p14:creationId xmlns:p14="http://schemas.microsoft.com/office/powerpoint/2010/main" val="2439772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1143000"/>
          </a:xfrm>
        </p:spPr>
        <p:txBody>
          <a:bodyPr>
            <a:noAutofit/>
          </a:bodyPr>
          <a:lstStyle/>
          <a:p>
            <a:r>
              <a:rPr lang="en-US" sz="3600" dirty="0" smtClean="0"/>
              <a:t>Social Studies Transition Exam</a:t>
            </a:r>
            <a:endParaRPr lang="en-US" sz="3600" dirty="0"/>
          </a:p>
        </p:txBody>
      </p:sp>
      <p:sp>
        <p:nvSpPr>
          <p:cNvPr id="4" name="TextBox 3"/>
          <p:cNvSpPr txBox="1"/>
          <p:nvPr/>
        </p:nvSpPr>
        <p:spPr>
          <a:xfrm>
            <a:off x="1447800" y="6172200"/>
            <a:ext cx="7010400" cy="523220"/>
          </a:xfrm>
          <a:prstGeom prst="rect">
            <a:avLst/>
          </a:prstGeom>
          <a:noFill/>
        </p:spPr>
        <p:txBody>
          <a:bodyPr wrap="square" rtlCol="0">
            <a:spAutoFit/>
          </a:bodyPr>
          <a:lstStyle/>
          <a:p>
            <a:r>
              <a:rPr lang="en-US" sz="1400" dirty="0">
                <a:solidFill>
                  <a:schemeClr val="accent1">
                    <a:lumMod val="75000"/>
                  </a:schemeClr>
                </a:solidFill>
              </a:rPr>
              <a:t>Transition Memo: </a:t>
            </a:r>
            <a:r>
              <a:rPr lang="en-US" sz="1400" dirty="0">
                <a:solidFill>
                  <a:schemeClr val="accent1">
                    <a:lumMod val="75000"/>
                  </a:schemeClr>
                </a:solidFill>
                <a:hlinkClick r:id="rId3"/>
              </a:rPr>
              <a:t>http://</a:t>
            </a:r>
            <a:r>
              <a:rPr lang="en-US" sz="1400" dirty="0" smtClean="0">
                <a:solidFill>
                  <a:schemeClr val="accent1">
                    <a:lumMod val="75000"/>
                  </a:schemeClr>
                </a:solidFill>
                <a:hlinkClick r:id="rId3"/>
              </a:rPr>
              <a:t>www.p12.nysed.gov/assessment/ss/hs/ghg-faqtransitiontimeline.pdf</a:t>
            </a:r>
            <a:r>
              <a:rPr lang="en-US" sz="1400" dirty="0" smtClean="0">
                <a:solidFill>
                  <a:schemeClr val="accent1">
                    <a:lumMod val="75000"/>
                  </a:schemeClr>
                </a:solidFill>
              </a:rPr>
              <a:t> </a:t>
            </a:r>
          </a:p>
          <a:p>
            <a:r>
              <a:rPr lang="en-US" sz="1400" dirty="0" smtClean="0">
                <a:solidFill>
                  <a:schemeClr val="accent1">
                    <a:lumMod val="75000"/>
                  </a:schemeClr>
                </a:solidFill>
              </a:rPr>
              <a:t>Regents Item: </a:t>
            </a:r>
            <a:r>
              <a:rPr lang="en-US" sz="1400" dirty="0" smtClean="0">
                <a:solidFill>
                  <a:schemeClr val="accent1">
                    <a:lumMod val="75000"/>
                  </a:schemeClr>
                </a:solidFill>
                <a:hlinkClick r:id="rId4"/>
              </a:rPr>
              <a:t>http</a:t>
            </a:r>
            <a:r>
              <a:rPr lang="en-US" sz="1400" dirty="0">
                <a:solidFill>
                  <a:schemeClr val="accent1">
                    <a:lumMod val="75000"/>
                  </a:schemeClr>
                </a:solidFill>
                <a:hlinkClick r:id="rId4"/>
              </a:rPr>
              <a:t>://</a:t>
            </a:r>
            <a:r>
              <a:rPr lang="en-US" sz="1400" dirty="0" smtClean="0">
                <a:solidFill>
                  <a:schemeClr val="accent1">
                    <a:lumMod val="75000"/>
                  </a:schemeClr>
                </a:solidFill>
                <a:hlinkClick r:id="rId4"/>
              </a:rPr>
              <a:t>www.regents.nysed.gov/common/regents/files/616p12a6.pdf</a:t>
            </a:r>
            <a:r>
              <a:rPr lang="en-US" sz="1400" dirty="0" smtClean="0">
                <a:solidFill>
                  <a:schemeClr val="accent1">
                    <a:lumMod val="75000"/>
                  </a:schemeClr>
                </a:solidFill>
              </a:rPr>
              <a:t>    </a:t>
            </a:r>
            <a:endParaRPr lang="en-US" dirty="0">
              <a:solidFill>
                <a:srgbClr val="663300"/>
              </a:solidFill>
            </a:endParaRPr>
          </a:p>
        </p:txBody>
      </p:sp>
      <p:sp>
        <p:nvSpPr>
          <p:cNvPr id="5" name="Content Placeholder 2"/>
          <p:cNvSpPr txBox="1">
            <a:spLocks/>
          </p:cNvSpPr>
          <p:nvPr/>
        </p:nvSpPr>
        <p:spPr>
          <a:xfrm>
            <a:off x="152400" y="1600200"/>
            <a:ext cx="8229600" cy="4572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smtClean="0">
                <a:solidFill>
                  <a:schemeClr val="accent1">
                    <a:lumMod val="75000"/>
                  </a:schemeClr>
                </a:solidFill>
              </a:rPr>
              <a:t>Impacts students entering grade 9 in September 2016</a:t>
            </a:r>
          </a:p>
          <a:p>
            <a:r>
              <a:rPr lang="en-US" sz="3000" dirty="0" smtClean="0">
                <a:solidFill>
                  <a:schemeClr val="accent1">
                    <a:lumMod val="75000"/>
                  </a:schemeClr>
                </a:solidFill>
              </a:rPr>
              <a:t>Impacts Global History and Geography exams administered in June 2018-January 2020</a:t>
            </a:r>
          </a:p>
          <a:p>
            <a:r>
              <a:rPr lang="en-US" sz="3000" dirty="0" smtClean="0">
                <a:solidFill>
                  <a:schemeClr val="accent1">
                    <a:lumMod val="75000"/>
                  </a:schemeClr>
                </a:solidFill>
              </a:rPr>
              <a:t>What will be assessed on the Transition Exam?:</a:t>
            </a:r>
          </a:p>
          <a:p>
            <a:pPr lvl="1"/>
            <a:r>
              <a:rPr lang="en-US" sz="2600" dirty="0" smtClean="0">
                <a:solidFill>
                  <a:schemeClr val="accent1">
                    <a:lumMod val="75000"/>
                  </a:schemeClr>
                </a:solidFill>
              </a:rPr>
              <a:t>Existing Core Curriculum (not new Frameworks)</a:t>
            </a:r>
          </a:p>
          <a:p>
            <a:pPr lvl="1"/>
            <a:r>
              <a:rPr lang="en-US" sz="2600" dirty="0" smtClean="0">
                <a:solidFill>
                  <a:schemeClr val="accent1">
                    <a:lumMod val="75000"/>
                  </a:schemeClr>
                </a:solidFill>
              </a:rPr>
              <a:t>Course Year 2 (Grade 10) Only (1750-Present)</a:t>
            </a:r>
          </a:p>
          <a:p>
            <a:pPr lvl="1"/>
            <a:r>
              <a:rPr lang="en-US" sz="3000" dirty="0" smtClean="0">
                <a:solidFill>
                  <a:schemeClr val="accent1">
                    <a:lumMod val="75000"/>
                  </a:schemeClr>
                </a:solidFill>
              </a:rPr>
              <a:t>Retains </a:t>
            </a:r>
            <a:r>
              <a:rPr lang="en-US" sz="3000" dirty="0">
                <a:solidFill>
                  <a:schemeClr val="accent1">
                    <a:lumMod val="75000"/>
                  </a:schemeClr>
                </a:solidFill>
              </a:rPr>
              <a:t>the structure of the </a:t>
            </a:r>
            <a:r>
              <a:rPr lang="en-US" sz="3000" b="1" u="sng" dirty="0">
                <a:solidFill>
                  <a:schemeClr val="accent1">
                    <a:lumMod val="75000"/>
                  </a:schemeClr>
                </a:solidFill>
              </a:rPr>
              <a:t>current</a:t>
            </a:r>
            <a:r>
              <a:rPr lang="en-US" sz="3000" dirty="0">
                <a:solidFill>
                  <a:schemeClr val="accent1">
                    <a:lumMod val="75000"/>
                  </a:schemeClr>
                </a:solidFill>
              </a:rPr>
              <a:t> Global </a:t>
            </a:r>
            <a:r>
              <a:rPr lang="en-US" sz="3000" dirty="0" smtClean="0">
                <a:solidFill>
                  <a:schemeClr val="accent1">
                    <a:lumMod val="75000"/>
                  </a:schemeClr>
                </a:solidFill>
              </a:rPr>
              <a:t>Exam.</a:t>
            </a:r>
          </a:p>
          <a:p>
            <a:pPr lvl="1"/>
            <a:r>
              <a:rPr lang="en-US" sz="3000" dirty="0" smtClean="0">
                <a:solidFill>
                  <a:schemeClr val="accent1">
                    <a:lumMod val="75000"/>
                  </a:schemeClr>
                </a:solidFill>
              </a:rPr>
              <a:t>Uses </a:t>
            </a:r>
            <a:r>
              <a:rPr lang="en-US" sz="3000" dirty="0">
                <a:solidFill>
                  <a:schemeClr val="accent1">
                    <a:lumMod val="75000"/>
                  </a:schemeClr>
                </a:solidFill>
              </a:rPr>
              <a:t>questions written for the existing Global Regents bank, but only covers content from 1750 – the present, consistent with the configuration of the new Global II </a:t>
            </a:r>
            <a:r>
              <a:rPr lang="en-US" sz="3000" dirty="0" smtClean="0">
                <a:solidFill>
                  <a:schemeClr val="accent1">
                    <a:lumMod val="75000"/>
                  </a:schemeClr>
                </a:solidFill>
              </a:rPr>
              <a:t>Exam</a:t>
            </a:r>
            <a:endParaRPr lang="en-US" sz="2600" dirty="0">
              <a:solidFill>
                <a:schemeClr val="accent1">
                  <a:lumMod val="75000"/>
                </a:schemeClr>
              </a:solidFill>
            </a:endParaRPr>
          </a:p>
        </p:txBody>
      </p:sp>
    </p:spTree>
    <p:extLst>
      <p:ext uri="{BB962C8B-B14F-4D97-AF65-F5344CB8AC3E}">
        <p14:creationId xmlns:p14="http://schemas.microsoft.com/office/powerpoint/2010/main" val="204244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
            <a:ext cx="5715000" cy="41688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0" y="4267200"/>
            <a:ext cx="5334000" cy="2331045"/>
          </a:xfrm>
          <a:prstGeom prst="rect">
            <a:avLst/>
          </a:prstGeom>
        </p:spPr>
      </p:pic>
      <p:sp>
        <p:nvSpPr>
          <p:cNvPr id="4" name="TextBox 3"/>
          <p:cNvSpPr txBox="1"/>
          <p:nvPr/>
        </p:nvSpPr>
        <p:spPr>
          <a:xfrm>
            <a:off x="1295400" y="6550223"/>
            <a:ext cx="6005170" cy="307777"/>
          </a:xfrm>
          <a:prstGeom prst="rect">
            <a:avLst/>
          </a:prstGeom>
          <a:noFill/>
        </p:spPr>
        <p:txBody>
          <a:bodyPr wrap="none" rtlCol="0">
            <a:spAutoFit/>
          </a:bodyPr>
          <a:lstStyle/>
          <a:p>
            <a:r>
              <a:rPr lang="en-US" sz="1400" u="sng" dirty="0">
                <a:hlinkClick r:id="rId4"/>
              </a:rPr>
              <a:t>http://www.p12.nysed.gov/assessment/ss/hs/ghg-faqtransitiontimeline.pdf</a:t>
            </a:r>
            <a:endParaRPr lang="en-US" sz="1400" dirty="0"/>
          </a:p>
        </p:txBody>
      </p:sp>
      <p:sp>
        <p:nvSpPr>
          <p:cNvPr id="5" name="Rectangle 4"/>
          <p:cNvSpPr/>
          <p:nvPr/>
        </p:nvSpPr>
        <p:spPr>
          <a:xfrm>
            <a:off x="2286000" y="1371600"/>
            <a:ext cx="1447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2057400"/>
            <a:ext cx="1143000" cy="6858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2057400"/>
            <a:ext cx="1143000" cy="6858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3505200"/>
            <a:ext cx="1219200" cy="7620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62400" y="4267200"/>
            <a:ext cx="1219200" cy="762000"/>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03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a:xfrm>
            <a:off x="0" y="0"/>
            <a:ext cx="8229600" cy="609600"/>
          </a:xfrm>
        </p:spPr>
        <p:txBody>
          <a:bodyPr>
            <a:normAutofit fontScale="90000"/>
          </a:bodyPr>
          <a:lstStyle/>
          <a:p>
            <a:r>
              <a:rPr lang="en-US" sz="3600" dirty="0" smtClean="0">
                <a:solidFill>
                  <a:schemeClr val="accent1">
                    <a:lumMod val="75000"/>
                  </a:schemeClr>
                </a:solidFill>
              </a:rPr>
              <a:t>Helpful Links</a:t>
            </a:r>
          </a:p>
        </p:txBody>
      </p:sp>
      <p:graphicFrame>
        <p:nvGraphicFramePr>
          <p:cNvPr id="73772" name="Group 44"/>
          <p:cNvGraphicFramePr>
            <a:graphicFrameLocks noGrp="1"/>
          </p:cNvGraphicFramePr>
          <p:nvPr>
            <p:ph idx="4294967295"/>
            <p:extLst>
              <p:ext uri="{D42A27DB-BD31-4B8C-83A1-F6EECF244321}">
                <p14:modId xmlns:p14="http://schemas.microsoft.com/office/powerpoint/2010/main" val="3913018374"/>
              </p:ext>
            </p:extLst>
          </p:nvPr>
        </p:nvGraphicFramePr>
        <p:xfrm>
          <a:off x="0" y="457200"/>
          <a:ext cx="8229600" cy="5943600"/>
        </p:xfrm>
        <a:graphic>
          <a:graphicData uri="http://schemas.openxmlformats.org/drawingml/2006/table">
            <a:tbl>
              <a:tblPr/>
              <a:tblGrid>
                <a:gridCol w="4114800"/>
                <a:gridCol w="4114800"/>
              </a:tblGrid>
              <a:tr h="3492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Diploma Requirements Chart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3"/>
                        </a:rPr>
                        <a:t>http://www.p12.nysed.gov/ciai/gradreq/CurrentDiplomaRequirements.pdf</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Diploma Requirements 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4"/>
                        </a:rPr>
                        <a:t>http://www.p12.nysed.gov/ciai/gradreq/intro.html</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Multiple Pathways 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rgbClr val="AF9738"/>
                          </a:solidFill>
                          <a:effectLst/>
                          <a:latin typeface="Calibri" pitchFamily="34" charset="0"/>
                          <a:hlinkClick r:id="rId5"/>
                        </a:rPr>
                        <a:t>http://www.p12.nysed.gov/ciai/multiple-pathways/</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Multiple Pathways Q&amp;A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6"/>
                        </a:rPr>
                        <a:t>http://www.p12.nysed.gov/ciai/multiple-pathways/docs/multiple-pathways-pathways-qa-2015-04-08.pdf</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Superintendent Determination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smtClean="0">
                          <a:hlinkClick r:id="rId7"/>
                        </a:rPr>
                        <a:t>http://www.p12.nysed.gov/specialed/publications/2017-memos/superintendent-determination-of-graduation-with-a-local-diploma-updated.htm</a:t>
                      </a:r>
                      <a:r>
                        <a:rPr lang="en-US" sz="1600" smtClean="0"/>
                        <a:t> </a:t>
                      </a:r>
                      <a:endParaRPr kumimoji="0" lang="en-US" sz="1600" b="0" i="0" u="none" strike="noStrike" cap="none" normalizeH="0" baseline="0" dirty="0" smtClean="0">
                        <a:ln>
                          <a:noFill/>
                        </a:ln>
                        <a:solidFill>
                          <a:srgbClr val="AF9738"/>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Transfer Credit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8"/>
                        </a:rPr>
                        <a:t>http://www.p12.nysed.gov/part100/pages/1005.html#transCredit</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Appeal To Graduate with a Lower Score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9"/>
                        </a:rPr>
                        <a:t>http://www.p12.nysed.gov/ciai/gradreq/appeal-form.pdf</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Department Approved Alternative Exams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10"/>
                        </a:rPr>
                        <a:t>http://www.p12.nysed.gov/assessment/hsgen/archive/list.pdf</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accent1">
                              <a:lumMod val="75000"/>
                            </a:schemeClr>
                          </a:solidFill>
                          <a:effectLst/>
                          <a:latin typeface="Calibri" pitchFamily="34" charset="0"/>
                        </a:rPr>
                        <a:t>LOTE Guidance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AF9738"/>
                          </a:solidFill>
                          <a:effectLst/>
                          <a:latin typeface="Calibri" pitchFamily="34" charset="0"/>
                          <a:hlinkClick r:id="rId11"/>
                        </a:rPr>
                        <a:t>http://www.p12.nysed.gov/ciai/lote/documents/lote-qa.pdf</a:t>
                      </a:r>
                      <a:r>
                        <a:rPr kumimoji="0" lang="en-US" sz="1600" b="0" i="0" u="none" strike="noStrike" cap="none" normalizeH="0" baseline="0" dirty="0" smtClean="0">
                          <a:ln>
                            <a:noFill/>
                          </a:ln>
                          <a:solidFill>
                            <a:srgbClr val="AF9738"/>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23442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idx="4294967295"/>
          </p:nvPr>
        </p:nvSpPr>
        <p:spPr>
          <a:xfrm>
            <a:off x="0" y="152400"/>
            <a:ext cx="8229600" cy="1143000"/>
          </a:xfrm>
        </p:spPr>
        <p:txBody>
          <a:bodyPr/>
          <a:lstStyle/>
          <a:p>
            <a:r>
              <a:rPr lang="en-US" sz="3600" smtClean="0"/>
              <a:t>Where to Get Additional Information	</a:t>
            </a:r>
          </a:p>
        </p:txBody>
      </p:sp>
      <p:sp>
        <p:nvSpPr>
          <p:cNvPr id="74754" name="Rectangle 3"/>
          <p:cNvSpPr>
            <a:spLocks noGrp="1"/>
          </p:cNvSpPr>
          <p:nvPr>
            <p:ph type="body" idx="4294967295"/>
          </p:nvPr>
        </p:nvSpPr>
        <p:spPr>
          <a:xfrm>
            <a:off x="381000" y="990600"/>
            <a:ext cx="8763000" cy="5638800"/>
          </a:xfrm>
        </p:spPr>
        <p:txBody>
          <a:bodyPr/>
          <a:lstStyle/>
          <a:p>
            <a:pPr>
              <a:lnSpc>
                <a:spcPct val="90000"/>
              </a:lnSpc>
              <a:buNone/>
            </a:pPr>
            <a:r>
              <a:rPr lang="en-US" sz="1800" b="1" dirty="0" smtClean="0">
                <a:solidFill>
                  <a:schemeClr val="accent1">
                    <a:lumMod val="75000"/>
                  </a:schemeClr>
                </a:solidFill>
                <a:latin typeface="Arial" charset="0"/>
              </a:rPr>
              <a:t>General </a:t>
            </a:r>
            <a:r>
              <a:rPr lang="en-US" sz="1800" b="1" dirty="0">
                <a:solidFill>
                  <a:schemeClr val="accent1">
                    <a:lumMod val="75000"/>
                  </a:schemeClr>
                </a:solidFill>
                <a:latin typeface="Arial" charset="0"/>
              </a:rPr>
              <a:t>Ed and Diploma Requirements Web Page</a:t>
            </a:r>
            <a:r>
              <a:rPr lang="en-US" sz="1800" dirty="0">
                <a:solidFill>
                  <a:schemeClr val="accent1">
                    <a:lumMod val="75000"/>
                  </a:schemeClr>
                </a:solidFill>
                <a:latin typeface="Arial" charset="0"/>
              </a:rPr>
              <a:t>: </a:t>
            </a:r>
          </a:p>
          <a:p>
            <a:pPr>
              <a:lnSpc>
                <a:spcPct val="90000"/>
              </a:lnSpc>
              <a:buNone/>
            </a:pPr>
            <a:r>
              <a:rPr lang="en-US" sz="1800" dirty="0">
                <a:solidFill>
                  <a:schemeClr val="accent1">
                    <a:lumMod val="75000"/>
                  </a:schemeClr>
                </a:solidFill>
                <a:latin typeface="Arial" charset="0"/>
                <a:hlinkClick r:id="rId3"/>
              </a:rPr>
              <a:t>http://www.p12.nysed.gov/ciai/gradreq/intro.html</a:t>
            </a:r>
            <a:r>
              <a:rPr lang="en-US" sz="1800" dirty="0">
                <a:solidFill>
                  <a:schemeClr val="accent1">
                    <a:lumMod val="75000"/>
                  </a:schemeClr>
                </a:solidFill>
                <a:latin typeface="Arial" charset="0"/>
              </a:rPr>
              <a:t> </a:t>
            </a:r>
          </a:p>
          <a:p>
            <a:pPr>
              <a:lnSpc>
                <a:spcPct val="90000"/>
              </a:lnSpc>
              <a:buFont typeface="Arial" charset="0"/>
              <a:buNone/>
            </a:pPr>
            <a:endParaRPr lang="en-US" sz="1800" dirty="0" smtClean="0">
              <a:solidFill>
                <a:schemeClr val="accent1">
                  <a:lumMod val="75000"/>
                </a:schemeClr>
              </a:solidFill>
              <a:latin typeface="Arial" charset="0"/>
            </a:endParaRPr>
          </a:p>
          <a:p>
            <a:pPr>
              <a:lnSpc>
                <a:spcPct val="90000"/>
              </a:lnSpc>
              <a:buFont typeface="Arial" charset="0"/>
              <a:buNone/>
            </a:pPr>
            <a:r>
              <a:rPr lang="en-US" sz="1800" b="1" dirty="0" smtClean="0">
                <a:solidFill>
                  <a:schemeClr val="accent1">
                    <a:lumMod val="75000"/>
                  </a:schemeClr>
                </a:solidFill>
                <a:latin typeface="Arial" charset="0"/>
              </a:rPr>
              <a:t>NYSED Office of Curriculum and Instruction</a:t>
            </a:r>
          </a:p>
          <a:p>
            <a:pPr>
              <a:lnSpc>
                <a:spcPct val="90000"/>
              </a:lnSpc>
              <a:buNone/>
            </a:pPr>
            <a:r>
              <a:rPr lang="en-US" sz="1800" dirty="0">
                <a:solidFill>
                  <a:schemeClr val="accent1">
                    <a:lumMod val="75000"/>
                  </a:schemeClr>
                </a:solidFill>
                <a:latin typeface="Arial" charset="0"/>
                <a:hlinkClick r:id="rId4"/>
              </a:rPr>
              <a:t>http://www.p12.nysed.gov/ciai</a:t>
            </a:r>
            <a:r>
              <a:rPr lang="en-US" sz="1800" dirty="0" smtClean="0">
                <a:solidFill>
                  <a:schemeClr val="accent1">
                    <a:lumMod val="75000"/>
                  </a:schemeClr>
                </a:solidFill>
                <a:latin typeface="Arial" charset="0"/>
                <a:hlinkClick r:id="rId4"/>
              </a:rPr>
              <a:t>/</a:t>
            </a:r>
            <a:r>
              <a:rPr lang="en-US" sz="1800" dirty="0" smtClean="0">
                <a:solidFill>
                  <a:schemeClr val="accent1">
                    <a:lumMod val="75000"/>
                  </a:schemeClr>
                </a:solidFill>
                <a:latin typeface="Arial" charset="0"/>
              </a:rPr>
              <a:t> </a:t>
            </a:r>
            <a:endParaRPr lang="en-US" sz="1800" dirty="0">
              <a:solidFill>
                <a:schemeClr val="accent1">
                  <a:lumMod val="75000"/>
                </a:schemeClr>
              </a:solidFill>
              <a:latin typeface="Arial" charset="0"/>
            </a:endParaRPr>
          </a:p>
          <a:p>
            <a:pPr>
              <a:lnSpc>
                <a:spcPct val="90000"/>
              </a:lnSpc>
              <a:buFont typeface="Arial" charset="0"/>
              <a:buNone/>
            </a:pPr>
            <a:r>
              <a:rPr lang="en-US" sz="1800" dirty="0" smtClean="0">
                <a:solidFill>
                  <a:schemeClr val="accent1">
                    <a:lumMod val="75000"/>
                  </a:schemeClr>
                </a:solidFill>
                <a:latin typeface="Arial" charset="0"/>
              </a:rPr>
              <a:t>Information Email Box: </a:t>
            </a:r>
            <a:r>
              <a:rPr lang="en-US" sz="1800" dirty="0" smtClean="0">
                <a:solidFill>
                  <a:schemeClr val="accent1">
                    <a:lumMod val="75000"/>
                  </a:schemeClr>
                </a:solidFill>
                <a:latin typeface="Arial" charset="0"/>
                <a:hlinkClick r:id="rId5"/>
              </a:rPr>
              <a:t>emscurric@nysed.gov</a:t>
            </a:r>
            <a:r>
              <a:rPr lang="en-US" sz="1800" dirty="0" smtClean="0">
                <a:solidFill>
                  <a:schemeClr val="accent1">
                    <a:lumMod val="75000"/>
                  </a:schemeClr>
                </a:solidFill>
                <a:latin typeface="Arial" charset="0"/>
              </a:rPr>
              <a:t>  </a:t>
            </a:r>
          </a:p>
          <a:p>
            <a:pPr>
              <a:lnSpc>
                <a:spcPct val="90000"/>
              </a:lnSpc>
              <a:buFont typeface="Arial" charset="0"/>
              <a:buNone/>
            </a:pPr>
            <a:endParaRPr lang="en-US" sz="1800" dirty="0" smtClean="0">
              <a:solidFill>
                <a:schemeClr val="accent1">
                  <a:lumMod val="75000"/>
                </a:schemeClr>
              </a:solidFill>
              <a:latin typeface="Arial" charset="0"/>
            </a:endParaRPr>
          </a:p>
          <a:p>
            <a:pPr>
              <a:lnSpc>
                <a:spcPct val="90000"/>
              </a:lnSpc>
              <a:buFont typeface="Arial" charset="0"/>
              <a:buNone/>
            </a:pPr>
            <a:r>
              <a:rPr lang="en-US" sz="1800" b="1" dirty="0" smtClean="0">
                <a:solidFill>
                  <a:schemeClr val="accent1">
                    <a:lumMod val="75000"/>
                  </a:schemeClr>
                </a:solidFill>
                <a:latin typeface="Arial" charset="0"/>
              </a:rPr>
              <a:t>Graduation Requirements Information E-mail Box</a:t>
            </a:r>
          </a:p>
          <a:p>
            <a:pPr>
              <a:lnSpc>
                <a:spcPct val="90000"/>
              </a:lnSpc>
              <a:buFont typeface="Arial" charset="0"/>
              <a:buNone/>
            </a:pPr>
            <a:r>
              <a:rPr lang="en-US" sz="1800" dirty="0" smtClean="0">
                <a:solidFill>
                  <a:schemeClr val="accent1">
                    <a:lumMod val="75000"/>
                  </a:schemeClr>
                </a:solidFill>
                <a:latin typeface="Arial" charset="0"/>
                <a:hlinkClick r:id="rId6"/>
              </a:rPr>
              <a:t>emscgradreq@nysed.gov</a:t>
            </a:r>
            <a:r>
              <a:rPr lang="en-US" sz="1800" dirty="0" smtClean="0">
                <a:solidFill>
                  <a:schemeClr val="accent1">
                    <a:lumMod val="75000"/>
                  </a:schemeClr>
                </a:solidFill>
                <a:latin typeface="Arial" charset="0"/>
              </a:rPr>
              <a:t>  </a:t>
            </a:r>
          </a:p>
          <a:p>
            <a:pPr>
              <a:lnSpc>
                <a:spcPct val="90000"/>
              </a:lnSpc>
              <a:buFont typeface="Arial" charset="0"/>
              <a:buNone/>
            </a:pPr>
            <a:endParaRPr lang="en-US" sz="1800" dirty="0" smtClean="0">
              <a:solidFill>
                <a:schemeClr val="accent1">
                  <a:lumMod val="75000"/>
                </a:schemeClr>
              </a:solidFill>
              <a:latin typeface="Arial" charset="0"/>
            </a:endParaRPr>
          </a:p>
          <a:p>
            <a:pPr>
              <a:lnSpc>
                <a:spcPct val="90000"/>
              </a:lnSpc>
              <a:buNone/>
            </a:pPr>
            <a:r>
              <a:rPr lang="en-US" sz="1800" b="1" dirty="0" smtClean="0">
                <a:solidFill>
                  <a:schemeClr val="accent1">
                    <a:lumMod val="75000"/>
                  </a:schemeClr>
                </a:solidFill>
                <a:latin typeface="Arial" charset="0"/>
              </a:rPr>
              <a:t>Curriculum </a:t>
            </a:r>
            <a:r>
              <a:rPr lang="en-US" sz="1800" b="1" dirty="0">
                <a:solidFill>
                  <a:schemeClr val="accent1">
                    <a:lumMod val="75000"/>
                  </a:schemeClr>
                </a:solidFill>
                <a:latin typeface="Arial" charset="0"/>
              </a:rPr>
              <a:t>and </a:t>
            </a:r>
            <a:r>
              <a:rPr lang="en-US" sz="1800" b="1" dirty="0" smtClean="0">
                <a:solidFill>
                  <a:schemeClr val="accent1">
                    <a:lumMod val="75000"/>
                  </a:schemeClr>
                </a:solidFill>
                <a:latin typeface="Arial" charset="0"/>
              </a:rPr>
              <a:t>Instruction Content Area Associates </a:t>
            </a:r>
            <a:endParaRPr lang="en-US" sz="1800" b="1" dirty="0">
              <a:solidFill>
                <a:schemeClr val="accent1">
                  <a:lumMod val="75000"/>
                </a:schemeClr>
              </a:solidFill>
              <a:latin typeface="Arial" charset="0"/>
            </a:endParaRPr>
          </a:p>
          <a:p>
            <a:pPr>
              <a:lnSpc>
                <a:spcPct val="90000"/>
              </a:lnSpc>
              <a:buNone/>
            </a:pPr>
            <a:r>
              <a:rPr lang="en-US" sz="1800" dirty="0">
                <a:solidFill>
                  <a:schemeClr val="accent1">
                    <a:lumMod val="75000"/>
                  </a:schemeClr>
                </a:solidFill>
                <a:latin typeface="Arial" charset="0"/>
                <a:hlinkClick r:id="rId7"/>
              </a:rPr>
              <a:t>http://</a:t>
            </a:r>
            <a:r>
              <a:rPr lang="en-US" sz="1800" dirty="0" smtClean="0">
                <a:solidFill>
                  <a:schemeClr val="accent1">
                    <a:lumMod val="75000"/>
                  </a:schemeClr>
                </a:solidFill>
                <a:latin typeface="Arial" charset="0"/>
                <a:hlinkClick r:id="rId7"/>
              </a:rPr>
              <a:t>www.p12.nysed.gov/ciai/aboutus.html</a:t>
            </a:r>
            <a:r>
              <a:rPr lang="en-US" sz="1800" dirty="0" smtClean="0">
                <a:solidFill>
                  <a:schemeClr val="accent1">
                    <a:lumMod val="75000"/>
                  </a:schemeClr>
                </a:solidFill>
                <a:latin typeface="Arial" charset="0"/>
              </a:rPr>
              <a:t>  </a:t>
            </a:r>
          </a:p>
          <a:p>
            <a:pPr>
              <a:lnSpc>
                <a:spcPct val="90000"/>
              </a:lnSpc>
              <a:buNone/>
            </a:pPr>
            <a:endParaRPr lang="en-US" sz="1800" dirty="0">
              <a:solidFill>
                <a:schemeClr val="accent1">
                  <a:lumMod val="75000"/>
                </a:schemeClr>
              </a:solidFill>
              <a:latin typeface="Arial" charset="0"/>
            </a:endParaRPr>
          </a:p>
          <a:p>
            <a:pPr>
              <a:lnSpc>
                <a:spcPct val="90000"/>
              </a:lnSpc>
              <a:buNone/>
            </a:pPr>
            <a:r>
              <a:rPr lang="en-US" sz="1800" b="1" dirty="0" smtClean="0">
                <a:solidFill>
                  <a:schemeClr val="accent1">
                    <a:lumMod val="75000"/>
                  </a:schemeClr>
                </a:solidFill>
                <a:latin typeface="Arial" charset="0"/>
              </a:rPr>
              <a:t>Special Education Information </a:t>
            </a:r>
            <a:r>
              <a:rPr lang="en-US" sz="1800" b="1" dirty="0">
                <a:solidFill>
                  <a:schemeClr val="accent1">
                    <a:lumMod val="75000"/>
                  </a:schemeClr>
                </a:solidFill>
                <a:latin typeface="Arial" charset="0"/>
              </a:rPr>
              <a:t>E-mail</a:t>
            </a:r>
          </a:p>
          <a:p>
            <a:pPr>
              <a:lnSpc>
                <a:spcPct val="90000"/>
              </a:lnSpc>
              <a:buNone/>
            </a:pPr>
            <a:r>
              <a:rPr lang="en-US" sz="1800" dirty="0" smtClean="0">
                <a:hlinkClick r:id="rId8"/>
              </a:rPr>
              <a:t>speced@nysed.gov</a:t>
            </a:r>
            <a:r>
              <a:rPr lang="en-US" sz="1800" dirty="0" smtClean="0"/>
              <a:t> </a:t>
            </a:r>
          </a:p>
          <a:p>
            <a:pPr>
              <a:lnSpc>
                <a:spcPct val="90000"/>
              </a:lnSpc>
              <a:buNone/>
            </a:pPr>
            <a:endParaRPr lang="en-US" sz="1800" dirty="0"/>
          </a:p>
          <a:p>
            <a:pPr>
              <a:lnSpc>
                <a:spcPct val="90000"/>
              </a:lnSpc>
              <a:buNone/>
            </a:pPr>
            <a:r>
              <a:rPr lang="en-US" sz="1800" dirty="0" smtClean="0"/>
              <a:t>Requests to join the Counselors LISTSERV go to </a:t>
            </a:r>
            <a:r>
              <a:rPr lang="en-US" sz="1800" dirty="0" smtClean="0">
                <a:hlinkClick r:id="rId9"/>
              </a:rPr>
              <a:t>Elizabeth.Whipple@nysed.g</a:t>
            </a:r>
            <a:r>
              <a:rPr lang="en-US" sz="1800" i="1" dirty="0" smtClean="0">
                <a:hlinkClick r:id="rId9"/>
              </a:rPr>
              <a:t>ov</a:t>
            </a:r>
            <a:r>
              <a:rPr lang="en-US" sz="1800" dirty="0" smtClean="0"/>
              <a:t> </a:t>
            </a:r>
            <a:endParaRPr lang="en-US" sz="1800" dirty="0"/>
          </a:p>
          <a:p>
            <a:pPr>
              <a:lnSpc>
                <a:spcPct val="90000"/>
              </a:lnSpc>
              <a:buFont typeface="Arial" charset="0"/>
              <a:buNone/>
            </a:pPr>
            <a:endParaRPr lang="en-US" sz="2000" dirty="0" smtClean="0">
              <a:solidFill>
                <a:schemeClr val="accent1">
                  <a:lumMod val="75000"/>
                </a:schemeClr>
              </a:solidFill>
              <a:latin typeface="Arial" charset="0"/>
            </a:endParaRPr>
          </a:p>
          <a:p>
            <a:pPr>
              <a:lnSpc>
                <a:spcPct val="90000"/>
              </a:lnSpc>
              <a:buFont typeface="Arial" charset="0"/>
              <a:buNone/>
            </a:pPr>
            <a:endParaRPr lang="en-US" sz="2000" dirty="0" smtClean="0">
              <a:solidFill>
                <a:schemeClr val="accent1">
                  <a:lumMod val="75000"/>
                </a:schemeClr>
              </a:solidFill>
              <a:latin typeface="Arial" charset="0"/>
            </a:endParaRPr>
          </a:p>
        </p:txBody>
      </p:sp>
    </p:spTree>
    <p:extLst>
      <p:ext uri="{BB962C8B-B14F-4D97-AF65-F5344CB8AC3E}">
        <p14:creationId xmlns:p14="http://schemas.microsoft.com/office/powerpoint/2010/main" val="270580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 Types</a:t>
            </a:r>
            <a:endParaRPr lang="en-US" dirty="0"/>
          </a:p>
        </p:txBody>
      </p:sp>
      <p:graphicFrame>
        <p:nvGraphicFramePr>
          <p:cNvPr id="3" name="Diagram 2"/>
          <p:cNvGraphicFramePr/>
          <p:nvPr>
            <p:extLst>
              <p:ext uri="{D42A27DB-BD31-4B8C-83A1-F6EECF244321}">
                <p14:modId xmlns:p14="http://schemas.microsoft.com/office/powerpoint/2010/main" val="1378281133"/>
              </p:ext>
            </p:extLst>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38600" y="3886200"/>
            <a:ext cx="1236236" cy="369332"/>
          </a:xfrm>
          <a:prstGeom prst="rect">
            <a:avLst/>
          </a:prstGeom>
          <a:noFill/>
        </p:spPr>
        <p:txBody>
          <a:bodyPr wrap="none" rtlCol="0">
            <a:spAutoFit/>
          </a:bodyPr>
          <a:lstStyle/>
          <a:p>
            <a:r>
              <a:rPr lang="en-US" dirty="0" smtClean="0"/>
              <a:t>22 Credits</a:t>
            </a:r>
            <a:endParaRPr lang="en-US" dirty="0"/>
          </a:p>
        </p:txBody>
      </p:sp>
    </p:spTree>
    <p:extLst>
      <p:ext uri="{BB962C8B-B14F-4D97-AF65-F5344CB8AC3E}">
        <p14:creationId xmlns:p14="http://schemas.microsoft.com/office/powerpoint/2010/main" val="259575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Earning Credit	</a:t>
            </a:r>
            <a:endParaRPr lang="en-US" dirty="0"/>
          </a:p>
        </p:txBody>
      </p:sp>
      <p:sp>
        <p:nvSpPr>
          <p:cNvPr id="3" name="Content Placeholder 2"/>
          <p:cNvSpPr>
            <a:spLocks noGrp="1"/>
          </p:cNvSpPr>
          <p:nvPr>
            <p:ph idx="1"/>
          </p:nvPr>
        </p:nvSpPr>
        <p:spPr/>
        <p:txBody>
          <a:bodyPr>
            <a:normAutofit/>
          </a:bodyPr>
          <a:lstStyle/>
          <a:p>
            <a:r>
              <a:rPr lang="en-US" b="1" dirty="0"/>
              <a:t>Unit of credit is earned by</a:t>
            </a:r>
            <a:r>
              <a:rPr lang="en-US" b="1" dirty="0" smtClean="0"/>
              <a:t>: </a:t>
            </a:r>
            <a:r>
              <a:rPr lang="en-US" dirty="0" smtClean="0"/>
              <a:t>the </a:t>
            </a:r>
            <a:r>
              <a:rPr lang="en-US" dirty="0"/>
              <a:t>mastery of the learning outcomes set forth in a New York State-developed or locally developed syllabus for a given high school subject, after a student has had the opportunity to complete a unit of study in the given subject matter area; or</a:t>
            </a:r>
          </a:p>
          <a:p>
            <a:r>
              <a:rPr lang="en-US" b="1" dirty="0" smtClean="0"/>
              <a:t>Credit by Exam: </a:t>
            </a:r>
            <a:r>
              <a:rPr lang="en-US" dirty="0" smtClean="0"/>
              <a:t>A student earns a </a:t>
            </a:r>
            <a:r>
              <a:rPr lang="en-US" dirty="0"/>
              <a:t>passing score of at least 85 </a:t>
            </a:r>
            <a:r>
              <a:rPr lang="en-US" dirty="0" smtClean="0"/>
              <a:t>on a Regents exam </a:t>
            </a:r>
            <a:r>
              <a:rPr lang="en-US" u="sng" dirty="0"/>
              <a:t>without the completion of a unit of study</a:t>
            </a:r>
            <a:r>
              <a:rPr lang="en-US" dirty="0"/>
              <a:t>, </a:t>
            </a:r>
            <a:r>
              <a:rPr lang="en-US" dirty="0" smtClean="0"/>
              <a:t>completes either </a:t>
            </a:r>
            <a:r>
              <a:rPr lang="en-US" dirty="0"/>
              <a:t>an oral examination or a special project.</a:t>
            </a:r>
          </a:p>
          <a:p>
            <a:endParaRPr lang="en-US" dirty="0"/>
          </a:p>
        </p:txBody>
      </p:sp>
      <p:sp>
        <p:nvSpPr>
          <p:cNvPr id="4" name="TextBox 3"/>
          <p:cNvSpPr txBox="1"/>
          <p:nvPr/>
        </p:nvSpPr>
        <p:spPr>
          <a:xfrm>
            <a:off x="2286000" y="6248400"/>
            <a:ext cx="6814686" cy="646331"/>
          </a:xfrm>
          <a:prstGeom prst="rect">
            <a:avLst/>
          </a:prstGeom>
          <a:noFill/>
        </p:spPr>
        <p:txBody>
          <a:bodyPr wrap="none" rtlCol="0">
            <a:spAutoFit/>
          </a:bodyPr>
          <a:lstStyle/>
          <a:p>
            <a:r>
              <a:rPr lang="en-US" dirty="0" smtClean="0"/>
              <a:t>Credit by exam </a:t>
            </a:r>
            <a:endParaRPr lang="en-US" dirty="0" smtClean="0">
              <a:hlinkClick r:id="rId3"/>
            </a:endParaRPr>
          </a:p>
          <a:p>
            <a:r>
              <a:rPr lang="en-US" dirty="0" smtClean="0">
                <a:hlinkClick r:id="rId3"/>
              </a:rPr>
              <a:t>http</a:t>
            </a:r>
            <a:r>
              <a:rPr lang="en-US" dirty="0">
                <a:hlinkClick r:id="rId3"/>
              </a:rPr>
              <a:t>://</a:t>
            </a:r>
            <a:r>
              <a:rPr lang="en-US" dirty="0" smtClean="0">
                <a:hlinkClick r:id="rId3"/>
              </a:rPr>
              <a:t>www.p12.nysed.gov/part100/pages/1005.html#examCredit</a:t>
            </a:r>
            <a:r>
              <a:rPr lang="en-US" dirty="0" smtClean="0"/>
              <a:t> </a:t>
            </a:r>
            <a:endParaRPr lang="en-US" dirty="0"/>
          </a:p>
        </p:txBody>
      </p:sp>
    </p:spTree>
    <p:extLst>
      <p:ext uri="{BB962C8B-B14F-4D97-AF65-F5344CB8AC3E}">
        <p14:creationId xmlns:p14="http://schemas.microsoft.com/office/powerpoint/2010/main" val="154386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Credits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52192377"/>
              </p:ext>
            </p:extLst>
          </p:nvPr>
        </p:nvGraphicFramePr>
        <p:xfrm>
          <a:off x="838200" y="1524000"/>
          <a:ext cx="7543799" cy="4822041"/>
        </p:xfrm>
        <a:graphic>
          <a:graphicData uri="http://schemas.openxmlformats.org/drawingml/2006/table">
            <a:tbl>
              <a:tblPr>
                <a:tableStyleId>{5C22544A-7EE6-4342-B048-85BDC9FD1C3A}</a:tableStyleId>
              </a:tblPr>
              <a:tblGrid>
                <a:gridCol w="4381107"/>
                <a:gridCol w="3162692"/>
              </a:tblGrid>
              <a:tr h="533400">
                <a:tc>
                  <a:txBody>
                    <a:bodyPr/>
                    <a:lstStyle/>
                    <a:p>
                      <a:pPr algn="l" fontAlgn="b"/>
                      <a:r>
                        <a:rPr lang="en-US" sz="900" u="none" strike="noStrike" dirty="0">
                          <a:effectLst/>
                        </a:rPr>
                        <a:t> </a:t>
                      </a:r>
                      <a:endParaRPr lang="en-US" sz="900" b="0" i="0" u="none" strike="noStrike" dirty="0">
                        <a:solidFill>
                          <a:srgbClr val="FFFFFF"/>
                        </a:solidFill>
                        <a:effectLst/>
                        <a:latin typeface="Arial Narrow"/>
                      </a:endParaRPr>
                    </a:p>
                  </a:txBody>
                  <a:tcPr marL="7147" marR="7147" marT="7147" marB="0" anchor="b"/>
                </a:tc>
                <a:tc>
                  <a:txBody>
                    <a:bodyPr/>
                    <a:lstStyle/>
                    <a:p>
                      <a:pPr algn="ctr" fontAlgn="ctr"/>
                      <a:r>
                        <a:rPr lang="en-US" sz="1200" b="1" u="none" strike="noStrike" dirty="0">
                          <a:effectLst/>
                        </a:rPr>
                        <a:t>Local Diploma, Regents Diploma, Regents Diploma with Advanced Designation</a:t>
                      </a:r>
                      <a:endParaRPr lang="en-US" sz="1200" b="1" i="0" u="none" strike="noStrike" dirty="0">
                        <a:solidFill>
                          <a:srgbClr val="FFFFFF"/>
                        </a:solidFill>
                        <a:effectLst/>
                        <a:latin typeface="Arial Narrow"/>
                      </a:endParaRPr>
                    </a:p>
                  </a:txBody>
                  <a:tcPr marL="7147" marR="7147" marT="7147" marB="0" anchor="ctr"/>
                </a:tc>
              </a:tr>
              <a:tr h="321624">
                <a:tc>
                  <a:txBody>
                    <a:bodyPr/>
                    <a:lstStyle/>
                    <a:p>
                      <a:pPr algn="ctr" fontAlgn="b"/>
                      <a:r>
                        <a:rPr lang="en-US" sz="1200" b="1" u="none" strike="noStrike" dirty="0" smtClean="0">
                          <a:effectLst/>
                        </a:rPr>
                        <a:t>Content Area</a:t>
                      </a:r>
                      <a:endParaRPr lang="en-US" sz="1200" b="1" i="0" u="none" strike="noStrike" dirty="0">
                        <a:solidFill>
                          <a:srgbClr val="7030A0"/>
                        </a:solidFill>
                        <a:effectLst/>
                        <a:latin typeface="Arial Narrow"/>
                      </a:endParaRPr>
                    </a:p>
                  </a:txBody>
                  <a:tcPr marL="7147" marR="7147" marT="7147" marB="0" anchor="b"/>
                </a:tc>
                <a:tc>
                  <a:txBody>
                    <a:bodyPr/>
                    <a:lstStyle/>
                    <a:p>
                      <a:pPr algn="ctr" fontAlgn="ctr"/>
                      <a:r>
                        <a:rPr lang="en-US" sz="1200" b="1" i="0" u="none" strike="noStrike" dirty="0" smtClean="0">
                          <a:solidFill>
                            <a:schemeClr val="dk1"/>
                          </a:solidFill>
                          <a:effectLst/>
                          <a:latin typeface="+mn-lt"/>
                        </a:rPr>
                        <a:t>Minimum</a:t>
                      </a:r>
                      <a:r>
                        <a:rPr lang="en-US" sz="1200" b="1" i="0" u="none" strike="noStrike" baseline="0" dirty="0" smtClean="0">
                          <a:solidFill>
                            <a:schemeClr val="dk1"/>
                          </a:solidFill>
                          <a:effectLst/>
                          <a:latin typeface="+mn-lt"/>
                        </a:rPr>
                        <a:t> Number of Credits</a:t>
                      </a:r>
                      <a:endParaRPr lang="en-US" sz="1200" b="1" i="0" u="none" strike="noStrike" dirty="0">
                        <a:solidFill>
                          <a:srgbClr val="7030A0"/>
                        </a:solidFill>
                        <a:effectLst/>
                        <a:latin typeface="Arial Narrow"/>
                      </a:endParaRPr>
                    </a:p>
                  </a:txBody>
                  <a:tcPr marL="7147" marR="7147" marT="7147" marB="0" anchor="ctr"/>
                </a:tc>
              </a:tr>
              <a:tr h="171533">
                <a:tc>
                  <a:txBody>
                    <a:bodyPr/>
                    <a:lstStyle/>
                    <a:p>
                      <a:pPr algn="l" fontAlgn="b"/>
                      <a:r>
                        <a:rPr lang="en-US" sz="1200" u="none" strike="noStrike">
                          <a:effectLst/>
                        </a:rPr>
                        <a:t>English</a:t>
                      </a:r>
                      <a:endParaRPr lang="en-US" sz="1200" b="1" i="0" u="none" strike="noStrike">
                        <a:solidFill>
                          <a:srgbClr val="7030A0"/>
                        </a:solidFill>
                        <a:effectLst/>
                        <a:latin typeface="Arial Narrow"/>
                      </a:endParaRPr>
                    </a:p>
                  </a:txBody>
                  <a:tcPr marL="7147" marR="7147" marT="7147" marB="0" anchor="b"/>
                </a:tc>
                <a:tc>
                  <a:txBody>
                    <a:bodyPr/>
                    <a:lstStyle/>
                    <a:p>
                      <a:pPr algn="ctr" fontAlgn="ctr"/>
                      <a:r>
                        <a:rPr lang="en-US" sz="1200" u="none" strike="noStrike">
                          <a:effectLst/>
                        </a:rPr>
                        <a:t>4</a:t>
                      </a:r>
                      <a:endParaRPr lang="en-US" sz="1200" b="1" i="0" u="none" strike="noStrike">
                        <a:solidFill>
                          <a:srgbClr val="7030A0"/>
                        </a:solidFill>
                        <a:effectLst/>
                        <a:latin typeface="Arial Narrow"/>
                      </a:endParaRPr>
                    </a:p>
                  </a:txBody>
                  <a:tcPr marL="7147" marR="7147" marT="7147" marB="0" anchor="ctr"/>
                </a:tc>
              </a:tr>
              <a:tr h="1022049">
                <a:tc>
                  <a:txBody>
                    <a:bodyPr/>
                    <a:lstStyle/>
                    <a:p>
                      <a:pPr algn="l" fontAlgn="t"/>
                      <a:r>
                        <a:rPr lang="en-US" sz="1200" u="none" strike="noStrike" dirty="0">
                          <a:effectLst/>
                        </a:rPr>
                        <a:t>Social Studies</a:t>
                      </a:r>
                      <a:br>
                        <a:rPr lang="en-US" sz="1200" u="none" strike="noStrike" dirty="0">
                          <a:effectLst/>
                        </a:rPr>
                      </a:br>
                      <a:r>
                        <a:rPr lang="en-US" sz="1200" u="none" strike="noStrike" dirty="0">
                          <a:effectLst/>
                        </a:rPr>
                        <a:t>    Distributed as Follows:</a:t>
                      </a:r>
                      <a:br>
                        <a:rPr lang="en-US" sz="1200" u="none" strike="noStrike" dirty="0">
                          <a:effectLst/>
                        </a:rPr>
                      </a:br>
                      <a:r>
                        <a:rPr lang="en-US" sz="1200" u="none" strike="noStrike" dirty="0">
                          <a:effectLst/>
                        </a:rPr>
                        <a:t>        U.S. History (1)             </a:t>
                      </a:r>
                      <a:br>
                        <a:rPr lang="en-US" sz="1200" u="none" strike="noStrike" dirty="0">
                          <a:effectLst/>
                        </a:rPr>
                      </a:br>
                      <a:r>
                        <a:rPr lang="en-US" sz="1200" u="none" strike="noStrike" dirty="0">
                          <a:effectLst/>
                        </a:rPr>
                        <a:t>      </a:t>
                      </a:r>
                      <a:r>
                        <a:rPr lang="en-US" sz="1200" u="none" strike="noStrike" dirty="0" smtClean="0">
                          <a:effectLst/>
                        </a:rPr>
                        <a:t>  </a:t>
                      </a:r>
                      <a:r>
                        <a:rPr lang="en-US" sz="1200" u="none" strike="noStrike" dirty="0">
                          <a:effectLst/>
                        </a:rPr>
                        <a:t>Participation in Government (1/2)</a:t>
                      </a:r>
                      <a:br>
                        <a:rPr lang="en-US" sz="1200" u="none" strike="noStrike" dirty="0">
                          <a:effectLst/>
                        </a:rPr>
                      </a:br>
                      <a:r>
                        <a:rPr lang="en-US" sz="1200" u="none" strike="noStrike" dirty="0">
                          <a:effectLst/>
                        </a:rPr>
                        <a:t>      </a:t>
                      </a:r>
                      <a:r>
                        <a:rPr lang="en-US" sz="1200" u="none" strike="noStrike" dirty="0" smtClean="0">
                          <a:effectLst/>
                        </a:rPr>
                        <a:t>  </a:t>
                      </a:r>
                      <a:r>
                        <a:rPr lang="en-US" sz="1200" u="none" strike="noStrike" dirty="0">
                          <a:effectLst/>
                        </a:rPr>
                        <a:t>Economics (1/2)   </a:t>
                      </a:r>
                      <a:br>
                        <a:rPr lang="en-US" sz="1200" u="none" strike="noStrike" dirty="0">
                          <a:effectLst/>
                        </a:rPr>
                      </a:br>
                      <a:r>
                        <a:rPr lang="en-US" sz="1200" u="none" strike="noStrike" dirty="0" smtClean="0">
                          <a:effectLst/>
                        </a:rPr>
                        <a:t>        Other (2)</a:t>
                      </a:r>
                      <a:endParaRPr lang="en-US" sz="1200" u="none" strike="noStrike" baseline="0" dirty="0" smtClean="0">
                        <a:effectLst/>
                      </a:endParaRPr>
                    </a:p>
                    <a:p>
                      <a:pPr marL="400050" indent="-400050" algn="l" fontAlgn="t"/>
                      <a:r>
                        <a:rPr lang="en-US" sz="1200" b="1" i="0" u="none" strike="noStrike" dirty="0" smtClean="0">
                          <a:solidFill>
                            <a:srgbClr val="000000"/>
                          </a:solidFill>
                          <a:effectLst/>
                          <a:latin typeface="Arial Narrow"/>
                        </a:rPr>
                        <a:t>        (</a:t>
                      </a:r>
                      <a:r>
                        <a:rPr lang="en-US" sz="1200" u="none" strike="noStrike" kern="1200" dirty="0" smtClean="0">
                          <a:solidFill>
                            <a:schemeClr val="dk1"/>
                          </a:solidFill>
                          <a:effectLst/>
                          <a:latin typeface="+mn-lt"/>
                          <a:ea typeface="+mn-ea"/>
                          <a:cs typeface="+mn-cs"/>
                        </a:rPr>
                        <a:t>students entering grade 9 in 2016 must earn 2 credits in Global History and Geography)</a:t>
                      </a:r>
                      <a:endParaRPr lang="en-US" sz="1200" u="none" strike="noStrike" kern="1200" dirty="0">
                        <a:solidFill>
                          <a:schemeClr val="dk1"/>
                        </a:solidFill>
                        <a:effectLst/>
                        <a:latin typeface="+mn-lt"/>
                        <a:ea typeface="+mn-ea"/>
                        <a:cs typeface="+mn-cs"/>
                      </a:endParaRPr>
                    </a:p>
                  </a:txBody>
                  <a:tcPr marL="7147" marR="7147" marT="7147" marB="0"/>
                </a:tc>
                <a:tc>
                  <a:txBody>
                    <a:bodyPr/>
                    <a:lstStyle/>
                    <a:p>
                      <a:pPr algn="ctr" fontAlgn="ctr"/>
                      <a:r>
                        <a:rPr lang="en-US" sz="1200" u="none" strike="noStrike" dirty="0">
                          <a:effectLst/>
                        </a:rPr>
                        <a:t>4</a:t>
                      </a:r>
                      <a:endParaRPr lang="en-US" sz="1200" b="1" i="0" u="none" strike="noStrike" dirty="0">
                        <a:solidFill>
                          <a:srgbClr val="7030A0"/>
                        </a:solidFill>
                        <a:effectLst/>
                        <a:latin typeface="Arial Narrow"/>
                      </a:endParaRPr>
                    </a:p>
                  </a:txBody>
                  <a:tcPr marL="7147" marR="7147" marT="7147" marB="0" anchor="ctr"/>
                </a:tc>
              </a:tr>
              <a:tr h="804060">
                <a:tc>
                  <a:txBody>
                    <a:bodyPr/>
                    <a:lstStyle/>
                    <a:p>
                      <a:pPr algn="l" fontAlgn="t"/>
                      <a:r>
                        <a:rPr lang="en-US" sz="1200" u="none" strike="noStrike" dirty="0">
                          <a:effectLst/>
                        </a:rPr>
                        <a:t>Science </a:t>
                      </a:r>
                      <a:br>
                        <a:rPr lang="en-US" sz="1200" u="none" strike="noStrike" dirty="0">
                          <a:effectLst/>
                        </a:rPr>
                      </a:br>
                      <a:r>
                        <a:rPr lang="en-US" sz="1200" u="none" strike="noStrike" dirty="0">
                          <a:effectLst/>
                        </a:rPr>
                        <a:t>    Distributed as Follows:</a:t>
                      </a:r>
                      <a:br>
                        <a:rPr lang="en-US" sz="1200" u="none" strike="noStrike" dirty="0">
                          <a:effectLst/>
                        </a:rPr>
                      </a:br>
                      <a:r>
                        <a:rPr lang="en-US" sz="1200" u="none" strike="noStrike" dirty="0">
                          <a:effectLst/>
                        </a:rPr>
                        <a:t>       Life Science (1)</a:t>
                      </a:r>
                      <a:br>
                        <a:rPr lang="en-US" sz="1200" u="none" strike="noStrike" dirty="0">
                          <a:effectLst/>
                        </a:rPr>
                      </a:br>
                      <a:r>
                        <a:rPr lang="en-US" sz="1200" u="none" strike="noStrike" dirty="0">
                          <a:effectLst/>
                        </a:rPr>
                        <a:t>      </a:t>
                      </a:r>
                      <a:r>
                        <a:rPr lang="en-US" sz="1200" u="none" strike="noStrike" dirty="0" smtClean="0">
                          <a:effectLst/>
                        </a:rPr>
                        <a:t> </a:t>
                      </a:r>
                      <a:r>
                        <a:rPr lang="en-US" sz="1200" u="none" strike="noStrike" dirty="0">
                          <a:effectLst/>
                        </a:rPr>
                        <a:t>Physical Science (1)</a:t>
                      </a:r>
                      <a:br>
                        <a:rPr lang="en-US" sz="1200" u="none" strike="noStrike" dirty="0">
                          <a:effectLst/>
                        </a:rPr>
                      </a:br>
                      <a:r>
                        <a:rPr lang="en-US" sz="1200" u="none" strike="noStrike" dirty="0">
                          <a:effectLst/>
                        </a:rPr>
                        <a:t>      </a:t>
                      </a:r>
                      <a:r>
                        <a:rPr lang="en-US" sz="1200" u="none" strike="noStrike" dirty="0" smtClean="0">
                          <a:effectLst/>
                        </a:rPr>
                        <a:t> </a:t>
                      </a:r>
                      <a:r>
                        <a:rPr lang="en-US" sz="1200" u="none" strike="noStrike" dirty="0">
                          <a:effectLst/>
                        </a:rPr>
                        <a:t>Life Science or Physical Science (1)</a:t>
                      </a:r>
                      <a:endParaRPr lang="en-US" sz="1200" b="1" i="0" u="none" strike="noStrike" dirty="0">
                        <a:solidFill>
                          <a:srgbClr val="000000"/>
                        </a:solidFill>
                        <a:effectLst/>
                        <a:latin typeface="Arial Narrow"/>
                      </a:endParaRPr>
                    </a:p>
                  </a:txBody>
                  <a:tcPr marL="7147" marR="7147" marT="7147" marB="0"/>
                </a:tc>
                <a:tc>
                  <a:txBody>
                    <a:bodyPr/>
                    <a:lstStyle/>
                    <a:p>
                      <a:pPr algn="ctr" fontAlgn="ctr"/>
                      <a:r>
                        <a:rPr lang="en-US" sz="1200" u="none" strike="noStrike" dirty="0">
                          <a:effectLst/>
                        </a:rPr>
                        <a:t>3</a:t>
                      </a:r>
                      <a:endParaRPr lang="en-US" sz="1200" b="1" i="0" u="none" strike="noStrike" dirty="0">
                        <a:solidFill>
                          <a:srgbClr val="7030A0"/>
                        </a:solidFill>
                        <a:effectLst/>
                        <a:latin typeface="Arial Narrow"/>
                      </a:endParaRPr>
                    </a:p>
                  </a:txBody>
                  <a:tcPr marL="7147" marR="7147" marT="7147" marB="0" anchor="ctr"/>
                </a:tc>
              </a:tr>
              <a:tr h="171533">
                <a:tc>
                  <a:txBody>
                    <a:bodyPr/>
                    <a:lstStyle/>
                    <a:p>
                      <a:pPr algn="l" fontAlgn="t"/>
                      <a:r>
                        <a:rPr lang="en-US" sz="1200" u="none" strike="noStrike" dirty="0">
                          <a:effectLst/>
                        </a:rPr>
                        <a:t>Mathematics</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a:effectLst/>
                        </a:rPr>
                        <a:t>3</a:t>
                      </a:r>
                      <a:endParaRPr lang="en-US" sz="1200" b="1" i="0" u="none" strike="noStrike">
                        <a:solidFill>
                          <a:srgbClr val="7030A0"/>
                        </a:solidFill>
                        <a:effectLst/>
                        <a:latin typeface="Arial Narrow"/>
                      </a:endParaRPr>
                    </a:p>
                  </a:txBody>
                  <a:tcPr marL="7147" marR="7147" marT="7147" marB="0" anchor="ctr"/>
                </a:tc>
              </a:tr>
              <a:tr h="185827">
                <a:tc>
                  <a:txBody>
                    <a:bodyPr/>
                    <a:lstStyle/>
                    <a:p>
                      <a:pPr algn="l" fontAlgn="t"/>
                      <a:r>
                        <a:rPr lang="en-US" sz="1200" u="none" strike="noStrike" dirty="0">
                          <a:effectLst/>
                        </a:rPr>
                        <a:t>Languages Other than English (LOTE)</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dirty="0" smtClean="0">
                          <a:effectLst/>
                        </a:rPr>
                        <a:t>  1*</a:t>
                      </a:r>
                      <a:endParaRPr lang="en-US" sz="1200" b="1" i="0" u="none" strike="noStrike" dirty="0">
                        <a:solidFill>
                          <a:srgbClr val="7030A0"/>
                        </a:solidFill>
                        <a:effectLst/>
                        <a:latin typeface="Arial Narrow"/>
                      </a:endParaRPr>
                    </a:p>
                  </a:txBody>
                  <a:tcPr marL="7147" marR="7147" marT="7147" marB="0" anchor="ctr"/>
                </a:tc>
              </a:tr>
              <a:tr h="171533">
                <a:tc>
                  <a:txBody>
                    <a:bodyPr/>
                    <a:lstStyle/>
                    <a:p>
                      <a:pPr algn="l" fontAlgn="t"/>
                      <a:r>
                        <a:rPr lang="en-US" sz="1200" u="none" strike="noStrike" dirty="0">
                          <a:effectLst/>
                        </a:rPr>
                        <a:t>Visual Art, Music, Dance, and/or Theater</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a:effectLst/>
                        </a:rPr>
                        <a:t>1</a:t>
                      </a:r>
                      <a:endParaRPr lang="en-US" sz="1200" b="1" i="0" u="none" strike="noStrike">
                        <a:solidFill>
                          <a:srgbClr val="7030A0"/>
                        </a:solidFill>
                        <a:effectLst/>
                        <a:latin typeface="Arial Narrow"/>
                      </a:endParaRPr>
                    </a:p>
                  </a:txBody>
                  <a:tcPr marL="7147" marR="7147" marT="7147" marB="0" anchor="ctr"/>
                </a:tc>
              </a:tr>
              <a:tr h="245094">
                <a:tc>
                  <a:txBody>
                    <a:bodyPr/>
                    <a:lstStyle/>
                    <a:p>
                      <a:pPr algn="l" fontAlgn="t"/>
                      <a:r>
                        <a:rPr lang="en-US" sz="1200" u="none" strike="noStrike" dirty="0">
                          <a:effectLst/>
                        </a:rPr>
                        <a:t>Physical </a:t>
                      </a:r>
                      <a:r>
                        <a:rPr lang="en-US" sz="1200" u="none" strike="noStrike" dirty="0" smtClean="0">
                          <a:effectLst/>
                        </a:rPr>
                        <a:t>Education</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dirty="0">
                          <a:effectLst/>
                        </a:rPr>
                        <a:t>2</a:t>
                      </a:r>
                      <a:endParaRPr lang="en-US" sz="1200" b="1" i="0" u="none" strike="noStrike" dirty="0">
                        <a:solidFill>
                          <a:srgbClr val="7030A0"/>
                        </a:solidFill>
                        <a:effectLst/>
                        <a:latin typeface="Arial Narrow"/>
                      </a:endParaRPr>
                    </a:p>
                  </a:txBody>
                  <a:tcPr marL="7147" marR="7147" marT="7147" marB="0" anchor="ctr"/>
                </a:tc>
              </a:tr>
              <a:tr h="171533">
                <a:tc>
                  <a:txBody>
                    <a:bodyPr/>
                    <a:lstStyle/>
                    <a:p>
                      <a:pPr algn="l" fontAlgn="t"/>
                      <a:r>
                        <a:rPr lang="en-US" sz="1200" u="none" strike="noStrike" dirty="0">
                          <a:effectLst/>
                        </a:rPr>
                        <a:t>Health</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a:effectLst/>
                        </a:rPr>
                        <a:t>0.5</a:t>
                      </a:r>
                      <a:endParaRPr lang="en-US" sz="1200" b="1" i="0" u="none" strike="noStrike">
                        <a:solidFill>
                          <a:srgbClr val="7030A0"/>
                        </a:solidFill>
                        <a:effectLst/>
                        <a:latin typeface="Arial Narrow"/>
                      </a:endParaRPr>
                    </a:p>
                  </a:txBody>
                  <a:tcPr marL="7147" marR="7147" marT="7147" marB="0" anchor="ctr"/>
                </a:tc>
              </a:tr>
              <a:tr h="171533">
                <a:tc>
                  <a:txBody>
                    <a:bodyPr/>
                    <a:lstStyle/>
                    <a:p>
                      <a:pPr algn="l" fontAlgn="t"/>
                      <a:r>
                        <a:rPr lang="en-US" sz="1200" u="none" strike="noStrike" dirty="0">
                          <a:effectLst/>
                        </a:rPr>
                        <a:t>Electives</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a:effectLst/>
                        </a:rPr>
                        <a:t>3.5</a:t>
                      </a:r>
                      <a:endParaRPr lang="en-US" sz="1200" b="1" i="0" u="none" strike="noStrike">
                        <a:solidFill>
                          <a:srgbClr val="7030A0"/>
                        </a:solidFill>
                        <a:effectLst/>
                        <a:latin typeface="Arial Narrow"/>
                      </a:endParaRPr>
                    </a:p>
                  </a:txBody>
                  <a:tcPr marL="7147" marR="7147" marT="7147" marB="0" anchor="ctr"/>
                </a:tc>
              </a:tr>
              <a:tr h="171533">
                <a:tc>
                  <a:txBody>
                    <a:bodyPr/>
                    <a:lstStyle/>
                    <a:p>
                      <a:pPr algn="l" fontAlgn="t"/>
                      <a:r>
                        <a:rPr lang="en-US" sz="1200" u="none" strike="noStrike" dirty="0">
                          <a:effectLst/>
                        </a:rPr>
                        <a:t>Total</a:t>
                      </a:r>
                      <a:endParaRPr lang="en-US" sz="1200" b="1" i="0" u="none" strike="noStrike" dirty="0">
                        <a:solidFill>
                          <a:srgbClr val="7030A0"/>
                        </a:solidFill>
                        <a:effectLst/>
                        <a:latin typeface="Arial Narrow"/>
                      </a:endParaRPr>
                    </a:p>
                  </a:txBody>
                  <a:tcPr marL="7147" marR="7147" marT="7147" marB="0"/>
                </a:tc>
                <a:tc>
                  <a:txBody>
                    <a:bodyPr/>
                    <a:lstStyle/>
                    <a:p>
                      <a:pPr algn="ctr" fontAlgn="ctr"/>
                      <a:r>
                        <a:rPr lang="en-US" sz="1200" u="none" strike="noStrike" dirty="0">
                          <a:effectLst/>
                        </a:rPr>
                        <a:t>22</a:t>
                      </a:r>
                      <a:endParaRPr lang="en-US" sz="1200" b="1" i="0" u="none" strike="noStrike" dirty="0">
                        <a:solidFill>
                          <a:srgbClr val="7030A0"/>
                        </a:solidFill>
                        <a:effectLst/>
                        <a:latin typeface="Arial Narrow"/>
                      </a:endParaRPr>
                    </a:p>
                  </a:txBody>
                  <a:tcPr marL="7147" marR="7147" marT="7147" marB="0" anchor="ctr"/>
                </a:tc>
              </a:tr>
            </a:tbl>
          </a:graphicData>
        </a:graphic>
      </p:graphicFrame>
      <p:sp>
        <p:nvSpPr>
          <p:cNvPr id="4" name="TextBox 3"/>
          <p:cNvSpPr txBox="1"/>
          <p:nvPr/>
        </p:nvSpPr>
        <p:spPr>
          <a:xfrm>
            <a:off x="1828800" y="6400800"/>
            <a:ext cx="6920484" cy="276999"/>
          </a:xfrm>
          <a:prstGeom prst="rect">
            <a:avLst/>
          </a:prstGeom>
          <a:noFill/>
        </p:spPr>
        <p:txBody>
          <a:bodyPr wrap="none" rtlCol="0">
            <a:spAutoFit/>
          </a:bodyPr>
          <a:lstStyle/>
          <a:p>
            <a:r>
              <a:rPr lang="en-US" sz="1200" dirty="0" smtClean="0"/>
              <a:t>*Students with disabilities may be exempt from the LOTE required credit if so indicated on their IEP</a:t>
            </a:r>
            <a:endParaRPr lang="en-US" sz="1200" dirty="0"/>
          </a:p>
        </p:txBody>
      </p:sp>
    </p:spTree>
    <p:extLst>
      <p:ext uri="{BB962C8B-B14F-4D97-AF65-F5344CB8AC3E}">
        <p14:creationId xmlns:p14="http://schemas.microsoft.com/office/powerpoint/2010/main" val="18961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2743200"/>
            <a:ext cx="7620000" cy="1143000"/>
          </a:xfrm>
        </p:spPr>
        <p:txBody>
          <a:bodyPr/>
          <a:lstStyle/>
          <a:p>
            <a:r>
              <a:rPr lang="en-US" dirty="0" smtClean="0"/>
              <a:t>Assessment Requirements</a:t>
            </a:r>
            <a:endParaRPr lang="en-US" dirty="0"/>
          </a:p>
        </p:txBody>
      </p:sp>
    </p:spTree>
    <p:extLst>
      <p:ext uri="{BB962C8B-B14F-4D97-AF65-F5344CB8AC3E}">
        <p14:creationId xmlns:p14="http://schemas.microsoft.com/office/powerpoint/2010/main" val="3092252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8"/>
          <p:cNvSpPr txBox="1">
            <a:spLocks noChangeArrowheads="1"/>
          </p:cNvSpPr>
          <p:nvPr/>
        </p:nvSpPr>
        <p:spPr bwMode="auto">
          <a:xfrm>
            <a:off x="-533400" y="1143000"/>
            <a:ext cx="7627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r>
              <a:rPr lang="en-US" altLang="en-US" sz="2800" dirty="0" smtClean="0">
                <a:solidFill>
                  <a:schemeClr val="bg1"/>
                </a:solidFill>
              </a:rPr>
              <a:t>CDOS </a:t>
            </a:r>
            <a:r>
              <a:rPr lang="en-US" altLang="en-US" sz="2800" dirty="0">
                <a:solidFill>
                  <a:schemeClr val="bg1"/>
                </a:solidFill>
              </a:rPr>
              <a:t>Addition to 4 + 1 Pathway Option</a:t>
            </a:r>
          </a:p>
        </p:txBody>
      </p:sp>
      <p:grpSp>
        <p:nvGrpSpPr>
          <p:cNvPr id="35843" name="Group 13"/>
          <p:cNvGrpSpPr>
            <a:grpSpLocks/>
          </p:cNvGrpSpPr>
          <p:nvPr/>
        </p:nvGrpSpPr>
        <p:grpSpPr bwMode="auto">
          <a:xfrm>
            <a:off x="254000" y="3246438"/>
            <a:ext cx="5257800" cy="1281112"/>
            <a:chOff x="318844" y="3392223"/>
            <a:chExt cx="5304716" cy="1280160"/>
          </a:xfrm>
          <a:solidFill>
            <a:schemeClr val="tx2"/>
          </a:solidFill>
        </p:grpSpPr>
        <p:sp>
          <p:nvSpPr>
            <p:cNvPr id="5" name="Freeform 4"/>
            <p:cNvSpPr/>
            <p:nvPr/>
          </p:nvSpPr>
          <p:spPr>
            <a:xfrm>
              <a:off x="1660363" y="3392223"/>
              <a:ext cx="1280160" cy="1280160"/>
            </a:xfrm>
            <a:custGeom>
              <a:avLst/>
              <a:gdLst>
                <a:gd name="connsiteX0" fmla="*/ 0 w 1567904"/>
                <a:gd name="connsiteY0" fmla="*/ 783952 h 1567904"/>
                <a:gd name="connsiteX1" fmla="*/ 783952 w 1567904"/>
                <a:gd name="connsiteY1" fmla="*/ 0 h 1567904"/>
                <a:gd name="connsiteX2" fmla="*/ 1567904 w 1567904"/>
                <a:gd name="connsiteY2" fmla="*/ 783952 h 1567904"/>
                <a:gd name="connsiteX3" fmla="*/ 783952 w 1567904"/>
                <a:gd name="connsiteY3" fmla="*/ 1567904 h 1567904"/>
                <a:gd name="connsiteX4" fmla="*/ 0 w 1567904"/>
                <a:gd name="connsiteY4" fmla="*/ 783952 h 156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04" h="1567904">
                  <a:moveTo>
                    <a:pt x="0" y="783952"/>
                  </a:moveTo>
                  <a:cubicBezTo>
                    <a:pt x="0" y="350987"/>
                    <a:pt x="350987" y="0"/>
                    <a:pt x="783952" y="0"/>
                  </a:cubicBezTo>
                  <a:cubicBezTo>
                    <a:pt x="1216917" y="0"/>
                    <a:pt x="1567904" y="350987"/>
                    <a:pt x="1567904" y="783952"/>
                  </a:cubicBezTo>
                  <a:cubicBezTo>
                    <a:pt x="1567904" y="1216917"/>
                    <a:pt x="1216917" y="1567904"/>
                    <a:pt x="783952" y="1567904"/>
                  </a:cubicBezTo>
                  <a:cubicBezTo>
                    <a:pt x="350987" y="1567904"/>
                    <a:pt x="0" y="1216917"/>
                    <a:pt x="0" y="783952"/>
                  </a:cubicBezTo>
                  <a:close/>
                </a:path>
              </a:pathLst>
            </a:custGeom>
            <a:grpFill/>
          </p:spPr>
          <p:style>
            <a:lnRef idx="0">
              <a:schemeClr val="accent1"/>
            </a:lnRef>
            <a:fillRef idx="3">
              <a:schemeClr val="accent1"/>
            </a:fillRef>
            <a:effectRef idx="3">
              <a:schemeClr val="accent1"/>
            </a:effectRef>
            <a:fontRef idx="minor">
              <a:schemeClr val="lt1"/>
            </a:fontRef>
          </p:style>
          <p:txBody>
            <a:bodyPr lIns="182880" tIns="255014" rIns="182880" bIns="255014" spcCol="1270" anchor="ctr"/>
            <a:lstStyle/>
            <a:p>
              <a:pPr algn="ctr" defTabSz="889000">
                <a:lnSpc>
                  <a:spcPct val="90000"/>
                </a:lnSpc>
                <a:spcAft>
                  <a:spcPct val="35000"/>
                </a:spcAft>
                <a:defRPr/>
              </a:pPr>
              <a:r>
                <a:rPr lang="en-US" sz="1600" b="1" dirty="0"/>
                <a:t>English</a:t>
              </a:r>
            </a:p>
          </p:txBody>
        </p:sp>
        <p:sp>
          <p:nvSpPr>
            <p:cNvPr id="6" name="Freeform 5"/>
            <p:cNvSpPr/>
            <p:nvPr/>
          </p:nvSpPr>
          <p:spPr>
            <a:xfrm>
              <a:off x="3001882" y="3392223"/>
              <a:ext cx="1280160" cy="1280160"/>
            </a:xfrm>
            <a:custGeom>
              <a:avLst/>
              <a:gdLst>
                <a:gd name="connsiteX0" fmla="*/ 0 w 1567904"/>
                <a:gd name="connsiteY0" fmla="*/ 783952 h 1567904"/>
                <a:gd name="connsiteX1" fmla="*/ 783952 w 1567904"/>
                <a:gd name="connsiteY1" fmla="*/ 0 h 1567904"/>
                <a:gd name="connsiteX2" fmla="*/ 1567904 w 1567904"/>
                <a:gd name="connsiteY2" fmla="*/ 783952 h 1567904"/>
                <a:gd name="connsiteX3" fmla="*/ 783952 w 1567904"/>
                <a:gd name="connsiteY3" fmla="*/ 1567904 h 1567904"/>
                <a:gd name="connsiteX4" fmla="*/ 0 w 1567904"/>
                <a:gd name="connsiteY4" fmla="*/ 783952 h 156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04" h="1567904">
                  <a:moveTo>
                    <a:pt x="0" y="783952"/>
                  </a:moveTo>
                  <a:cubicBezTo>
                    <a:pt x="0" y="350987"/>
                    <a:pt x="350987" y="0"/>
                    <a:pt x="783952" y="0"/>
                  </a:cubicBezTo>
                  <a:cubicBezTo>
                    <a:pt x="1216917" y="0"/>
                    <a:pt x="1567904" y="350987"/>
                    <a:pt x="1567904" y="783952"/>
                  </a:cubicBezTo>
                  <a:cubicBezTo>
                    <a:pt x="1567904" y="1216917"/>
                    <a:pt x="1216917" y="1567904"/>
                    <a:pt x="783952" y="1567904"/>
                  </a:cubicBezTo>
                  <a:cubicBezTo>
                    <a:pt x="350987" y="1567904"/>
                    <a:pt x="0" y="1216917"/>
                    <a:pt x="0" y="783952"/>
                  </a:cubicBezTo>
                  <a:close/>
                </a:path>
              </a:pathLst>
            </a:custGeom>
            <a:grpFill/>
          </p:spPr>
          <p:style>
            <a:lnRef idx="0">
              <a:schemeClr val="accent1"/>
            </a:lnRef>
            <a:fillRef idx="3">
              <a:schemeClr val="accent1"/>
            </a:fillRef>
            <a:effectRef idx="3">
              <a:schemeClr val="accent1"/>
            </a:effectRef>
            <a:fontRef idx="minor">
              <a:schemeClr val="lt1"/>
            </a:fontRef>
          </p:style>
          <p:txBody>
            <a:bodyPr lIns="182880" tIns="255014" rIns="182880" bIns="255014" spcCol="1270" anchor="ctr"/>
            <a:lstStyle/>
            <a:p>
              <a:pPr algn="ctr" defTabSz="889000">
                <a:lnSpc>
                  <a:spcPct val="90000"/>
                </a:lnSpc>
                <a:spcAft>
                  <a:spcPct val="35000"/>
                </a:spcAft>
                <a:defRPr/>
              </a:pPr>
              <a:r>
                <a:rPr lang="en-US" sz="1600" b="1" dirty="0"/>
                <a:t>Science</a:t>
              </a:r>
            </a:p>
          </p:txBody>
        </p:sp>
        <p:sp>
          <p:nvSpPr>
            <p:cNvPr id="7" name="Freeform 6"/>
            <p:cNvSpPr/>
            <p:nvPr/>
          </p:nvSpPr>
          <p:spPr>
            <a:xfrm>
              <a:off x="4343400" y="3392223"/>
              <a:ext cx="1280160" cy="1280160"/>
            </a:xfrm>
            <a:custGeom>
              <a:avLst/>
              <a:gdLst>
                <a:gd name="connsiteX0" fmla="*/ 0 w 1567919"/>
                <a:gd name="connsiteY0" fmla="*/ 783960 h 1567919"/>
                <a:gd name="connsiteX1" fmla="*/ 783960 w 1567919"/>
                <a:gd name="connsiteY1" fmla="*/ 0 h 1567919"/>
                <a:gd name="connsiteX2" fmla="*/ 1567920 w 1567919"/>
                <a:gd name="connsiteY2" fmla="*/ 783960 h 1567919"/>
                <a:gd name="connsiteX3" fmla="*/ 783960 w 1567919"/>
                <a:gd name="connsiteY3" fmla="*/ 1567920 h 1567919"/>
                <a:gd name="connsiteX4" fmla="*/ 0 w 1567919"/>
                <a:gd name="connsiteY4" fmla="*/ 783960 h 15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19" h="1567919">
                  <a:moveTo>
                    <a:pt x="0" y="783960"/>
                  </a:moveTo>
                  <a:cubicBezTo>
                    <a:pt x="0" y="350991"/>
                    <a:pt x="350991" y="0"/>
                    <a:pt x="783960" y="0"/>
                  </a:cubicBezTo>
                  <a:cubicBezTo>
                    <a:pt x="1216929" y="0"/>
                    <a:pt x="1567920" y="350991"/>
                    <a:pt x="1567920" y="783960"/>
                  </a:cubicBezTo>
                  <a:cubicBezTo>
                    <a:pt x="1567920" y="1216929"/>
                    <a:pt x="1216929" y="1567920"/>
                    <a:pt x="783960" y="1567920"/>
                  </a:cubicBezTo>
                  <a:cubicBezTo>
                    <a:pt x="350991" y="1567920"/>
                    <a:pt x="0" y="1216929"/>
                    <a:pt x="0" y="783960"/>
                  </a:cubicBezTo>
                  <a:close/>
                </a:path>
              </a:pathLst>
            </a:custGeom>
            <a:grpFill/>
          </p:spPr>
          <p:style>
            <a:lnRef idx="0">
              <a:schemeClr val="accent1"/>
            </a:lnRef>
            <a:fillRef idx="3">
              <a:schemeClr val="accent1"/>
            </a:fillRef>
            <a:effectRef idx="3">
              <a:schemeClr val="accent1"/>
            </a:effectRef>
            <a:fontRef idx="minor">
              <a:schemeClr val="lt1"/>
            </a:fontRef>
          </p:style>
          <p:txBody>
            <a:bodyPr lIns="182880" tIns="255016" rIns="182880" bIns="255016" spcCol="1270" anchor="ctr"/>
            <a:lstStyle/>
            <a:p>
              <a:pPr algn="ctr" defTabSz="889000">
                <a:lnSpc>
                  <a:spcPct val="90000"/>
                </a:lnSpc>
                <a:spcAft>
                  <a:spcPct val="35000"/>
                </a:spcAft>
                <a:defRPr/>
              </a:pPr>
              <a:r>
                <a:rPr lang="en-US" sz="1600" b="1" dirty="0"/>
                <a:t>Social Studies</a:t>
              </a:r>
            </a:p>
          </p:txBody>
        </p:sp>
        <p:sp>
          <p:nvSpPr>
            <p:cNvPr id="11" name="Freeform 10"/>
            <p:cNvSpPr/>
            <p:nvPr/>
          </p:nvSpPr>
          <p:spPr>
            <a:xfrm>
              <a:off x="318844" y="3392223"/>
              <a:ext cx="1280160" cy="1280160"/>
            </a:xfrm>
            <a:custGeom>
              <a:avLst/>
              <a:gdLst>
                <a:gd name="connsiteX0" fmla="*/ 0 w 1567904"/>
                <a:gd name="connsiteY0" fmla="*/ 783952 h 1567904"/>
                <a:gd name="connsiteX1" fmla="*/ 783952 w 1567904"/>
                <a:gd name="connsiteY1" fmla="*/ 0 h 1567904"/>
                <a:gd name="connsiteX2" fmla="*/ 1567904 w 1567904"/>
                <a:gd name="connsiteY2" fmla="*/ 783952 h 1567904"/>
                <a:gd name="connsiteX3" fmla="*/ 783952 w 1567904"/>
                <a:gd name="connsiteY3" fmla="*/ 1567904 h 1567904"/>
                <a:gd name="connsiteX4" fmla="*/ 0 w 1567904"/>
                <a:gd name="connsiteY4" fmla="*/ 783952 h 156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04" h="1567904">
                  <a:moveTo>
                    <a:pt x="0" y="783952"/>
                  </a:moveTo>
                  <a:cubicBezTo>
                    <a:pt x="0" y="350987"/>
                    <a:pt x="350987" y="0"/>
                    <a:pt x="783952" y="0"/>
                  </a:cubicBezTo>
                  <a:cubicBezTo>
                    <a:pt x="1216917" y="0"/>
                    <a:pt x="1567904" y="350987"/>
                    <a:pt x="1567904" y="783952"/>
                  </a:cubicBezTo>
                  <a:cubicBezTo>
                    <a:pt x="1567904" y="1216917"/>
                    <a:pt x="1216917" y="1567904"/>
                    <a:pt x="783952" y="1567904"/>
                  </a:cubicBezTo>
                  <a:cubicBezTo>
                    <a:pt x="350987" y="1567904"/>
                    <a:pt x="0" y="1216917"/>
                    <a:pt x="0" y="783952"/>
                  </a:cubicBezTo>
                  <a:close/>
                </a:path>
              </a:pathLst>
            </a:custGeom>
            <a:grpFill/>
          </p:spPr>
          <p:style>
            <a:lnRef idx="0">
              <a:schemeClr val="accent1"/>
            </a:lnRef>
            <a:fillRef idx="3">
              <a:schemeClr val="accent1"/>
            </a:fillRef>
            <a:effectRef idx="3">
              <a:schemeClr val="accent1"/>
            </a:effectRef>
            <a:fontRef idx="minor">
              <a:schemeClr val="lt1"/>
            </a:fontRef>
          </p:style>
          <p:txBody>
            <a:bodyPr lIns="182880" tIns="255014" rIns="182880" bIns="255014" spcCol="1270" anchor="ctr"/>
            <a:lstStyle/>
            <a:p>
              <a:pPr algn="ctr" defTabSz="889000">
                <a:lnSpc>
                  <a:spcPct val="90000"/>
                </a:lnSpc>
                <a:spcAft>
                  <a:spcPct val="35000"/>
                </a:spcAft>
                <a:defRPr/>
              </a:pPr>
              <a:r>
                <a:rPr lang="en-US" sz="1600" b="1" dirty="0"/>
                <a:t>Math</a:t>
              </a:r>
            </a:p>
          </p:txBody>
        </p:sp>
      </p:grpSp>
      <p:sp>
        <p:nvSpPr>
          <p:cNvPr id="35844" name="TextBox 7"/>
          <p:cNvSpPr txBox="1">
            <a:spLocks noChangeArrowheads="1"/>
          </p:cNvSpPr>
          <p:nvPr/>
        </p:nvSpPr>
        <p:spPr bwMode="auto">
          <a:xfrm>
            <a:off x="952128" y="1981200"/>
            <a:ext cx="3993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ctr" eaLnBrk="1" hangingPunct="1">
              <a:spcBef>
                <a:spcPct val="0"/>
              </a:spcBef>
              <a:buFontTx/>
              <a:buNone/>
            </a:pPr>
            <a:r>
              <a:rPr lang="en-US" altLang="en-US" sz="1800" dirty="0" smtClean="0">
                <a:solidFill>
                  <a:schemeClr val="tx1"/>
                </a:solidFill>
              </a:rPr>
              <a:t>All students must pass</a:t>
            </a:r>
          </a:p>
          <a:p>
            <a:pPr algn="ctr" eaLnBrk="1" hangingPunct="1">
              <a:spcBef>
                <a:spcPct val="0"/>
              </a:spcBef>
              <a:buFontTx/>
              <a:buNone/>
            </a:pPr>
            <a:r>
              <a:rPr lang="en-US" altLang="en-US" sz="1800" dirty="0" smtClean="0">
                <a:solidFill>
                  <a:schemeClr val="tx1"/>
                </a:solidFill>
              </a:rPr>
              <a:t>4 </a:t>
            </a:r>
            <a:r>
              <a:rPr lang="en-US" altLang="en-US" sz="1800" dirty="0">
                <a:solidFill>
                  <a:schemeClr val="tx1"/>
                </a:solidFill>
              </a:rPr>
              <a:t>Required Regents </a:t>
            </a:r>
            <a:r>
              <a:rPr lang="en-US" altLang="en-US" sz="1800" dirty="0" smtClean="0">
                <a:solidFill>
                  <a:schemeClr val="tx1"/>
                </a:solidFill>
              </a:rPr>
              <a:t>Examinations:</a:t>
            </a:r>
          </a:p>
          <a:p>
            <a:pPr algn="ctr" eaLnBrk="1" hangingPunct="1">
              <a:spcBef>
                <a:spcPct val="0"/>
              </a:spcBef>
              <a:buFontTx/>
              <a:buNone/>
            </a:pPr>
            <a:r>
              <a:rPr lang="en-US" altLang="en-US" sz="1800" dirty="0" smtClean="0">
                <a:solidFill>
                  <a:schemeClr val="tx1"/>
                </a:solidFill>
              </a:rPr>
              <a:t>One in each discipline</a:t>
            </a:r>
            <a:endParaRPr lang="en-US" altLang="en-US" sz="1800" dirty="0">
              <a:solidFill>
                <a:schemeClr val="tx1"/>
              </a:solidFill>
            </a:endParaRPr>
          </a:p>
        </p:txBody>
      </p:sp>
      <p:grpSp>
        <p:nvGrpSpPr>
          <p:cNvPr id="35845" name="Group 26"/>
          <p:cNvGrpSpPr>
            <a:grpSpLocks/>
          </p:cNvGrpSpPr>
          <p:nvPr/>
        </p:nvGrpSpPr>
        <p:grpSpPr bwMode="auto">
          <a:xfrm>
            <a:off x="6781800" y="1981200"/>
            <a:ext cx="1371601" cy="3956050"/>
            <a:chOff x="7056118" y="1584960"/>
            <a:chExt cx="1706882" cy="4373880"/>
          </a:xfrm>
          <a:solidFill>
            <a:schemeClr val="accent1"/>
          </a:solidFill>
        </p:grpSpPr>
        <p:sp>
          <p:nvSpPr>
            <p:cNvPr id="17" name="Freeform 16"/>
            <p:cNvSpPr/>
            <p:nvPr/>
          </p:nvSpPr>
          <p:spPr>
            <a:xfrm>
              <a:off x="7056118" y="1584960"/>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CDOS</a:t>
              </a:r>
            </a:p>
          </p:txBody>
        </p:sp>
        <p:sp>
          <p:nvSpPr>
            <p:cNvPr id="18" name="Freeform 17"/>
            <p:cNvSpPr/>
            <p:nvPr/>
          </p:nvSpPr>
          <p:spPr>
            <a:xfrm>
              <a:off x="7056118" y="2350008"/>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CTE</a:t>
              </a:r>
            </a:p>
          </p:txBody>
        </p:sp>
        <p:sp>
          <p:nvSpPr>
            <p:cNvPr id="20" name="Freeform 19"/>
            <p:cNvSpPr/>
            <p:nvPr/>
          </p:nvSpPr>
          <p:spPr>
            <a:xfrm>
              <a:off x="7056118" y="3115056"/>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STEM</a:t>
              </a:r>
            </a:p>
          </p:txBody>
        </p:sp>
        <p:sp>
          <p:nvSpPr>
            <p:cNvPr id="21" name="Freeform 20"/>
            <p:cNvSpPr/>
            <p:nvPr/>
          </p:nvSpPr>
          <p:spPr>
            <a:xfrm>
              <a:off x="7056118" y="3880104"/>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Humanities</a:t>
              </a:r>
            </a:p>
          </p:txBody>
        </p:sp>
        <p:sp>
          <p:nvSpPr>
            <p:cNvPr id="22" name="Freeform 21"/>
            <p:cNvSpPr/>
            <p:nvPr/>
          </p:nvSpPr>
          <p:spPr>
            <a:xfrm>
              <a:off x="7056118" y="4645152"/>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Arts</a:t>
              </a:r>
            </a:p>
          </p:txBody>
        </p:sp>
        <p:sp>
          <p:nvSpPr>
            <p:cNvPr id="23" name="Freeform 22"/>
            <p:cNvSpPr/>
            <p:nvPr/>
          </p:nvSpPr>
          <p:spPr>
            <a:xfrm>
              <a:off x="7056118" y="5410200"/>
              <a:ext cx="1706882" cy="54864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LOTE</a:t>
              </a:r>
            </a:p>
          </p:txBody>
        </p:sp>
      </p:grpSp>
      <p:sp>
        <p:nvSpPr>
          <p:cNvPr id="26" name="Left Brace 25"/>
          <p:cNvSpPr>
            <a:spLocks/>
          </p:cNvSpPr>
          <p:nvPr/>
        </p:nvSpPr>
        <p:spPr bwMode="auto">
          <a:xfrm>
            <a:off x="6629400" y="1905000"/>
            <a:ext cx="171450" cy="4116388"/>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latin typeface="+mn-lt"/>
              <a:ea typeface="+mn-ea"/>
            </a:endParaRPr>
          </a:p>
        </p:txBody>
      </p:sp>
      <p:pic>
        <p:nvPicPr>
          <p:cNvPr id="27656" name="Picture 5"/>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blip>
          <a:srcRect l="62135" t="41393" r="23450" b="38615"/>
          <a:stretch>
            <a:fillRect/>
          </a:stretch>
        </p:blipFill>
        <p:spPr bwMode="auto">
          <a:xfrm>
            <a:off x="5562600" y="3581400"/>
            <a:ext cx="1041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 name="Left Brace 31"/>
          <p:cNvSpPr>
            <a:spLocks/>
          </p:cNvSpPr>
          <p:nvPr/>
        </p:nvSpPr>
        <p:spPr bwMode="auto">
          <a:xfrm rot="5400000">
            <a:off x="2797175" y="352425"/>
            <a:ext cx="171450" cy="5257800"/>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latin typeface="+mn-lt"/>
              <a:ea typeface="+mn-ea"/>
            </a:endParaRPr>
          </a:p>
        </p:txBody>
      </p:sp>
      <p:sp>
        <p:nvSpPr>
          <p:cNvPr id="35849" name="Rectangle 1"/>
          <p:cNvSpPr>
            <a:spLocks noChangeArrowheads="1"/>
          </p:cNvSpPr>
          <p:nvPr/>
        </p:nvSpPr>
        <p:spPr bwMode="auto">
          <a:xfrm>
            <a:off x="8377238"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24</a:t>
            </a:r>
            <a:endParaRPr lang="en-US" altLang="en-US" sz="1800" b="0">
              <a:solidFill>
                <a:schemeClr val="tx1"/>
              </a:solidFill>
            </a:endParaRPr>
          </a:p>
        </p:txBody>
      </p:sp>
      <p:sp>
        <p:nvSpPr>
          <p:cNvPr id="24" name="Rectangle 23"/>
          <p:cNvSpPr/>
          <p:nvPr/>
        </p:nvSpPr>
        <p:spPr>
          <a:xfrm>
            <a:off x="2313191" y="152400"/>
            <a:ext cx="412324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Pathways 4+1</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6858000" y="1447800"/>
            <a:ext cx="1219200" cy="381000"/>
          </a:xfrm>
          <a:prstGeom prst="rect">
            <a:avLst/>
          </a:prstGeom>
          <a:noFill/>
        </p:spPr>
        <p:txBody>
          <a:bodyPr wrap="square" rtlCol="0">
            <a:spAutoFit/>
          </a:bodyPr>
          <a:lstStyle/>
          <a:p>
            <a:r>
              <a:rPr lang="en-US" dirty="0" smtClean="0">
                <a:solidFill>
                  <a:schemeClr val="tx2"/>
                </a:solidFill>
              </a:rPr>
              <a:t>Pathways</a:t>
            </a:r>
            <a:endParaRPr lang="en-US" dirty="0">
              <a:solidFill>
                <a:schemeClr val="tx2"/>
              </a:solidFill>
            </a:endParaRPr>
          </a:p>
        </p:txBody>
      </p:sp>
    </p:spTree>
    <p:extLst>
      <p:ext uri="{BB962C8B-B14F-4D97-AF65-F5344CB8AC3E}">
        <p14:creationId xmlns:p14="http://schemas.microsoft.com/office/powerpoint/2010/main" val="26255906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1905000"/>
            <a:ext cx="7620000" cy="2316162"/>
          </a:xfrm>
        </p:spPr>
        <p:txBody>
          <a:bodyPr>
            <a:normAutofit/>
          </a:bodyPr>
          <a:lstStyle/>
          <a:p>
            <a:r>
              <a:rPr lang="en-US" dirty="0" smtClean="0"/>
              <a:t>How do students meet the Pathway Requirements toward a Regents or Local Diploma?</a:t>
            </a:r>
            <a:endParaRPr lang="en-US" dirty="0"/>
          </a:p>
        </p:txBody>
      </p:sp>
      <p:sp>
        <p:nvSpPr>
          <p:cNvPr id="34820" name="Rectangle 1"/>
          <p:cNvSpPr>
            <a:spLocks noChangeArrowheads="1"/>
          </p:cNvSpPr>
          <p:nvPr/>
        </p:nvSpPr>
        <p:spPr bwMode="auto">
          <a:xfrm>
            <a:off x="8458200" y="63246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0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4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ea typeface="Verdana" pitchFamily="34" charset="0"/>
                <a:cs typeface="Verdana" pitchFamily="34" charset="0"/>
              </a:defRPr>
            </a:lvl9pPr>
          </a:lstStyle>
          <a:p>
            <a:pPr algn="r" eaLnBrk="1" hangingPunct="1">
              <a:spcBef>
                <a:spcPct val="0"/>
              </a:spcBef>
              <a:buFontTx/>
              <a:buNone/>
            </a:pPr>
            <a:r>
              <a:rPr lang="en-US" altLang="en-US" sz="1400" b="0">
                <a:solidFill>
                  <a:srgbClr val="A6A6A6"/>
                </a:solidFill>
                <a:latin typeface="CartoGothic Std" charset="0"/>
              </a:rPr>
              <a:t>23</a:t>
            </a:r>
            <a:endParaRPr lang="en-US" altLang="en-US" sz="1800" b="0">
              <a:solidFill>
                <a:schemeClr val="tx1"/>
              </a:solidFill>
            </a:endParaRPr>
          </a:p>
        </p:txBody>
      </p:sp>
    </p:spTree>
    <p:extLst>
      <p:ext uri="{BB962C8B-B14F-4D97-AF65-F5344CB8AC3E}">
        <p14:creationId xmlns:p14="http://schemas.microsoft.com/office/powerpoint/2010/main" val="212134028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5013</TotalTime>
  <Words>4195</Words>
  <Application>Microsoft Office PowerPoint</Application>
  <PresentationFormat>On-screen Show (4:3)</PresentationFormat>
  <Paragraphs>536</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Overview and Update High School Diploma Requirements</vt:lpstr>
      <vt:lpstr>Overview of Topics</vt:lpstr>
      <vt:lpstr>Requirements</vt:lpstr>
      <vt:lpstr>Diploma Types</vt:lpstr>
      <vt:lpstr>Earning Credit </vt:lpstr>
      <vt:lpstr>Distribution of Credits</vt:lpstr>
      <vt:lpstr>Assessment Requirements</vt:lpstr>
      <vt:lpstr>PowerPoint Presentation</vt:lpstr>
      <vt:lpstr>How do students meet the Pathway Requirements toward a Regents or Local Diploma?</vt:lpstr>
      <vt:lpstr>Meeting the assessment requirements for a STEM Pathway  </vt:lpstr>
      <vt:lpstr>Meeting the assessment requirements for a Humanities Pathway  </vt:lpstr>
      <vt:lpstr>Meeting the Assessment Requirements for an Arts Pathway  </vt:lpstr>
      <vt:lpstr>Meeting the assessment requirements for a LOTE Pathway  </vt:lpstr>
      <vt:lpstr>Meeting the Program and Assessment Requirements for a CTE Pathway</vt:lpstr>
      <vt:lpstr>Meeting the Program or Assessment Requirements for a CDOS Pathway</vt:lpstr>
      <vt:lpstr>Dual Role of CDOS</vt:lpstr>
      <vt:lpstr>CDOS Commencement Credential Requirements – 2 Options </vt:lpstr>
      <vt:lpstr>PowerPoint Presentation</vt:lpstr>
      <vt:lpstr>Assessment Requirements –Regents Diploma</vt:lpstr>
      <vt:lpstr>Local Diploma – 4 Ways</vt:lpstr>
      <vt:lpstr>  (2)English Language Learner - Appeal</vt:lpstr>
      <vt:lpstr>(3)Students with a Disability Low Pass Safety Nets</vt:lpstr>
      <vt:lpstr>(4)Superintendents Determination of a Local Diploma</vt:lpstr>
      <vt:lpstr>Superintendent Determination</vt:lpstr>
      <vt:lpstr>Superintendent Determination</vt:lpstr>
      <vt:lpstr>Superintendent Determination</vt:lpstr>
      <vt:lpstr>Appeal Process</vt:lpstr>
      <vt:lpstr>Appeal Criteria</vt:lpstr>
      <vt:lpstr>Appeal Committee and Review </vt:lpstr>
      <vt:lpstr>Transfer Students</vt:lpstr>
      <vt:lpstr>Social Studies Transition Exam</vt:lpstr>
      <vt:lpstr>PowerPoint Presentation</vt:lpstr>
      <vt:lpstr>Helpful Links</vt:lpstr>
      <vt:lpstr>Where to Get Additional Information </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ocm boces</cp:lastModifiedBy>
  <cp:revision>228</cp:revision>
  <cp:lastPrinted>2017-03-02T22:42:28Z</cp:lastPrinted>
  <dcterms:created xsi:type="dcterms:W3CDTF">2016-02-04T20:20:24Z</dcterms:created>
  <dcterms:modified xsi:type="dcterms:W3CDTF">2017-06-08T14:36:45Z</dcterms:modified>
</cp:coreProperties>
</file>