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6" r:id="rId5"/>
    <p:sldId id="614" r:id="rId6"/>
    <p:sldId id="615" r:id="rId7"/>
    <p:sldId id="616" r:id="rId8"/>
    <p:sldId id="617" r:id="rId9"/>
    <p:sldId id="618" r:id="rId10"/>
    <p:sldId id="619" r:id="rId11"/>
    <p:sldId id="620" r:id="rId12"/>
    <p:sldId id="436" r:id="rId1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207">
          <p15:clr>
            <a:srgbClr val="A4A3A4"/>
          </p15:clr>
        </p15:guide>
        <p15:guide id="4">
          <p15:clr>
            <a:srgbClr val="A4A3A4"/>
          </p15:clr>
        </p15:guide>
      </p15:sldGuideLst>
    </p:ext>
    <p:ext uri="{2D200454-40CA-4A62-9FC3-DE9A4176ACB9}">
      <p15:notesGuideLst xmlns:p15="http://schemas.microsoft.com/office/powerpoint/2012/main">
        <p15:guide id="1" orient="horz" pos="3033" userDrawn="1">
          <p15:clr>
            <a:srgbClr val="A4A3A4"/>
          </p15:clr>
        </p15:guide>
        <p15:guide id="2" pos="2377" userDrawn="1">
          <p15:clr>
            <a:srgbClr val="A4A3A4"/>
          </p15:clr>
        </p15:guide>
        <p15:guide id="3" orient="horz" pos="2937" userDrawn="1">
          <p15:clr>
            <a:srgbClr val="A4A3A4"/>
          </p15:clr>
        </p15:guide>
        <p15:guide id="4" pos="2278" userDrawn="1">
          <p15:clr>
            <a:srgbClr val="A4A3A4"/>
          </p15:clr>
        </p15:guide>
        <p15:guide id="5" orient="horz" pos="3029" userDrawn="1">
          <p15:clr>
            <a:srgbClr val="A4A3A4"/>
          </p15:clr>
        </p15:guide>
        <p15:guide id="6" orient="horz" pos="2933" userDrawn="1">
          <p15:clr>
            <a:srgbClr val="A4A3A4"/>
          </p15:clr>
        </p15:guide>
        <p15:guide id="7" pos="2319" userDrawn="1">
          <p15:clr>
            <a:srgbClr val="A4A3A4"/>
          </p15:clr>
        </p15:guide>
        <p15:guide id="8" pos="22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ory Gilpin" initials="VG" lastIdx="4" clrIdx="0"/>
  <p:cmAuthor id="7" name=" Shannon Logan" initials="SL" lastIdx="1" clrIdx="7"/>
  <p:cmAuthor id="1" name="Kelly J. Larson" initials="KJL" lastIdx="1" clrIdx="1"/>
  <p:cmAuthor id="8" name="Heather Klusendorf" initials="HK" lastIdx="35" clrIdx="8"/>
  <p:cmAuthor id="2" name="Matt Spindler" initials="MS" lastIdx="64" clrIdx="2">
    <p:extLst/>
  </p:cmAuthor>
  <p:cmAuthor id="9" name="Kiara Harold" initials="KH" lastIdx="4" clrIdx="9">
    <p:extLst/>
  </p:cmAuthor>
  <p:cmAuthor id="3" name="Janet Wolnik Robles" initials="JWR" lastIdx="1" clrIdx="3"/>
  <p:cmAuthor id="4" name="Ryan Bickett" initials="RB" lastIdx="0" clrIdx="4"/>
  <p:cmAuthor id="5" name="Christie Tooker" initials="CT" lastIdx="33" clrIdx="5">
    <p:extLst/>
  </p:cmAuthor>
  <p:cmAuthor id="6" name="Helene Gniadek" initials="HG" lastIdx="4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2C0"/>
    <a:srgbClr val="808285"/>
    <a:srgbClr val="5D87A1"/>
    <a:srgbClr val="060606"/>
    <a:srgbClr val="C41230"/>
    <a:srgbClr val="80A1B6"/>
    <a:srgbClr val="5B3670"/>
    <a:srgbClr val="6AB3AF"/>
    <a:srgbClr val="007F7B"/>
    <a:srgbClr val="430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1" autoAdjust="0"/>
    <p:restoredTop sz="83370" autoAdjust="0"/>
  </p:normalViewPr>
  <p:slideViewPr>
    <p:cSldViewPr snapToGrid="0">
      <p:cViewPr varScale="1">
        <p:scale>
          <a:sx n="96" d="100"/>
          <a:sy n="96" d="100"/>
        </p:scale>
        <p:origin x="1656" y="84"/>
      </p:cViewPr>
      <p:guideLst>
        <p:guide orient="horz" pos="2160"/>
        <p:guide pos="2880"/>
        <p:guide orient="horz" pos="4207"/>
        <p:guide/>
      </p:guideLst>
    </p:cSldViewPr>
  </p:slideViewPr>
  <p:outlineViewPr>
    <p:cViewPr>
      <p:scale>
        <a:sx n="33" d="100"/>
        <a:sy n="33" d="100"/>
      </p:scale>
      <p:origin x="0" y="-27468"/>
    </p:cViewPr>
  </p:outlineViewPr>
  <p:notesTextViewPr>
    <p:cViewPr>
      <p:scale>
        <a:sx n="100" d="100"/>
        <a:sy n="100" d="100"/>
      </p:scale>
      <p:origin x="0" y="0"/>
    </p:cViewPr>
  </p:notesTextViewPr>
  <p:sorterViewPr>
    <p:cViewPr varScale="1">
      <p:scale>
        <a:sx n="1" d="1"/>
        <a:sy n="1" d="1"/>
      </p:scale>
      <p:origin x="0" y="2604"/>
    </p:cViewPr>
  </p:sorterViewPr>
  <p:notesViewPr>
    <p:cSldViewPr>
      <p:cViewPr varScale="1">
        <p:scale>
          <a:sx n="63" d="100"/>
          <a:sy n="63" d="100"/>
        </p:scale>
        <p:origin x="-3276" y="-126"/>
      </p:cViewPr>
      <p:guideLst>
        <p:guide orient="horz" pos="3033"/>
        <p:guide pos="2377"/>
        <p:guide orient="horz" pos="2937"/>
        <p:guide pos="2278"/>
        <p:guide orient="horz" pos="3029"/>
        <p:guide orient="horz" pos="2933"/>
        <p:guide pos="2319"/>
        <p:guide pos="22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4" y="1"/>
            <a:ext cx="3055456" cy="464183"/>
          </a:xfrm>
          <a:prstGeom prst="rect">
            <a:avLst/>
          </a:prstGeom>
          <a:noFill/>
          <a:ln w="9525">
            <a:noFill/>
            <a:miter lim="800000"/>
            <a:headEnd/>
            <a:tailEnd/>
          </a:ln>
        </p:spPr>
        <p:txBody>
          <a:bodyPr vert="horz" wrap="square" lIns="92506" tIns="46253" rIns="92506" bIns="46253" numCol="1" anchor="t" anchorCtr="0" compatLnSpc="1">
            <a:prstTxWarp prst="textNoShape">
              <a:avLst/>
            </a:prstTxWarp>
          </a:bodyPr>
          <a:lstStyle>
            <a:lvl1pPr defTabSz="925214">
              <a:defRPr sz="1300">
                <a:cs typeface="+mn-cs"/>
              </a:defRPr>
            </a:lvl1pPr>
          </a:lstStyle>
          <a:p>
            <a:pPr>
              <a:defRPr/>
            </a:pPr>
            <a:endParaRPr lang="en-US" dirty="0"/>
          </a:p>
        </p:txBody>
      </p:sp>
      <p:sp>
        <p:nvSpPr>
          <p:cNvPr id="134147" name="Rectangle 3"/>
          <p:cNvSpPr>
            <a:spLocks noGrp="1" noChangeArrowheads="1"/>
          </p:cNvSpPr>
          <p:nvPr>
            <p:ph type="dt" sz="quarter" idx="1"/>
          </p:nvPr>
        </p:nvSpPr>
        <p:spPr bwMode="auto">
          <a:xfrm>
            <a:off x="3996213" y="1"/>
            <a:ext cx="3055456" cy="464183"/>
          </a:xfrm>
          <a:prstGeom prst="rect">
            <a:avLst/>
          </a:prstGeom>
          <a:noFill/>
          <a:ln w="9525">
            <a:noFill/>
            <a:miter lim="800000"/>
            <a:headEnd/>
            <a:tailEnd/>
          </a:ln>
        </p:spPr>
        <p:txBody>
          <a:bodyPr vert="horz" wrap="square" lIns="92506" tIns="46253" rIns="92506" bIns="46253" numCol="1" anchor="t" anchorCtr="0" compatLnSpc="1">
            <a:prstTxWarp prst="textNoShape">
              <a:avLst/>
            </a:prstTxWarp>
          </a:bodyPr>
          <a:lstStyle>
            <a:lvl1pPr algn="r" defTabSz="925214">
              <a:defRPr sz="1300">
                <a:cs typeface="+mn-cs"/>
              </a:defRPr>
            </a:lvl1pPr>
          </a:lstStyle>
          <a:p>
            <a:pPr>
              <a:defRPr/>
            </a:pPr>
            <a:fld id="{0C43AC45-EB2F-5F43-A057-B7A2F3C5AB5B}" type="datetime1">
              <a:rPr lang="en-US" smtClean="0"/>
              <a:t>3/27/2019</a:t>
            </a:fld>
            <a:endParaRPr lang="en-US" dirty="0"/>
          </a:p>
        </p:txBody>
      </p:sp>
      <p:sp>
        <p:nvSpPr>
          <p:cNvPr id="134148" name="Rectangle 4"/>
          <p:cNvSpPr>
            <a:spLocks noGrp="1" noChangeArrowheads="1"/>
          </p:cNvSpPr>
          <p:nvPr>
            <p:ph type="ftr" sz="quarter" idx="2"/>
          </p:nvPr>
        </p:nvSpPr>
        <p:spPr bwMode="auto">
          <a:xfrm>
            <a:off x="4" y="8843329"/>
            <a:ext cx="3055456" cy="464183"/>
          </a:xfrm>
          <a:prstGeom prst="rect">
            <a:avLst/>
          </a:prstGeom>
          <a:noFill/>
          <a:ln w="9525">
            <a:noFill/>
            <a:miter lim="800000"/>
            <a:headEnd/>
            <a:tailEnd/>
          </a:ln>
        </p:spPr>
        <p:txBody>
          <a:bodyPr vert="horz" wrap="square" lIns="92506" tIns="46253" rIns="92506" bIns="46253" numCol="1" anchor="b" anchorCtr="0" compatLnSpc="1">
            <a:prstTxWarp prst="textNoShape">
              <a:avLst/>
            </a:prstTxWarp>
          </a:bodyPr>
          <a:lstStyle>
            <a:lvl1pPr defTabSz="925214">
              <a:defRPr sz="1300">
                <a:cs typeface="+mn-cs"/>
              </a:defRPr>
            </a:lvl1pPr>
          </a:lstStyle>
          <a:p>
            <a:pPr>
              <a:defRPr/>
            </a:pPr>
            <a:endParaRPr lang="en-US" dirty="0"/>
          </a:p>
        </p:txBody>
      </p:sp>
      <p:sp>
        <p:nvSpPr>
          <p:cNvPr id="134149" name="Rectangle 5"/>
          <p:cNvSpPr>
            <a:spLocks noGrp="1" noChangeArrowheads="1"/>
          </p:cNvSpPr>
          <p:nvPr>
            <p:ph type="sldNum" sz="quarter" idx="3"/>
          </p:nvPr>
        </p:nvSpPr>
        <p:spPr bwMode="auto">
          <a:xfrm>
            <a:off x="3996213" y="8843329"/>
            <a:ext cx="3055456" cy="464183"/>
          </a:xfrm>
          <a:prstGeom prst="rect">
            <a:avLst/>
          </a:prstGeom>
          <a:noFill/>
          <a:ln w="9525">
            <a:noFill/>
            <a:miter lim="800000"/>
            <a:headEnd/>
            <a:tailEnd/>
          </a:ln>
        </p:spPr>
        <p:txBody>
          <a:bodyPr vert="horz" wrap="square" lIns="92506" tIns="46253" rIns="92506" bIns="46253" numCol="1" anchor="b" anchorCtr="0" compatLnSpc="1">
            <a:prstTxWarp prst="textNoShape">
              <a:avLst/>
            </a:prstTxWarp>
          </a:bodyPr>
          <a:lstStyle>
            <a:lvl1pPr algn="r" defTabSz="925214">
              <a:defRPr sz="1300">
                <a:cs typeface="+mn-cs"/>
              </a:defRPr>
            </a:lvl1pPr>
          </a:lstStyle>
          <a:p>
            <a:pPr>
              <a:defRPr/>
            </a:pPr>
            <a:fld id="{37AACFE4-55EE-4FA1-8284-9D18949E6C34}" type="slidenum">
              <a:rPr lang="en-US"/>
              <a:pPr>
                <a:defRPr/>
              </a:pPr>
              <a:t>‹#›</a:t>
            </a:fld>
            <a:endParaRPr lang="en-US" dirty="0"/>
          </a:p>
        </p:txBody>
      </p:sp>
    </p:spTree>
    <p:extLst>
      <p:ext uri="{BB962C8B-B14F-4D97-AF65-F5344CB8AC3E}">
        <p14:creationId xmlns:p14="http://schemas.microsoft.com/office/powerpoint/2010/main" val="775208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5" y="0"/>
            <a:ext cx="3057053" cy="465773"/>
          </a:xfrm>
          <a:prstGeom prst="rect">
            <a:avLst/>
          </a:prstGeom>
          <a:noFill/>
          <a:ln w="9525">
            <a:noFill/>
            <a:miter lim="800000"/>
            <a:headEnd/>
            <a:tailEnd/>
          </a:ln>
        </p:spPr>
        <p:txBody>
          <a:bodyPr vert="horz" wrap="square" lIns="93451" tIns="46727" rIns="93451" bIns="46727" numCol="1" anchor="t" anchorCtr="0" compatLnSpc="1">
            <a:prstTxWarp prst="textNoShape">
              <a:avLst/>
            </a:prstTxWarp>
          </a:bodyPr>
          <a:lstStyle>
            <a:lvl1pPr defTabSz="933176">
              <a:defRPr sz="1300">
                <a:cs typeface="+mn-cs"/>
              </a:defRPr>
            </a:lvl1pPr>
          </a:lstStyle>
          <a:p>
            <a:pPr>
              <a:defRPr/>
            </a:pPr>
            <a:endParaRPr lang="en-US" dirty="0"/>
          </a:p>
        </p:txBody>
      </p:sp>
      <p:sp>
        <p:nvSpPr>
          <p:cNvPr id="7171" name="Rectangle 3"/>
          <p:cNvSpPr>
            <a:spLocks noGrp="1" noChangeArrowheads="1"/>
          </p:cNvSpPr>
          <p:nvPr>
            <p:ph type="dt" idx="1"/>
          </p:nvPr>
        </p:nvSpPr>
        <p:spPr bwMode="auto">
          <a:xfrm>
            <a:off x="3994618" y="0"/>
            <a:ext cx="3057053" cy="465773"/>
          </a:xfrm>
          <a:prstGeom prst="rect">
            <a:avLst/>
          </a:prstGeom>
          <a:noFill/>
          <a:ln w="9525">
            <a:noFill/>
            <a:miter lim="800000"/>
            <a:headEnd/>
            <a:tailEnd/>
          </a:ln>
        </p:spPr>
        <p:txBody>
          <a:bodyPr vert="horz" wrap="square" lIns="93451" tIns="46727" rIns="93451" bIns="46727" numCol="1" anchor="t" anchorCtr="0" compatLnSpc="1">
            <a:prstTxWarp prst="textNoShape">
              <a:avLst/>
            </a:prstTxWarp>
          </a:bodyPr>
          <a:lstStyle>
            <a:lvl1pPr algn="r" defTabSz="933176">
              <a:defRPr sz="1300">
                <a:cs typeface="+mn-cs"/>
              </a:defRPr>
            </a:lvl1pPr>
          </a:lstStyle>
          <a:p>
            <a:pPr>
              <a:defRPr/>
            </a:pPr>
            <a:fld id="{8DB8CF04-5D0C-4D4C-9C67-FFE9D805B310}" type="datetime1">
              <a:rPr lang="en-US" smtClean="0"/>
              <a:t>3/27/2019</a:t>
            </a:fld>
            <a:endParaRPr lang="en-US" dirty="0"/>
          </a:p>
        </p:txBody>
      </p:sp>
      <p:sp>
        <p:nvSpPr>
          <p:cNvPr id="12292"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5967" y="4422462"/>
            <a:ext cx="5641332" cy="4188778"/>
          </a:xfrm>
          <a:prstGeom prst="rect">
            <a:avLst/>
          </a:prstGeom>
          <a:noFill/>
          <a:ln w="9525">
            <a:noFill/>
            <a:miter lim="800000"/>
            <a:headEnd/>
            <a:tailEnd/>
          </a:ln>
        </p:spPr>
        <p:txBody>
          <a:bodyPr vert="horz" wrap="square" lIns="93451" tIns="46727" rIns="93451" bIns="46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5" y="8841738"/>
            <a:ext cx="3057053" cy="465773"/>
          </a:xfrm>
          <a:prstGeom prst="rect">
            <a:avLst/>
          </a:prstGeom>
          <a:noFill/>
          <a:ln w="9525">
            <a:noFill/>
            <a:miter lim="800000"/>
            <a:headEnd/>
            <a:tailEnd/>
          </a:ln>
        </p:spPr>
        <p:txBody>
          <a:bodyPr vert="horz" wrap="square" lIns="93451" tIns="46727" rIns="93451" bIns="46727" numCol="1" anchor="b" anchorCtr="0" compatLnSpc="1">
            <a:prstTxWarp prst="textNoShape">
              <a:avLst/>
            </a:prstTxWarp>
          </a:bodyPr>
          <a:lstStyle>
            <a:lvl1pPr defTabSz="933176">
              <a:defRPr sz="1300">
                <a:cs typeface="+mn-cs"/>
              </a:defRPr>
            </a:lvl1pPr>
          </a:lstStyle>
          <a:p>
            <a:pPr>
              <a:defRPr/>
            </a:pPr>
            <a:endParaRPr lang="en-US" dirty="0"/>
          </a:p>
        </p:txBody>
      </p:sp>
      <p:sp>
        <p:nvSpPr>
          <p:cNvPr id="7175" name="Rectangle 7"/>
          <p:cNvSpPr>
            <a:spLocks noGrp="1" noChangeArrowheads="1"/>
          </p:cNvSpPr>
          <p:nvPr>
            <p:ph type="sldNum" sz="quarter" idx="5"/>
          </p:nvPr>
        </p:nvSpPr>
        <p:spPr bwMode="auto">
          <a:xfrm>
            <a:off x="3994618" y="8841738"/>
            <a:ext cx="3057053" cy="465773"/>
          </a:xfrm>
          <a:prstGeom prst="rect">
            <a:avLst/>
          </a:prstGeom>
          <a:noFill/>
          <a:ln w="9525">
            <a:noFill/>
            <a:miter lim="800000"/>
            <a:headEnd/>
            <a:tailEnd/>
          </a:ln>
        </p:spPr>
        <p:txBody>
          <a:bodyPr vert="horz" wrap="square" lIns="93451" tIns="46727" rIns="93451" bIns="46727" numCol="1" anchor="b" anchorCtr="0" compatLnSpc="1">
            <a:prstTxWarp prst="textNoShape">
              <a:avLst/>
            </a:prstTxWarp>
          </a:bodyPr>
          <a:lstStyle>
            <a:lvl1pPr algn="r" defTabSz="933176">
              <a:defRPr sz="1300">
                <a:cs typeface="+mn-cs"/>
              </a:defRPr>
            </a:lvl1pPr>
          </a:lstStyle>
          <a:p>
            <a:pPr>
              <a:defRPr/>
            </a:pPr>
            <a:fld id="{24C82F36-955F-4345-8FF7-C4E8053BCEDA}" type="slidenum">
              <a:rPr lang="en-US"/>
              <a:pPr>
                <a:defRPr/>
              </a:pPr>
              <a:t>‹#›</a:t>
            </a:fld>
            <a:endParaRPr lang="en-US" dirty="0"/>
          </a:p>
        </p:txBody>
      </p:sp>
    </p:spTree>
    <p:extLst>
      <p:ext uri="{BB962C8B-B14F-4D97-AF65-F5344CB8AC3E}">
        <p14:creationId xmlns:p14="http://schemas.microsoft.com/office/powerpoint/2010/main" val="19020864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1</a:t>
            </a:fld>
            <a:endParaRPr lang="en-US" dirty="0"/>
          </a:p>
        </p:txBody>
      </p:sp>
    </p:spTree>
    <p:extLst>
      <p:ext uri="{BB962C8B-B14F-4D97-AF65-F5344CB8AC3E}">
        <p14:creationId xmlns:p14="http://schemas.microsoft.com/office/powerpoint/2010/main" val="404579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Tests tab is available on the day that</a:t>
            </a:r>
            <a:r>
              <a:rPr lang="en-US" baseline="0" dirty="0" smtClean="0"/>
              <a:t> Student Login Tickets are available in Nextera Admin Please see the Significant Dates for CBT Timeline for all important CBT dates: https://cbtsupport.nysed.gov/hc/en-us/articles/360020441711-CBT-Timeline-Significant-Events-2019 </a:t>
            </a:r>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2</a:t>
            </a:fld>
            <a:endParaRPr lang="en-US" dirty="0"/>
          </a:p>
        </p:txBody>
      </p:sp>
    </p:spTree>
    <p:extLst>
      <p:ext uri="{BB962C8B-B14F-4D97-AF65-F5344CB8AC3E}">
        <p14:creationId xmlns:p14="http://schemas.microsoft.com/office/powerpoint/2010/main" val="202152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3</a:t>
            </a:fld>
            <a:endParaRPr lang="en-US" dirty="0"/>
          </a:p>
        </p:txBody>
      </p:sp>
    </p:spTree>
    <p:extLst>
      <p:ext uri="{BB962C8B-B14F-4D97-AF65-F5344CB8AC3E}">
        <p14:creationId xmlns:p14="http://schemas.microsoft.com/office/powerpoint/2010/main" val="59009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4</a:t>
            </a:fld>
            <a:endParaRPr lang="en-US" dirty="0"/>
          </a:p>
        </p:txBody>
      </p:sp>
    </p:spTree>
    <p:extLst>
      <p:ext uri="{BB962C8B-B14F-4D97-AF65-F5344CB8AC3E}">
        <p14:creationId xmlns:p14="http://schemas.microsoft.com/office/powerpoint/2010/main" val="4588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Update for 2019 Administration:</a:t>
            </a:r>
            <a:r>
              <a:rPr lang="en-US" b="1" baseline="0" dirty="0" smtClean="0"/>
              <a:t> The Not Tested Codes “Absent for entire Test” and “Refused to take entire test” are no longer available. Not Tested Codes must be set for each Session 1 and Session 2, so only the related session Not Tested Codes are available for the 2019 CBT administration. </a:t>
            </a:r>
            <a:endParaRPr lang="en-US" b="1"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5</a:t>
            </a:fld>
            <a:endParaRPr lang="en-US" dirty="0"/>
          </a:p>
        </p:txBody>
      </p:sp>
    </p:spTree>
    <p:extLst>
      <p:ext uri="{BB962C8B-B14F-4D97-AF65-F5344CB8AC3E}">
        <p14:creationId xmlns:p14="http://schemas.microsoft.com/office/powerpoint/2010/main" val="270339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“Testing on Paper” Not Tested</a:t>
            </a:r>
            <a:r>
              <a:rPr lang="en-US" baseline="0" dirty="0" smtClean="0"/>
              <a:t> Code is exclusive to CBT and can only be set in Nextera Admin. Schools will use this code to mark any student who is available in Nextera Admin and testing on paper in a CBT grade level, such as for receiving the Test Read accommodation on paper or for oral translation for CBT math.</a:t>
            </a:r>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6</a:t>
            </a:fld>
            <a:endParaRPr lang="en-US" dirty="0"/>
          </a:p>
        </p:txBody>
      </p:sp>
    </p:spTree>
    <p:extLst>
      <p:ext uri="{BB962C8B-B14F-4D97-AF65-F5344CB8AC3E}">
        <p14:creationId xmlns:p14="http://schemas.microsoft.com/office/powerpoint/2010/main" val="264206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7</a:t>
            </a:fld>
            <a:endParaRPr lang="en-US" dirty="0"/>
          </a:p>
        </p:txBody>
      </p:sp>
    </p:spTree>
    <p:extLst>
      <p:ext uri="{BB962C8B-B14F-4D97-AF65-F5344CB8AC3E}">
        <p14:creationId xmlns:p14="http://schemas.microsoft.com/office/powerpoint/2010/main" val="340744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a CBT Best practice to review this report after primary CBT administration within your school. Every student should either have a “Completed” status or a Not Tested Code indicated for each test session. </a:t>
            </a:r>
            <a:endParaRPr lang="en-US" baseline="0"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8</a:t>
            </a:fld>
            <a:endParaRPr lang="en-US" dirty="0"/>
          </a:p>
        </p:txBody>
      </p:sp>
    </p:spTree>
    <p:extLst>
      <p:ext uri="{BB962C8B-B14F-4D97-AF65-F5344CB8AC3E}">
        <p14:creationId xmlns:p14="http://schemas.microsoft.com/office/powerpoint/2010/main" val="349162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C82F36-955F-4345-8FF7-C4E8053BCEDA}" type="slidenum">
              <a:rPr lang="en-US" smtClean="0"/>
              <a:pPr>
                <a:defRPr/>
              </a:pPr>
              <a:t>9</a:t>
            </a:fld>
            <a:endParaRPr lang="en-US" dirty="0"/>
          </a:p>
        </p:txBody>
      </p:sp>
    </p:spTree>
    <p:extLst>
      <p:ext uri="{BB962C8B-B14F-4D97-AF65-F5344CB8AC3E}">
        <p14:creationId xmlns:p14="http://schemas.microsoft.com/office/powerpoint/2010/main" val="3774012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9050" y="2399967"/>
            <a:ext cx="4142344" cy="787524"/>
          </a:xfrm>
        </p:spPr>
        <p:txBody>
          <a:bodyPr tIns="0" bIns="0" anchor="b" anchorCtr="0">
            <a:normAutofit/>
          </a:bodyPr>
          <a:lstStyle>
            <a:lvl1pPr>
              <a:defRPr sz="2400" baseline="0">
                <a:solidFill>
                  <a:schemeClr val="tx1"/>
                </a:solidFill>
              </a:defRPr>
            </a:lvl1pPr>
          </a:lstStyle>
          <a:p>
            <a:r>
              <a:rPr lang="en-US" dirty="0"/>
              <a:t>Click to add your presentation </a:t>
            </a:r>
            <a:br>
              <a:rPr lang="en-US" dirty="0"/>
            </a:br>
            <a:r>
              <a:rPr lang="en-US" dirty="0"/>
              <a:t>title here</a:t>
            </a:r>
          </a:p>
        </p:txBody>
      </p:sp>
      <p:sp>
        <p:nvSpPr>
          <p:cNvPr id="5" name="Text Placeholder 4"/>
          <p:cNvSpPr>
            <a:spLocks noGrp="1"/>
          </p:cNvSpPr>
          <p:nvPr>
            <p:ph type="body" sz="quarter" idx="10" hasCustomPrompt="1"/>
          </p:nvPr>
        </p:nvSpPr>
        <p:spPr>
          <a:xfrm>
            <a:off x="279049" y="3230355"/>
            <a:ext cx="4153102" cy="430887"/>
          </a:xfrm>
        </p:spPr>
        <p:txBody>
          <a:bodyPr wrap="square" tIns="0" bIns="0">
            <a:spAutoFit/>
          </a:bodyPr>
          <a:lstStyle>
            <a:lvl1pPr marL="0" indent="0">
              <a:lnSpc>
                <a:spcPct val="100000"/>
              </a:lnSpc>
              <a:spcBef>
                <a:spcPts val="0"/>
              </a:spcBef>
              <a:buNone/>
              <a:defRPr sz="1600">
                <a:solidFill>
                  <a:schemeClr val="tx1"/>
                </a:solidFill>
                <a:latin typeface="Arial" charset="0"/>
                <a:ea typeface="Arial" charset="0"/>
                <a:cs typeface="Arial" charset="0"/>
              </a:defRPr>
            </a:lvl1pPr>
          </a:lstStyle>
          <a:p>
            <a:r>
              <a:rPr lang="en-US" sz="1400" kern="0" dirty="0"/>
              <a:t>Your</a:t>
            </a:r>
            <a:r>
              <a:rPr lang="en-US" sz="1400" kern="0" baseline="0" dirty="0"/>
              <a:t> name and title</a:t>
            </a:r>
          </a:p>
          <a:p>
            <a:r>
              <a:rPr lang="en-US" sz="1400" kern="0" baseline="0" dirty="0"/>
              <a:t>Date of presentation</a:t>
            </a:r>
          </a:p>
        </p:txBody>
      </p:sp>
    </p:spTree>
    <p:extLst>
      <p:ext uri="{BB962C8B-B14F-4D97-AF65-F5344CB8AC3E}">
        <p14:creationId xmlns:p14="http://schemas.microsoft.com/office/powerpoint/2010/main" val="64113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050" y="4314828"/>
            <a:ext cx="6660594" cy="787524"/>
          </a:xfrm>
        </p:spPr>
        <p:txBody>
          <a:bodyPr tIns="0" bIns="0" anchor="b" anchorCtr="0"/>
          <a:lstStyle>
            <a:lvl1pPr>
              <a:defRPr sz="2400" baseline="0"/>
            </a:lvl1pPr>
          </a:lstStyle>
          <a:p>
            <a:r>
              <a:rPr lang="en-US" dirty="0"/>
              <a:t>Click to add your presentation </a:t>
            </a:r>
            <a:br>
              <a:rPr lang="en-US" dirty="0"/>
            </a:br>
            <a:r>
              <a:rPr lang="en-US" dirty="0"/>
              <a:t>title here</a:t>
            </a:r>
          </a:p>
        </p:txBody>
      </p:sp>
      <p:sp>
        <p:nvSpPr>
          <p:cNvPr id="4" name="Text Placeholder 4"/>
          <p:cNvSpPr>
            <a:spLocks noGrp="1"/>
          </p:cNvSpPr>
          <p:nvPr>
            <p:ph type="body" sz="quarter" idx="10" hasCustomPrompt="1"/>
          </p:nvPr>
        </p:nvSpPr>
        <p:spPr>
          <a:xfrm>
            <a:off x="279049" y="5145216"/>
            <a:ext cx="6033616" cy="430887"/>
          </a:xfrm>
        </p:spPr>
        <p:txBody>
          <a:bodyPr wrap="square" tIns="0" bIns="0">
            <a:spAutoFit/>
          </a:bodyPr>
          <a:lstStyle>
            <a:lvl1pPr marL="0" indent="0">
              <a:lnSpc>
                <a:spcPct val="100000"/>
              </a:lnSpc>
              <a:spcBef>
                <a:spcPts val="0"/>
              </a:spcBef>
              <a:buNone/>
              <a:defRPr sz="1600">
                <a:solidFill>
                  <a:schemeClr val="bg2"/>
                </a:solidFill>
                <a:latin typeface="Arial" charset="0"/>
                <a:ea typeface="Arial" charset="0"/>
                <a:cs typeface="Arial" charset="0"/>
              </a:defRPr>
            </a:lvl1pPr>
          </a:lstStyle>
          <a:p>
            <a:r>
              <a:rPr lang="en-US" sz="1400" kern="0" dirty="0"/>
              <a:t>Your</a:t>
            </a:r>
            <a:r>
              <a:rPr lang="en-US" sz="1400" kern="0" baseline="0" dirty="0"/>
              <a:t> name and title</a:t>
            </a:r>
          </a:p>
          <a:p>
            <a:r>
              <a:rPr lang="en-US" sz="1400" kern="0" baseline="0" dirty="0"/>
              <a:t>Date of presentation</a:t>
            </a:r>
          </a:p>
        </p:txBody>
      </p:sp>
    </p:spTree>
    <p:extLst>
      <p:ext uri="{BB962C8B-B14F-4D97-AF65-F5344CB8AC3E}">
        <p14:creationId xmlns:p14="http://schemas.microsoft.com/office/powerpoint/2010/main" val="103494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SzPct val="100000"/>
              <a:buFont typeface="Wingdings" pitchFamily="2" charset="2"/>
              <a:buChar char="§"/>
              <a:defRPr sz="2400"/>
            </a:lvl1pPr>
            <a:lvl2pPr>
              <a:lnSpc>
                <a:spcPct val="110000"/>
              </a:lnSpc>
              <a:spcBef>
                <a:spcPts val="600"/>
              </a:spcBef>
              <a:buFont typeface="Arial" pitchFamily="34" charset="0"/>
              <a:buChar char="–"/>
              <a:defRPr sz="2000"/>
            </a:lvl2pPr>
            <a:lvl3pPr>
              <a:defRPr sz="18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Grp="1" noChangeArrowheads="1"/>
          </p:cNvSpPr>
          <p:nvPr>
            <p:ph type="sldNum" sz="quarter" idx="12"/>
          </p:nvPr>
        </p:nvSpPr>
        <p:spPr/>
        <p:txBody>
          <a:bodyPr/>
          <a:lstStyle>
            <a:lvl1pPr>
              <a:defRPr sz="1200" b="0"/>
            </a:lvl1pPr>
          </a:lstStyle>
          <a:p>
            <a:pPr>
              <a:defRPr/>
            </a:pPr>
            <a:endParaRPr lang="en-US" dirty="0"/>
          </a:p>
        </p:txBody>
      </p:sp>
      <p:sp>
        <p:nvSpPr>
          <p:cNvPr id="2" name="Title 1"/>
          <p:cNvSpPr>
            <a:spLocks noGrp="1"/>
          </p:cNvSpPr>
          <p:nvPr>
            <p:ph type="title" hasCustomPrompt="1"/>
          </p:nvPr>
        </p:nvSpPr>
        <p:spPr/>
        <p:txBody>
          <a:bodyPr>
            <a:normAutofit/>
          </a:bodyPr>
          <a:lstStyle/>
          <a:p>
            <a:r>
              <a:rPr lang="en-US" dirty="0"/>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add title</a:t>
            </a:r>
          </a:p>
        </p:txBody>
      </p:sp>
      <p:sp>
        <p:nvSpPr>
          <p:cNvPr id="5" name="Rectangle 6"/>
          <p:cNvSpPr>
            <a:spLocks noGrp="1" noChangeArrowheads="1"/>
          </p:cNvSpPr>
          <p:nvPr>
            <p:ph type="sldNum" sz="quarter" idx="12"/>
          </p:nvPr>
        </p:nvSpPr>
        <p:spPr/>
        <p:txBody>
          <a:bodyPr/>
          <a:lstStyle>
            <a:lvl1pPr>
              <a:defRPr/>
            </a:lvl1pPr>
          </a:lstStyle>
          <a:p>
            <a:pPr>
              <a:defRPr/>
            </a:pPr>
            <a:fld id="{CE940D3A-B580-4612-8A82-7356B2C914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add title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528B12E-2D2F-4EC1-9733-5CD663F70F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92"/>
            <a:ext cx="9144000" cy="6858000"/>
          </a:xfrm>
          <a:prstGeom prst="rect">
            <a:avLst/>
          </a:prstGeom>
        </p:spPr>
      </p:pic>
      <p:sp>
        <p:nvSpPr>
          <p:cNvPr id="22" name="Title 21"/>
          <p:cNvSpPr>
            <a:spLocks noGrp="1"/>
          </p:cNvSpPr>
          <p:nvPr>
            <p:ph type="title" hasCustomPrompt="1"/>
          </p:nvPr>
        </p:nvSpPr>
        <p:spPr>
          <a:xfrm>
            <a:off x="457200" y="2773681"/>
            <a:ext cx="8229600" cy="655319"/>
          </a:xfrm>
        </p:spPr>
        <p:txBody>
          <a:bodyPr/>
          <a:lstStyle>
            <a:lvl1pPr>
              <a:defRPr sz="4800" b="0">
                <a:solidFill>
                  <a:schemeClr val="bg1"/>
                </a:solidFill>
              </a:defRPr>
            </a:lvl1pPr>
          </a:lstStyle>
          <a:p>
            <a:r>
              <a:rPr lang="en-US" dirty="0"/>
              <a:t>Click to add divider 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normAutofit/>
          </a:bodyPr>
          <a:lstStyle>
            <a:lvl1pPr>
              <a:defRPr/>
            </a:lvl1pPr>
          </a:lstStyle>
          <a:p>
            <a:r>
              <a:rPr lang="en-US" dirty="0"/>
              <a:t>Click to add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pPr>
              <a:defRPr/>
            </a:pPr>
            <a:fld id="{243721AC-5189-487B-940B-3B93452CFF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31592"/>
            <a:ext cx="5111750" cy="5036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31593"/>
            <a:ext cx="3008313" cy="5327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pPr>
              <a:defRPr/>
            </a:pPr>
            <a:fld id="{25BD0E6A-BCBB-4899-902B-63B190372A61}" type="slidenum">
              <a:rPr lang="en-US"/>
              <a:pPr>
                <a:defRPr/>
              </a:pPr>
              <a:t>‹#›</a:t>
            </a:fld>
            <a:endParaRPr lang="en-US" dirty="0"/>
          </a:p>
        </p:txBody>
      </p:sp>
      <p:sp>
        <p:nvSpPr>
          <p:cNvPr id="5" name="Title 4"/>
          <p:cNvSpPr>
            <a:spLocks noGrp="1"/>
          </p:cNvSpPr>
          <p:nvPr>
            <p:ph type="title" hasCustomPrompt="1"/>
          </p:nvPr>
        </p:nvSpPr>
        <p:spPr/>
        <p:txBody>
          <a:bodyPr>
            <a:normAutofit/>
          </a:bodyPr>
          <a:lstStyle/>
          <a:p>
            <a:r>
              <a:rPr lang="en-US" dirty="0"/>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100000"/>
              <a:buFont typeface="Wingdings" pitchFamily="2" charset="2"/>
              <a:buChar char="§"/>
              <a:defRPr sz="2200"/>
            </a:lvl1pPr>
            <a:lvl2pPr>
              <a:lnSpc>
                <a:spcPct val="110000"/>
              </a:lnSpc>
              <a:spcBef>
                <a:spcPts val="600"/>
              </a:spcBef>
              <a:buFont typeface="Arial" pitchFamily="34" charset="0"/>
              <a:buChar char="–"/>
              <a:defRPr sz="1800"/>
            </a:lvl2pPr>
            <a:lvl3pPr>
              <a:defRPr sz="1600"/>
            </a:lvl3pPr>
            <a:lvl4pPr>
              <a:defRPr sz="12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57"/>
            <a:ext cx="9144000" cy="914400"/>
          </a:xfrm>
          <a:prstGeom prst="rect">
            <a:avLst/>
          </a:prstGeom>
        </p:spPr>
      </p:pic>
      <p:sp>
        <p:nvSpPr>
          <p:cNvPr id="8" name="Rectangle 6"/>
          <p:cNvSpPr>
            <a:spLocks noGrp="1" noChangeArrowheads="1"/>
          </p:cNvSpPr>
          <p:nvPr>
            <p:ph type="sldNum" sz="quarter" idx="12"/>
          </p:nvPr>
        </p:nvSpPr>
        <p:spPr/>
        <p:txBody>
          <a:bodyPr/>
          <a:lstStyle>
            <a:lvl1pPr>
              <a:defRPr sz="1200" b="0"/>
            </a:lvl1pPr>
          </a:lstStyle>
          <a:p>
            <a:fld id="{274655F8-5554-44E1-8863-1E422BFF29DE}"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5" name="Title 4"/>
          <p:cNvSpPr>
            <a:spLocks noGrp="1"/>
          </p:cNvSpPr>
          <p:nvPr>
            <p:ph type="title" hasCustomPrompt="1"/>
          </p:nvPr>
        </p:nvSpPr>
        <p:spPr/>
        <p:txBody>
          <a:bodyPr/>
          <a:lstStyle/>
          <a:p>
            <a:r>
              <a:rPr lang="en-US" dirty="0"/>
              <a:t>Click to add title</a:t>
            </a:r>
          </a:p>
        </p:txBody>
      </p:sp>
    </p:spTree>
    <p:extLst>
      <p:ext uri="{BB962C8B-B14F-4D97-AF65-F5344CB8AC3E}">
        <p14:creationId xmlns:p14="http://schemas.microsoft.com/office/powerpoint/2010/main" val="336877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169310" y="6520333"/>
            <a:ext cx="1225352" cy="215444"/>
          </a:xfrm>
          <a:prstGeom prst="rect">
            <a:avLst/>
          </a:prstGeom>
          <a:noFill/>
        </p:spPr>
        <p:txBody>
          <a:bodyPr wrap="square" rtlCol="0">
            <a:spAutoFit/>
          </a:bodyPr>
          <a:lstStyle/>
          <a:p>
            <a:pPr algn="r"/>
            <a:fld id="{5AA82897-0AE2-604F-8E85-2EC01E702A30}" type="datetime3">
              <a:rPr lang="en-US" sz="800" b="0" baseline="0" smtClean="0">
                <a:solidFill>
                  <a:schemeClr val="tx1">
                    <a:lumMod val="65000"/>
                    <a:lumOff val="35000"/>
                  </a:schemeClr>
                </a:solidFill>
              </a:rPr>
              <a:pPr algn="r"/>
              <a:t>27 March 2019</a:t>
            </a:fld>
            <a:r>
              <a:rPr lang="en-US" sz="800" b="0" baseline="0" dirty="0">
                <a:solidFill>
                  <a:schemeClr val="tx1">
                    <a:lumMod val="65000"/>
                    <a:lumOff val="35000"/>
                  </a:schemeClr>
                </a:solidFill>
              </a:rPr>
              <a:t>.</a:t>
            </a:r>
            <a:endParaRPr lang="en-US" sz="800"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9" name="Rectangle 9"/>
          <p:cNvSpPr>
            <a:spLocks noChangeArrowheads="1"/>
          </p:cNvSpPr>
          <p:nvPr/>
        </p:nvSpPr>
        <p:spPr bwMode="auto">
          <a:xfrm>
            <a:off x="3352800" y="6666613"/>
            <a:ext cx="2420679" cy="191385"/>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7" name="Rectangle 2"/>
          <p:cNvSpPr>
            <a:spLocks noGrp="1" noChangeArrowheads="1"/>
          </p:cNvSpPr>
          <p:nvPr>
            <p:ph type="title"/>
          </p:nvPr>
        </p:nvSpPr>
        <p:spPr bwMode="auto">
          <a:xfrm>
            <a:off x="457200" y="318655"/>
            <a:ext cx="8229600" cy="5957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endParaRPr lang="en-US" dirty="0"/>
          </a:p>
        </p:txBody>
      </p:sp>
      <p:sp>
        <p:nvSpPr>
          <p:cNvPr id="1028"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marL="742950" lvl="1" indent="-285750" algn="l" rtl="0" eaLnBrk="1" fontAlgn="base" hangingPunct="1">
              <a:lnSpc>
                <a:spcPct val="110000"/>
              </a:lnSpc>
              <a:spcBef>
                <a:spcPts val="600"/>
              </a:spcBef>
              <a:spcAft>
                <a:spcPct val="0"/>
              </a:spcAft>
              <a:buClr>
                <a:schemeClr val="tx1">
                  <a:lumMod val="65000"/>
                  <a:lumOff val="35000"/>
                </a:schemeClr>
              </a:buClr>
              <a:buFont typeface="Arial" pitchFamily="34" charset="0"/>
              <a:buChar char="–"/>
            </a:pPr>
            <a:r>
              <a:rPr lang="en-US" dirty="0"/>
              <a:t>Second level</a:t>
            </a:r>
          </a:p>
          <a:p>
            <a:pPr marL="1143000" lvl="2" indent="-228600" algn="l" rtl="0" eaLnBrk="1" fontAlgn="base" hangingPunct="1">
              <a:spcBef>
                <a:spcPct val="20000"/>
              </a:spcBef>
              <a:spcAft>
                <a:spcPct val="0"/>
              </a:spcAft>
              <a:buClr>
                <a:schemeClr val="tx1">
                  <a:lumMod val="65000"/>
                  <a:lumOff val="35000"/>
                </a:schemeClr>
              </a:buClr>
              <a:buChar char="•"/>
            </a:pPr>
            <a:r>
              <a:rPr lang="en-US" dirty="0"/>
              <a:t>Third level</a:t>
            </a:r>
          </a:p>
          <a:p>
            <a:pPr marL="1600200" lvl="3" indent="-228600" algn="l" rtl="0" eaLnBrk="1" fontAlgn="base" hangingPunct="1">
              <a:spcBef>
                <a:spcPct val="20000"/>
              </a:spcBef>
              <a:spcAft>
                <a:spcPct val="0"/>
              </a:spcAft>
              <a:buClr>
                <a:schemeClr val="tx1">
                  <a:lumMod val="65000"/>
                  <a:lumOff val="35000"/>
                </a:schemeClr>
              </a:buClr>
              <a:buChar char="–"/>
            </a:pPr>
            <a:r>
              <a:rPr lang="en-US" dirty="0"/>
              <a:t>Fourth level</a:t>
            </a:r>
          </a:p>
          <a:p>
            <a:pPr marL="2057400" lvl="4" indent="-228600" algn="l" rtl="0" eaLnBrk="1" fontAlgn="base" hangingPunct="1">
              <a:spcBef>
                <a:spcPct val="20000"/>
              </a:spcBef>
              <a:spcAft>
                <a:spcPct val="0"/>
              </a:spcAft>
              <a:buClr>
                <a:schemeClr val="tx1">
                  <a:lumMod val="65000"/>
                  <a:lumOff val="35000"/>
                </a:schemeClr>
              </a:buClr>
              <a:buChar char="»"/>
            </a:pPr>
            <a:r>
              <a:rPr lang="en-US" dirty="0"/>
              <a:t>Fifth level</a:t>
            </a:r>
          </a:p>
        </p:txBody>
      </p:sp>
      <p:sp>
        <p:nvSpPr>
          <p:cNvPr id="1030" name="Rectangle 6"/>
          <p:cNvSpPr>
            <a:spLocks noGrp="1" noChangeArrowheads="1"/>
          </p:cNvSpPr>
          <p:nvPr>
            <p:ph type="sldNum" sz="quarter" idx="4"/>
          </p:nvPr>
        </p:nvSpPr>
        <p:spPr bwMode="auto">
          <a:xfrm>
            <a:off x="457200" y="6451602"/>
            <a:ext cx="682831"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200" b="0">
                <a:solidFill>
                  <a:schemeClr val="tx1">
                    <a:lumMod val="65000"/>
                    <a:lumOff val="35000"/>
                  </a:schemeClr>
                </a:solidFill>
                <a:cs typeface="+mn-cs"/>
              </a:defRPr>
            </a:lvl1pPr>
          </a:lstStyle>
          <a:p>
            <a:pPr>
              <a:defRPr/>
            </a:pPr>
            <a:fld id="{06DEC7A2-620D-4231-8928-4D653102AB85}" type="slidenum">
              <a:rPr lang="en-US" smtClean="0"/>
              <a:pPr>
                <a:defRPr/>
              </a:pPr>
              <a:t>‹#›</a:t>
            </a:fld>
            <a:endParaRPr lang="en-US" dirty="0"/>
          </a:p>
        </p:txBody>
      </p:sp>
      <p:sp>
        <p:nvSpPr>
          <p:cNvPr id="10" name="TextBox 9"/>
          <p:cNvSpPr txBox="1"/>
          <p:nvPr/>
        </p:nvSpPr>
        <p:spPr>
          <a:xfrm>
            <a:off x="914400" y="5715000"/>
            <a:ext cx="7162800" cy="276999"/>
          </a:xfrm>
          <a:prstGeom prst="rect">
            <a:avLst/>
          </a:prstGeom>
          <a:noFill/>
        </p:spPr>
        <p:txBody>
          <a:bodyPr wrap="square" rtlCol="0">
            <a:spAutoFit/>
          </a:bodyPr>
          <a:lstStyle/>
          <a:p>
            <a:pPr algn="ctr"/>
            <a:r>
              <a:rPr lang="en-US" sz="1200" b="1" baseline="0" dirty="0">
                <a:solidFill>
                  <a:schemeClr val="bg1"/>
                </a:solidFill>
              </a:rPr>
              <a:t>PRESENTATION TITLE</a:t>
            </a:r>
            <a:endParaRPr lang="en-US" sz="1200" b="1" dirty="0">
              <a:solidFill>
                <a:schemeClr val="bg1"/>
              </a:solidFill>
            </a:endParaRPr>
          </a:p>
        </p:txBody>
      </p: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2889" y="6245469"/>
            <a:ext cx="1927873" cy="566615"/>
          </a:xfrm>
          <a:prstGeom prst="rect">
            <a:avLst/>
          </a:prstGeom>
        </p:spPr>
      </p:pic>
      <p:sp>
        <p:nvSpPr>
          <p:cNvPr id="6" name="Rectangle 5"/>
          <p:cNvSpPr/>
          <p:nvPr/>
        </p:nvSpPr>
        <p:spPr>
          <a:xfrm>
            <a:off x="2367060" y="6451602"/>
            <a:ext cx="665018" cy="36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140031" y="6520331"/>
            <a:ext cx="5662858" cy="215444"/>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800" b="0" baseline="0" dirty="0">
                <a:solidFill>
                  <a:schemeClr val="tx1">
                    <a:lumMod val="65000"/>
                    <a:lumOff val="35000"/>
                  </a:schemeClr>
                </a:solidFill>
              </a:rPr>
              <a:t>© Copyright             Questar Assessment, Inc. All Rights Reserved</a:t>
            </a:r>
            <a:endParaRPr lang="en-US" sz="800" b="0"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7" r:id="rId2"/>
    <p:sldLayoutId id="2147483660" r:id="rId3"/>
    <p:sldLayoutId id="2147483663" r:id="rId4"/>
    <p:sldLayoutId id="2147483661" r:id="rId5"/>
    <p:sldLayoutId id="2147483664" r:id="rId6"/>
    <p:sldLayoutId id="2147483662" r:id="rId7"/>
    <p:sldLayoutId id="2147483665" r:id="rId8"/>
    <p:sldLayoutId id="2147483678" r:id="rId9"/>
  </p:sldLayoutIdLst>
  <p:hf sldNum="0" hdr="0" ftr="0" dt="0"/>
  <p:txStyles>
    <p:titleStyle>
      <a:lvl1pPr algn="l" rtl="0" eaLnBrk="1" fontAlgn="base" hangingPunct="1">
        <a:spcBef>
          <a:spcPct val="0"/>
        </a:spcBef>
        <a:spcAft>
          <a:spcPct val="0"/>
        </a:spcAft>
        <a:defRPr sz="3800" b="0">
          <a:solidFill>
            <a:schemeClr val="bg1"/>
          </a:solidFill>
          <a:latin typeface="+mn-lt"/>
          <a:ea typeface="+mj-ea"/>
          <a:cs typeface="Arial Black"/>
        </a:defRPr>
      </a:lvl1pPr>
      <a:lvl2pPr algn="l" rtl="0" eaLnBrk="1" fontAlgn="base" hangingPunct="1">
        <a:spcBef>
          <a:spcPct val="0"/>
        </a:spcBef>
        <a:spcAft>
          <a:spcPct val="0"/>
        </a:spcAft>
        <a:defRPr sz="4400">
          <a:solidFill>
            <a:schemeClr val="bg1"/>
          </a:solidFill>
          <a:latin typeface="Arial" charset="0"/>
        </a:defRPr>
      </a:lvl2pPr>
      <a:lvl3pPr algn="l" rtl="0" eaLnBrk="1" fontAlgn="base" hangingPunct="1">
        <a:spcBef>
          <a:spcPct val="0"/>
        </a:spcBef>
        <a:spcAft>
          <a:spcPct val="0"/>
        </a:spcAft>
        <a:defRPr sz="4400">
          <a:solidFill>
            <a:schemeClr val="bg1"/>
          </a:solidFill>
          <a:latin typeface="Arial" charset="0"/>
        </a:defRPr>
      </a:lvl3pPr>
      <a:lvl4pPr algn="l" rtl="0" eaLnBrk="1" fontAlgn="base" hangingPunct="1">
        <a:spcBef>
          <a:spcPct val="0"/>
        </a:spcBef>
        <a:spcAft>
          <a:spcPct val="0"/>
        </a:spcAft>
        <a:defRPr sz="4400">
          <a:solidFill>
            <a:schemeClr val="bg1"/>
          </a:solidFill>
          <a:latin typeface="Arial" charset="0"/>
        </a:defRPr>
      </a:lvl4pPr>
      <a:lvl5pPr algn="l" rtl="0" eaLnBrk="1" fontAlgn="base" hangingPunct="1">
        <a:spcBef>
          <a:spcPct val="0"/>
        </a:spcBef>
        <a:spcAft>
          <a:spcPct val="0"/>
        </a:spcAft>
        <a:defRPr sz="4400">
          <a:solidFill>
            <a:schemeClr val="bg1"/>
          </a:solidFill>
          <a:latin typeface="Arial"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lnSpc>
          <a:spcPct val="125000"/>
        </a:lnSpc>
        <a:spcBef>
          <a:spcPts val="600"/>
        </a:spcBef>
        <a:spcAft>
          <a:spcPct val="0"/>
        </a:spcAft>
        <a:buClr>
          <a:schemeClr val="tx1">
            <a:lumMod val="65000"/>
            <a:lumOff val="35000"/>
          </a:schemeClr>
        </a:buClr>
        <a:buFont typeface="Wingdings" panose="05000000000000000000" pitchFamily="2" charset="2"/>
        <a:buChar char="§"/>
        <a:defRPr lang="en-US" sz="2200" dirty="0" smtClean="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chemeClr val="tx1">
            <a:lumMod val="65000"/>
            <a:lumOff val="35000"/>
          </a:schemeClr>
        </a:buClr>
        <a:buFont typeface="Book Antiqua" panose="02040602050305030304" pitchFamily="18" charset="0"/>
        <a:buChar char="−"/>
        <a:defRPr lang="en-US" sz="1800" dirty="0" smtClean="0">
          <a:solidFill>
            <a:schemeClr val="tx1">
              <a:lumMod val="65000"/>
              <a:lumOff val="35000"/>
            </a:schemeClr>
          </a:solidFill>
          <a:latin typeface="+mn-lt"/>
          <a:ea typeface="+mn-ea"/>
          <a:cs typeface="+mn-cs"/>
        </a:defRPr>
      </a:lvl2pPr>
      <a:lvl3pPr marL="1143000" indent="-228600" algn="l" rtl="0" eaLnBrk="1" fontAlgn="base" hangingPunct="1">
        <a:spcBef>
          <a:spcPct val="20000"/>
        </a:spcBef>
        <a:spcAft>
          <a:spcPct val="0"/>
        </a:spcAft>
        <a:buClr>
          <a:schemeClr val="tx1">
            <a:lumMod val="65000"/>
            <a:lumOff val="35000"/>
          </a:schemeClr>
        </a:buClr>
        <a:buChar char="•"/>
        <a:defRPr lang="en-US" sz="1600" dirty="0" smtClean="0">
          <a:solidFill>
            <a:schemeClr val="tx1">
              <a:lumMod val="65000"/>
              <a:lumOff val="35000"/>
            </a:schemeClr>
          </a:solidFill>
          <a:latin typeface="+mn-lt"/>
          <a:ea typeface="+mn-ea"/>
          <a:cs typeface="+mn-cs"/>
        </a:defRPr>
      </a:lvl3pPr>
      <a:lvl4pPr marL="1600200" indent="-228600" algn="l" rtl="0" eaLnBrk="1" fontAlgn="base" hangingPunct="1">
        <a:spcBef>
          <a:spcPct val="20000"/>
        </a:spcBef>
        <a:spcAft>
          <a:spcPct val="0"/>
        </a:spcAft>
        <a:buClr>
          <a:schemeClr val="tx1">
            <a:lumMod val="65000"/>
            <a:lumOff val="35000"/>
          </a:schemeClr>
        </a:buClr>
        <a:buChar char="–"/>
        <a:defRPr lang="en-US" sz="1200" dirty="0" smtClean="0">
          <a:solidFill>
            <a:schemeClr val="tx1">
              <a:lumMod val="65000"/>
              <a:lumOff val="35000"/>
            </a:schemeClr>
          </a:solidFill>
          <a:latin typeface="+mn-lt"/>
          <a:ea typeface="+mn-ea"/>
          <a:cs typeface="+mn-cs"/>
        </a:defRPr>
      </a:lvl4pPr>
      <a:lvl5pPr marL="2057400" indent="-228600" algn="l" rtl="0" eaLnBrk="1" fontAlgn="base" hangingPunct="1">
        <a:spcBef>
          <a:spcPct val="20000"/>
        </a:spcBef>
        <a:spcAft>
          <a:spcPct val="0"/>
        </a:spcAft>
        <a:buClr>
          <a:schemeClr val="tx1">
            <a:lumMod val="65000"/>
            <a:lumOff val="35000"/>
          </a:schemeClr>
        </a:buClr>
        <a:buChar char="»"/>
        <a:defRPr lang="en-US" sz="1000" dirty="0">
          <a:solidFill>
            <a:schemeClr val="tx1">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0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NY.3-8.help@questarai.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25" y="3804999"/>
            <a:ext cx="4421394" cy="1121604"/>
          </a:xfrm>
          <a:prstGeom prst="rect">
            <a:avLst/>
          </a:prstGeom>
        </p:spPr>
      </p:pic>
      <p:sp>
        <p:nvSpPr>
          <p:cNvPr id="4" name="Title 3"/>
          <p:cNvSpPr>
            <a:spLocks noGrp="1"/>
          </p:cNvSpPr>
          <p:nvPr>
            <p:ph type="title"/>
          </p:nvPr>
        </p:nvSpPr>
        <p:spPr>
          <a:xfrm>
            <a:off x="418575" y="2077830"/>
            <a:ext cx="4142344" cy="787524"/>
          </a:xfrm>
        </p:spPr>
        <p:txBody>
          <a:bodyPr>
            <a:noAutofit/>
          </a:bodyPr>
          <a:lstStyle/>
          <a:p>
            <a:pPr algn="ctr"/>
            <a:r>
              <a:rPr lang="en-US" sz="3600" b="1" dirty="0" smtClean="0"/>
              <a:t>Setting </a:t>
            </a:r>
            <a:br>
              <a:rPr lang="en-US" sz="3600" b="1" dirty="0" smtClean="0"/>
            </a:br>
            <a:r>
              <a:rPr lang="en-US" sz="3600" b="1" dirty="0" smtClean="0"/>
              <a:t>Not </a:t>
            </a:r>
            <a:r>
              <a:rPr lang="en-US" sz="3600" b="1" dirty="0"/>
              <a:t>Tested </a:t>
            </a:r>
            <a:r>
              <a:rPr lang="en-US" sz="3600" b="1" dirty="0" smtClean="0"/>
              <a:t>Codes</a:t>
            </a:r>
            <a:br>
              <a:rPr lang="en-US" sz="3600" b="1" dirty="0" smtClean="0"/>
            </a:br>
            <a:r>
              <a:rPr lang="en-US" sz="3600" b="1" dirty="0" smtClean="0"/>
              <a:t>in Nextera Admin</a:t>
            </a:r>
            <a:endParaRPr lang="en-US" sz="3600" b="1" dirty="0"/>
          </a:p>
        </p:txBody>
      </p:sp>
    </p:spTree>
    <p:extLst>
      <p:ext uri="{BB962C8B-B14F-4D97-AF65-F5344CB8AC3E}">
        <p14:creationId xmlns:p14="http://schemas.microsoft.com/office/powerpoint/2010/main" val="193969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Setting Not Tested Codes</a:t>
            </a:r>
          </a:p>
        </p:txBody>
      </p:sp>
      <p:sp>
        <p:nvSpPr>
          <p:cNvPr id="2" name="Content Placeholder 1"/>
          <p:cNvSpPr>
            <a:spLocks noGrp="1"/>
          </p:cNvSpPr>
          <p:nvPr>
            <p:ph idx="1"/>
          </p:nvPr>
        </p:nvSpPr>
        <p:spPr>
          <a:xfrm>
            <a:off x="457200" y="1095214"/>
            <a:ext cx="8485322" cy="4906963"/>
          </a:xfrm>
        </p:spPr>
        <p:txBody>
          <a:bodyPr>
            <a:normAutofit/>
          </a:bodyPr>
          <a:lstStyle/>
          <a:p>
            <a:pPr marL="457200" indent="-457200">
              <a:buFont typeface="+mj-lt"/>
              <a:buAutoNum type="arabicPeriod"/>
            </a:pPr>
            <a:r>
              <a:rPr lang="en-US" sz="2000" dirty="0"/>
              <a:t>Log in to </a:t>
            </a:r>
            <a:r>
              <a:rPr lang="en-US" sz="2000" b="1" dirty="0" err="1"/>
              <a:t>Nextera</a:t>
            </a:r>
            <a:r>
              <a:rPr lang="en-US" sz="2000" b="1" dirty="0"/>
              <a:t> Admin</a:t>
            </a:r>
          </a:p>
          <a:p>
            <a:pPr marL="457200" indent="-457200">
              <a:buFont typeface="+mj-lt"/>
              <a:buAutoNum type="arabicPeriod"/>
            </a:pPr>
            <a:r>
              <a:rPr lang="en-US" sz="2000" dirty="0"/>
              <a:t>Click “Change” to filter to the appropriate district and school</a:t>
            </a:r>
          </a:p>
          <a:p>
            <a:pPr marL="457200" indent="-457200">
              <a:buFont typeface="+mj-lt"/>
              <a:buAutoNum type="arabicPeriod"/>
            </a:pPr>
            <a:r>
              <a:rPr lang="en-US" sz="2000" dirty="0"/>
              <a:t>Click “Tests” &gt; “Tests”</a:t>
            </a:r>
          </a:p>
        </p:txBody>
      </p:sp>
      <p:pic>
        <p:nvPicPr>
          <p:cNvPr id="3" name="Picture 2"/>
          <p:cNvPicPr>
            <a:picLocks noChangeAspect="1"/>
          </p:cNvPicPr>
          <p:nvPr/>
        </p:nvPicPr>
        <p:blipFill rotWithShape="1">
          <a:blip r:embed="rId3"/>
          <a:srcRect l="6642" t="17320" r="8072" b="10435"/>
          <a:stretch/>
        </p:blipFill>
        <p:spPr>
          <a:xfrm>
            <a:off x="581188" y="2570608"/>
            <a:ext cx="8105612" cy="386035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363851" y="2588217"/>
            <a:ext cx="3905573" cy="23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34711" y="3146156"/>
            <a:ext cx="1441343" cy="1149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86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Setting Not Tested Codes</a:t>
            </a:r>
          </a:p>
        </p:txBody>
      </p:sp>
      <p:sp>
        <p:nvSpPr>
          <p:cNvPr id="2" name="Content Placeholder 1"/>
          <p:cNvSpPr>
            <a:spLocks noGrp="1"/>
          </p:cNvSpPr>
          <p:nvPr>
            <p:ph idx="1"/>
          </p:nvPr>
        </p:nvSpPr>
        <p:spPr>
          <a:xfrm>
            <a:off x="457200" y="1095214"/>
            <a:ext cx="8485322" cy="4906963"/>
          </a:xfrm>
        </p:spPr>
        <p:txBody>
          <a:bodyPr>
            <a:normAutofit/>
          </a:bodyPr>
          <a:lstStyle/>
          <a:p>
            <a:pPr marL="0" indent="0">
              <a:buNone/>
            </a:pPr>
            <a:r>
              <a:rPr lang="en-US" sz="2000" dirty="0"/>
              <a:t>All of the classes for that school or content (depending on how you are filtered), will appear in a list on the </a:t>
            </a:r>
            <a:r>
              <a:rPr lang="en-US" sz="2000" b="1" dirty="0"/>
              <a:t>Tests </a:t>
            </a:r>
            <a:r>
              <a:rPr lang="en-US" sz="2000" b="1" dirty="0" smtClean="0"/>
              <a:t>page</a:t>
            </a:r>
            <a:endParaRPr lang="en-US" sz="2000" dirty="0"/>
          </a:p>
          <a:p>
            <a:pPr marL="457200" indent="-457200">
              <a:buFont typeface="+mj-lt"/>
              <a:buAutoNum type="arabicPeriod" startAt="4"/>
            </a:pPr>
            <a:r>
              <a:rPr lang="en-US" sz="2000" dirty="0"/>
              <a:t>Click “View” next to the appropriate class</a:t>
            </a:r>
          </a:p>
        </p:txBody>
      </p:sp>
      <p:pic>
        <p:nvPicPr>
          <p:cNvPr id="7" name="Picture 6"/>
          <p:cNvPicPr>
            <a:picLocks noChangeAspect="1"/>
          </p:cNvPicPr>
          <p:nvPr/>
        </p:nvPicPr>
        <p:blipFill>
          <a:blip r:embed="rId3"/>
          <a:stretch>
            <a:fillRect/>
          </a:stretch>
        </p:blipFill>
        <p:spPr>
          <a:xfrm>
            <a:off x="814266" y="2908919"/>
            <a:ext cx="7515467" cy="285561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602279" y="5408909"/>
            <a:ext cx="635430" cy="309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66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Setting Not Tested Codes</a:t>
            </a:r>
          </a:p>
        </p:txBody>
      </p:sp>
      <p:sp>
        <p:nvSpPr>
          <p:cNvPr id="2" name="Content Placeholder 1"/>
          <p:cNvSpPr>
            <a:spLocks noGrp="1"/>
          </p:cNvSpPr>
          <p:nvPr>
            <p:ph idx="1"/>
          </p:nvPr>
        </p:nvSpPr>
        <p:spPr>
          <a:xfrm>
            <a:off x="457200" y="1095214"/>
            <a:ext cx="8485322" cy="4906963"/>
          </a:xfrm>
        </p:spPr>
        <p:txBody>
          <a:bodyPr>
            <a:normAutofit/>
          </a:bodyPr>
          <a:lstStyle/>
          <a:p>
            <a:pPr marL="457200" indent="-457200">
              <a:buFont typeface="+mj-lt"/>
              <a:buAutoNum type="arabicPeriod" startAt="5"/>
            </a:pPr>
            <a:r>
              <a:rPr lang="en-US" sz="2000" dirty="0"/>
              <a:t>Once you click “View”, scroll down and you will see a list of all students in that class</a:t>
            </a:r>
          </a:p>
          <a:p>
            <a:pPr marL="457200" indent="-457200">
              <a:buFont typeface="+mj-lt"/>
              <a:buAutoNum type="arabicPeriod" startAt="5"/>
            </a:pPr>
            <a:r>
              <a:rPr lang="en-US" sz="2000" dirty="0"/>
              <a:t>Each student has two sessions next to their name. A separate status code will need to be set per session, per </a:t>
            </a:r>
            <a:r>
              <a:rPr lang="en-US" sz="2000" dirty="0" smtClean="0"/>
              <a:t>student</a:t>
            </a:r>
            <a:endParaRPr lang="en-US" sz="2000" dirty="0"/>
          </a:p>
          <a:p>
            <a:pPr marL="457200" indent="-457200">
              <a:buFont typeface="+mj-lt"/>
              <a:buAutoNum type="arabicPeriod" startAt="5"/>
            </a:pPr>
            <a:r>
              <a:rPr lang="en-US" sz="2000" dirty="0"/>
              <a:t>Click “Set” next to the appropriate student/session</a:t>
            </a:r>
          </a:p>
          <a:p>
            <a:pPr marL="0" indent="0">
              <a:buNone/>
            </a:pPr>
            <a:endParaRPr lang="en-US" sz="2000" dirty="0"/>
          </a:p>
        </p:txBody>
      </p:sp>
      <p:pic>
        <p:nvPicPr>
          <p:cNvPr id="6" name="Picture 5"/>
          <p:cNvPicPr>
            <a:picLocks noChangeAspect="1"/>
          </p:cNvPicPr>
          <p:nvPr/>
        </p:nvPicPr>
        <p:blipFill>
          <a:blip r:embed="rId3"/>
          <a:stretch>
            <a:fillRect/>
          </a:stretch>
        </p:blipFill>
        <p:spPr>
          <a:xfrm>
            <a:off x="189722" y="3745718"/>
            <a:ext cx="8752800" cy="1472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648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Setting Not Tested Codes</a:t>
            </a:r>
          </a:p>
        </p:txBody>
      </p:sp>
      <p:sp>
        <p:nvSpPr>
          <p:cNvPr id="2" name="Content Placeholder 1"/>
          <p:cNvSpPr>
            <a:spLocks noGrp="1"/>
          </p:cNvSpPr>
          <p:nvPr>
            <p:ph idx="1"/>
          </p:nvPr>
        </p:nvSpPr>
        <p:spPr>
          <a:xfrm>
            <a:off x="457200" y="1095214"/>
            <a:ext cx="8485322" cy="4906963"/>
          </a:xfrm>
        </p:spPr>
        <p:txBody>
          <a:bodyPr>
            <a:normAutofit/>
          </a:bodyPr>
          <a:lstStyle/>
          <a:p>
            <a:pPr marL="457200" indent="-457200">
              <a:buFont typeface="+mj-lt"/>
              <a:buAutoNum type="arabicPeriod" startAt="8"/>
            </a:pPr>
            <a:r>
              <a:rPr lang="en-US" sz="2000" dirty="0" smtClean="0"/>
              <a:t>Click “Not </a:t>
            </a:r>
            <a:r>
              <a:rPr lang="en-US" sz="2000" dirty="0"/>
              <a:t>Testing</a:t>
            </a:r>
            <a:r>
              <a:rPr lang="en-US" sz="2000" dirty="0" smtClean="0"/>
              <a:t>” next to Scoring Option</a:t>
            </a:r>
            <a:endParaRPr lang="en-US" sz="2000" dirty="0"/>
          </a:p>
          <a:p>
            <a:pPr marL="457200" indent="-457200">
              <a:buFont typeface="+mj-lt"/>
              <a:buAutoNum type="arabicPeriod" startAt="8"/>
            </a:pPr>
            <a:r>
              <a:rPr lang="en-US" sz="2000" dirty="0"/>
              <a:t>Choose a Reason from the drop-down menu</a:t>
            </a:r>
          </a:p>
          <a:p>
            <a:pPr marL="457200" indent="-457200">
              <a:buFont typeface="+mj-lt"/>
              <a:buAutoNum type="arabicPeriod" startAt="8"/>
            </a:pPr>
            <a:r>
              <a:rPr lang="en-US" sz="2000" dirty="0"/>
              <a:t>Click “Submit”</a:t>
            </a:r>
          </a:p>
          <a:p>
            <a:pPr marL="457200" indent="-457200">
              <a:buFont typeface="+mj-lt"/>
              <a:buAutoNum type="arabicPeriod" startAt="8"/>
            </a:pPr>
            <a:r>
              <a:rPr lang="en-US" sz="2000" dirty="0"/>
              <a:t>Repeat steps for all students and sessions who are not testing</a:t>
            </a:r>
          </a:p>
        </p:txBody>
      </p:sp>
      <p:pic>
        <p:nvPicPr>
          <p:cNvPr id="6" name="Picture 5"/>
          <p:cNvPicPr>
            <a:picLocks noChangeAspect="1"/>
          </p:cNvPicPr>
          <p:nvPr/>
        </p:nvPicPr>
        <p:blipFill rotWithShape="1">
          <a:blip r:embed="rId3"/>
          <a:srcRect l="28797" t="32839" r="31656" b="11706"/>
          <a:stretch/>
        </p:blipFill>
        <p:spPr>
          <a:xfrm>
            <a:off x="2262752" y="3051310"/>
            <a:ext cx="4188416" cy="330216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262752" y="4293031"/>
            <a:ext cx="1751309" cy="216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67559" y="4577166"/>
            <a:ext cx="2776780" cy="17763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0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Setting Not Tested Codes</a:t>
            </a:r>
          </a:p>
        </p:txBody>
      </p:sp>
      <p:sp>
        <p:nvSpPr>
          <p:cNvPr id="2" name="Content Placeholder 1"/>
          <p:cNvSpPr>
            <a:spLocks noGrp="1"/>
          </p:cNvSpPr>
          <p:nvPr>
            <p:ph idx="1"/>
          </p:nvPr>
        </p:nvSpPr>
        <p:spPr>
          <a:xfrm>
            <a:off x="457200" y="1095214"/>
            <a:ext cx="8485322" cy="5210336"/>
          </a:xfrm>
        </p:spPr>
        <p:txBody>
          <a:bodyPr>
            <a:normAutofit/>
          </a:bodyPr>
          <a:lstStyle/>
          <a:p>
            <a:pPr marL="0" indent="0">
              <a:buNone/>
            </a:pPr>
            <a:r>
              <a:rPr lang="en-US" dirty="0"/>
              <a:t>Not Tested Codes:</a:t>
            </a:r>
          </a:p>
          <a:p>
            <a:pPr marL="457200" indent="-457200">
              <a:buFont typeface="+mj-lt"/>
              <a:buAutoNum type="arabicPeriod"/>
            </a:pPr>
            <a:r>
              <a:rPr lang="en-US" sz="2000" dirty="0" smtClean="0"/>
              <a:t>Absent </a:t>
            </a:r>
            <a:r>
              <a:rPr lang="en-US" sz="2000" dirty="0"/>
              <a:t>for session</a:t>
            </a:r>
          </a:p>
          <a:p>
            <a:pPr marL="457200" indent="-457200">
              <a:buFont typeface="+mj-lt"/>
              <a:buAutoNum type="arabicPeriod"/>
            </a:pPr>
            <a:r>
              <a:rPr lang="en-US" sz="2000" dirty="0"/>
              <a:t>Administrative error, no score</a:t>
            </a:r>
          </a:p>
          <a:p>
            <a:pPr marL="457200" indent="-457200">
              <a:buFont typeface="+mj-lt"/>
              <a:buAutoNum type="arabicPeriod"/>
            </a:pPr>
            <a:r>
              <a:rPr lang="en-US" sz="2000" dirty="0"/>
              <a:t>First-year ELL student</a:t>
            </a:r>
          </a:p>
          <a:p>
            <a:pPr marL="457200" indent="-457200">
              <a:buFont typeface="+mj-lt"/>
              <a:buAutoNum type="arabicPeriod"/>
            </a:pPr>
            <a:r>
              <a:rPr lang="en-US" sz="2000" dirty="0"/>
              <a:t>Medically excused</a:t>
            </a:r>
          </a:p>
          <a:p>
            <a:pPr marL="457200" indent="-457200">
              <a:buFont typeface="+mj-lt"/>
              <a:buAutoNum type="arabicPeriod"/>
            </a:pPr>
            <a:r>
              <a:rPr lang="en-US" sz="2000" dirty="0"/>
              <a:t>Not enrolled at time of test</a:t>
            </a:r>
          </a:p>
          <a:p>
            <a:pPr marL="457200" indent="-457200">
              <a:buFont typeface="+mj-lt"/>
              <a:buAutoNum type="arabicPeriod"/>
            </a:pPr>
            <a:r>
              <a:rPr lang="en-US" sz="2000" dirty="0"/>
              <a:t>Refused session</a:t>
            </a:r>
          </a:p>
          <a:p>
            <a:pPr marL="457200" indent="-457200">
              <a:buFont typeface="+mj-lt"/>
              <a:buAutoNum type="arabicPeriod"/>
            </a:pPr>
            <a:r>
              <a:rPr lang="en-US" sz="2000" dirty="0" smtClean="0"/>
              <a:t>Taking </a:t>
            </a:r>
            <a:r>
              <a:rPr lang="en-US" sz="2000" dirty="0"/>
              <a:t>NYSSA</a:t>
            </a:r>
          </a:p>
          <a:p>
            <a:pPr marL="457200" indent="-457200">
              <a:buFont typeface="+mj-lt"/>
              <a:buAutoNum type="arabicPeriod"/>
            </a:pPr>
            <a:r>
              <a:rPr lang="en-US" sz="2000" dirty="0"/>
              <a:t>Taking Regents</a:t>
            </a:r>
          </a:p>
          <a:p>
            <a:pPr marL="457200" indent="-457200">
              <a:buFont typeface="+mj-lt"/>
              <a:buAutoNum type="arabicPeriod"/>
            </a:pPr>
            <a:r>
              <a:rPr lang="en-US" sz="2000" dirty="0"/>
              <a:t>Testing on </a:t>
            </a:r>
            <a:r>
              <a:rPr lang="en-US" sz="2000" dirty="0" smtClean="0"/>
              <a:t>Paper*</a:t>
            </a:r>
            <a:endParaRPr lang="en-US" sz="2000" dirty="0"/>
          </a:p>
        </p:txBody>
      </p:sp>
    </p:spTree>
    <p:extLst>
      <p:ext uri="{BB962C8B-B14F-4D97-AF65-F5344CB8AC3E}">
        <p14:creationId xmlns:p14="http://schemas.microsoft.com/office/powerpoint/2010/main" val="399062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3918"/>
            <a:ext cx="8441871" cy="5517931"/>
          </a:xfrm>
        </p:spPr>
        <p:txBody>
          <a:bodyPr>
            <a:normAutofit/>
          </a:bodyPr>
          <a:lstStyle/>
          <a:p>
            <a:pPr marL="0" indent="0">
              <a:buNone/>
            </a:pPr>
            <a:r>
              <a:rPr lang="en-US" dirty="0"/>
              <a:t>“Tests tab” &gt; </a:t>
            </a:r>
            <a:r>
              <a:rPr lang="en-US" b="1" dirty="0"/>
              <a:t>Testing Status Details</a:t>
            </a:r>
          </a:p>
          <a:p>
            <a:pPr marL="0" indent="0">
              <a:buNone/>
            </a:pPr>
            <a:r>
              <a:rPr lang="en-US" sz="2000" dirty="0"/>
              <a:t>On this page, you can see an overview of the session status and export to excel.</a:t>
            </a:r>
          </a:p>
        </p:txBody>
      </p:sp>
      <p:sp>
        <p:nvSpPr>
          <p:cNvPr id="5" name="Title 3"/>
          <p:cNvSpPr>
            <a:spLocks noGrp="1"/>
          </p:cNvSpPr>
          <p:nvPr>
            <p:ph type="title"/>
          </p:nvPr>
        </p:nvSpPr>
        <p:spPr>
          <a:xfrm>
            <a:off x="457200" y="215915"/>
            <a:ext cx="8229600" cy="595745"/>
          </a:xfrm>
        </p:spPr>
        <p:txBody>
          <a:bodyPr>
            <a:normAutofit fontScale="90000"/>
          </a:bodyPr>
          <a:lstStyle/>
          <a:p>
            <a:r>
              <a:rPr lang="en-US" dirty="0"/>
              <a:t>Testing Status Details Page</a:t>
            </a:r>
          </a:p>
        </p:txBody>
      </p:sp>
      <p:pic>
        <p:nvPicPr>
          <p:cNvPr id="3" name="Picture 2"/>
          <p:cNvPicPr>
            <a:picLocks noChangeAspect="1"/>
          </p:cNvPicPr>
          <p:nvPr/>
        </p:nvPicPr>
        <p:blipFill>
          <a:blip r:embed="rId3"/>
          <a:stretch>
            <a:fillRect/>
          </a:stretch>
        </p:blipFill>
        <p:spPr>
          <a:xfrm>
            <a:off x="1686910" y="2083567"/>
            <a:ext cx="5628290" cy="425232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629400" y="5337313"/>
            <a:ext cx="618516" cy="99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10960" y="5328743"/>
            <a:ext cx="1651156" cy="1007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987209" y="5442024"/>
            <a:ext cx="1866859" cy="7805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Session Status</a:t>
            </a:r>
          </a:p>
        </p:txBody>
      </p:sp>
    </p:spTree>
    <p:extLst>
      <p:ext uri="{BB962C8B-B14F-4D97-AF65-F5344CB8AC3E}">
        <p14:creationId xmlns:p14="http://schemas.microsoft.com/office/powerpoint/2010/main" val="282082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3919"/>
            <a:ext cx="8441871" cy="2739806"/>
          </a:xfrm>
        </p:spPr>
        <p:txBody>
          <a:bodyPr>
            <a:normAutofit/>
          </a:bodyPr>
          <a:lstStyle/>
          <a:p>
            <a:pPr marL="0" indent="0">
              <a:buNone/>
            </a:pPr>
            <a:r>
              <a:rPr lang="en-US" dirty="0"/>
              <a:t>On the last day of the testing window</a:t>
            </a:r>
          </a:p>
          <a:p>
            <a:r>
              <a:rPr lang="en-US" dirty="0"/>
              <a:t>Export the Testing Status Details to be sure every student has either tested all sessions or a Not-Tested code has been assigned</a:t>
            </a:r>
          </a:p>
          <a:p>
            <a:pPr lvl="1"/>
            <a:r>
              <a:rPr lang="en-US" dirty="0"/>
              <a:t>Used to help identify students for makeup </a:t>
            </a:r>
            <a:r>
              <a:rPr lang="en-US" dirty="0" smtClean="0"/>
              <a:t>tests</a:t>
            </a:r>
            <a:endParaRPr lang="en-US" dirty="0"/>
          </a:p>
        </p:txBody>
      </p:sp>
      <p:sp>
        <p:nvSpPr>
          <p:cNvPr id="5" name="Title 3"/>
          <p:cNvSpPr>
            <a:spLocks noGrp="1"/>
          </p:cNvSpPr>
          <p:nvPr>
            <p:ph type="title"/>
          </p:nvPr>
        </p:nvSpPr>
        <p:spPr>
          <a:xfrm>
            <a:off x="457200" y="215915"/>
            <a:ext cx="8229600" cy="595745"/>
          </a:xfrm>
        </p:spPr>
        <p:txBody>
          <a:bodyPr>
            <a:normAutofit fontScale="90000"/>
          </a:bodyPr>
          <a:lstStyle/>
          <a:p>
            <a:r>
              <a:rPr lang="en-US" dirty="0"/>
              <a:t>Testing Status Details Page</a:t>
            </a:r>
          </a:p>
        </p:txBody>
      </p:sp>
      <p:pic>
        <p:nvPicPr>
          <p:cNvPr id="7" name="Picture 6"/>
          <p:cNvPicPr>
            <a:picLocks noChangeAspect="1"/>
          </p:cNvPicPr>
          <p:nvPr/>
        </p:nvPicPr>
        <p:blipFill>
          <a:blip r:embed="rId3"/>
          <a:stretch>
            <a:fillRect/>
          </a:stretch>
        </p:blipFill>
        <p:spPr>
          <a:xfrm>
            <a:off x="539162" y="3900820"/>
            <a:ext cx="8147638" cy="15078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34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734" y="1219200"/>
            <a:ext cx="8362335" cy="4906963"/>
          </a:xfrm>
        </p:spPr>
        <p:txBody>
          <a:bodyPr>
            <a:normAutofit/>
          </a:bodyPr>
          <a:lstStyle/>
          <a:p>
            <a:pPr marL="0" indent="0" algn="ctr">
              <a:buNone/>
            </a:pPr>
            <a:r>
              <a:rPr lang="en-US" sz="3200" dirty="0"/>
              <a:t>Questar New York Customer Support</a:t>
            </a:r>
          </a:p>
          <a:p>
            <a:pPr marL="0" indent="0" algn="ctr">
              <a:buNone/>
            </a:pPr>
            <a:endParaRPr lang="en-US" sz="3200" dirty="0">
              <a:hlinkClick r:id="rId3"/>
            </a:endParaRPr>
          </a:p>
          <a:p>
            <a:pPr marL="0" indent="0" algn="ctr">
              <a:buNone/>
            </a:pPr>
            <a:r>
              <a:rPr lang="en-US" sz="3200" dirty="0">
                <a:hlinkClick r:id="rId3"/>
              </a:rPr>
              <a:t>NY.3-8.help@questarai.com</a:t>
            </a:r>
            <a:r>
              <a:rPr lang="en-US" sz="3200" dirty="0"/>
              <a:t> </a:t>
            </a:r>
          </a:p>
          <a:p>
            <a:pPr marL="0" indent="0" algn="ctr">
              <a:buNone/>
            </a:pPr>
            <a:endParaRPr lang="en-US" sz="3200" dirty="0"/>
          </a:p>
          <a:p>
            <a:pPr marL="0" indent="0" algn="ctr">
              <a:buNone/>
            </a:pPr>
            <a:r>
              <a:rPr lang="en-US" sz="3200" dirty="0"/>
              <a:t>866-997-0695</a:t>
            </a:r>
          </a:p>
        </p:txBody>
      </p:sp>
      <p:sp>
        <p:nvSpPr>
          <p:cNvPr id="4" name="Title 3"/>
          <p:cNvSpPr>
            <a:spLocks noGrp="1"/>
          </p:cNvSpPr>
          <p:nvPr>
            <p:ph type="title"/>
          </p:nvPr>
        </p:nvSpPr>
        <p:spPr/>
        <p:txBody>
          <a:bodyPr>
            <a:normAutofit fontScale="90000"/>
          </a:bodyPr>
          <a:lstStyle/>
          <a:p>
            <a:r>
              <a:rPr lang="en-US" dirty="0"/>
              <a:t>Customer Support</a:t>
            </a:r>
          </a:p>
        </p:txBody>
      </p:sp>
    </p:spTree>
    <p:extLst>
      <p:ext uri="{BB962C8B-B14F-4D97-AF65-F5344CB8AC3E}">
        <p14:creationId xmlns:p14="http://schemas.microsoft.com/office/powerpoint/2010/main" val="483639970"/>
      </p:ext>
    </p:extLst>
  </p:cSld>
  <p:clrMapOvr>
    <a:masterClrMapping/>
  </p:clrMapOvr>
</p:sld>
</file>

<file path=ppt/theme/theme1.xml><?xml version="1.0" encoding="utf-8"?>
<a:theme xmlns:a="http://schemas.openxmlformats.org/drawingml/2006/main" name="Questar_Presentation_Template_2015_MARKETING_ONLY">
  <a:themeElements>
    <a:clrScheme name="Custom 1">
      <a:dk1>
        <a:srgbClr val="000000"/>
      </a:dk1>
      <a:lt1>
        <a:srgbClr val="FFFFFF"/>
      </a:lt1>
      <a:dk2>
        <a:srgbClr val="000000"/>
      </a:dk2>
      <a:lt2>
        <a:srgbClr val="FFFFFF"/>
      </a:lt2>
      <a:accent1>
        <a:srgbClr val="69A2C0"/>
      </a:accent1>
      <a:accent2>
        <a:srgbClr val="FDAF17"/>
      </a:accent2>
      <a:accent3>
        <a:srgbClr val="ED008C"/>
      </a:accent3>
      <a:accent4>
        <a:srgbClr val="ED1B24"/>
      </a:accent4>
      <a:accent5>
        <a:srgbClr val="517D96"/>
      </a:accent5>
      <a:accent6>
        <a:srgbClr val="808285"/>
      </a:accent6>
      <a:hlink>
        <a:srgbClr val="508EE6"/>
      </a:hlink>
      <a:folHlink>
        <a:srgbClr val="508E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estar PowerPoint Template OP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estar PowerPoint Template OP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estar PowerPoint Template OP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estar PowerPoint Template OP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estar PowerPoint Template OP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estar PowerPoint Template OP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estar PowerPoint Template OP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estar PowerPoint Template OP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estar PowerPoint Template OP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estar PowerPoint Template OP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estar PowerPoint Template OP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estar PowerPoint Template OP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uestar_Presentation_Template_2015_v2" id="{0485B51E-D00E-9D4F-820F-753FF509FA99}" vid="{83FC5A8E-14D4-F84A-8484-1052497B38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CE17CDC5893E418033DA3865722E9B" ma:contentTypeVersion="0" ma:contentTypeDescription="Create a new document." ma:contentTypeScope="" ma:versionID="e395ebe8792840c87d012925f6da54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F812AA-D99A-44AF-AF7C-A0B547255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A6B981B-18CA-4AEB-9A44-85DDA9A0D292}">
  <ds:schemaRefs>
    <ds:schemaRef ds:uri="http://schemas.microsoft.com/sharepoint/v3/contenttype/forms"/>
  </ds:schemaRefs>
</ds:datastoreItem>
</file>

<file path=customXml/itemProps3.xml><?xml version="1.0" encoding="utf-8"?>
<ds:datastoreItem xmlns:ds="http://schemas.openxmlformats.org/officeDocument/2006/customXml" ds:itemID="{743131A4-5856-4B00-A550-83E079F0EC69}">
  <ds:schemaRef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20412</TotalTime>
  <Words>486</Words>
  <Application>Microsoft Office PowerPoint</Application>
  <PresentationFormat>On-screen Show (4:3)</PresentationFormat>
  <Paragraphs>55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Book Antiqua</vt:lpstr>
      <vt:lpstr>Wingdings</vt:lpstr>
      <vt:lpstr>Questar_Presentation_Template_2015_MARKETING_ONLY</vt:lpstr>
      <vt:lpstr>Setting  Not Tested Codes in Nextera Admin</vt:lpstr>
      <vt:lpstr>Setting Not Tested Codes</vt:lpstr>
      <vt:lpstr>Setting Not Tested Codes</vt:lpstr>
      <vt:lpstr>Setting Not Tested Codes</vt:lpstr>
      <vt:lpstr>Setting Not Tested Codes</vt:lpstr>
      <vt:lpstr>Setting Not Tested Codes</vt:lpstr>
      <vt:lpstr>Testing Status Details Page</vt:lpstr>
      <vt:lpstr>Testing Status Details Page</vt:lpstr>
      <vt:lpstr>Customer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Bickett</dc:creator>
  <cp:lastModifiedBy>Jeremy Dodds</cp:lastModifiedBy>
  <cp:revision>795</cp:revision>
  <cp:lastPrinted>2016-05-19T23:25:24Z</cp:lastPrinted>
  <dcterms:created xsi:type="dcterms:W3CDTF">2015-06-10T20:36:06Z</dcterms:created>
  <dcterms:modified xsi:type="dcterms:W3CDTF">2019-03-29T18:07:33Z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0x0101000ECE17CDC5893E418033DA3865722E9B</vt:lpwstr>
  </property>
</Properties>
</file>