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6" r:id="rId4"/>
    <p:sldId id="267" r:id="rId5"/>
    <p:sldId id="26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EA"/>
    <a:srgbClr val="BCBCBC"/>
    <a:srgbClr val="C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5B3FA9F-CA7F-4F0D-B80B-B33C6AFA0BE6}" type="datetimeFigureOut">
              <a:rPr lang="en-US"/>
              <a:pPr>
                <a:defRPr/>
              </a:pPr>
              <a:t>12/2/2011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2581AF7-BB21-4DAF-9F6F-A2061E70A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7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873D0C6C-5CD6-452D-B755-52F3654E1C42}" type="slidenum">
              <a:rPr lang="en-US" sz="1200">
                <a:latin typeface="Calibri" pitchFamily="34" charset="0"/>
              </a:rPr>
              <a:pPr algn="r" defTabSz="931863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DC4E7-30C3-490A-8DC3-7E81208A1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B600-6D2F-4A3D-894A-A6FE3B7FF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3BD4E-1216-4AA4-8E17-5F231D011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EA50E-1593-415A-8D5A-ADF3A232B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0EC4F-F32C-40C0-818A-441A8D2D0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73669-75E5-42DB-9A82-7B52C2475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D6ECE-8E28-4BBF-9704-6B4A1A491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3CD3B-3EEE-4C5E-B737-9D87CCC3C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B43C1-1792-4751-A4AE-41F070312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5C994-CDA8-4086-B090-7B060D27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7F4B-DBB2-4D65-B053-ACA6F176E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4B6A011-8D7E-4DAD-9F13-219E97F3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 idx="4294967295"/>
          </p:nvPr>
        </p:nvSpPr>
        <p:spPr>
          <a:xfrm>
            <a:off x="639763" y="1560513"/>
            <a:ext cx="7945437" cy="1223962"/>
          </a:xfrm>
        </p:spPr>
        <p:txBody>
          <a:bodyPr/>
          <a:lstStyle/>
          <a:p>
            <a:pPr>
              <a:buClr>
                <a:srgbClr val="6FB7D7"/>
              </a:buClr>
              <a:buSzPct val="110000"/>
              <a:buFont typeface="Wingdings 2" pitchFamily="18" charset="2"/>
              <a:buNone/>
            </a:pPr>
            <a:r>
              <a:rPr lang="en-US" sz="3600" b="1" smtClean="0"/>
              <a:t>Teacher-Student Data Linkage Update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4294967295"/>
          </p:nvPr>
        </p:nvSpPr>
        <p:spPr>
          <a:xfrm>
            <a:off x="1322388" y="3303588"/>
            <a:ext cx="6499225" cy="11525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300"/>
              </a:spcBef>
              <a:buFont typeface="Wingdings 2" pitchFamily="18" charset="2"/>
              <a:buNone/>
            </a:pPr>
            <a:r>
              <a:rPr lang="en-US" dirty="0" smtClean="0">
                <a:solidFill>
                  <a:srgbClr val="898989"/>
                </a:solidFill>
              </a:rPr>
              <a:t>DATAG</a:t>
            </a:r>
          </a:p>
        </p:txBody>
      </p:sp>
      <p:sp>
        <p:nvSpPr>
          <p:cNvPr id="14339" name="Subtitle 2"/>
          <p:cNvSpPr>
            <a:spLocks/>
          </p:cNvSpPr>
          <p:nvPr/>
        </p:nvSpPr>
        <p:spPr bwMode="auto">
          <a:xfrm>
            <a:off x="1322388" y="5180013"/>
            <a:ext cx="64992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  <a:buClr>
                <a:srgbClr val="6FB7D7"/>
              </a:buClr>
              <a:buSzPct val="110000"/>
              <a:buFont typeface="Wingdings 2" pitchFamily="18" charset="2"/>
              <a:buNone/>
            </a:pPr>
            <a:r>
              <a:rPr lang="en-US" sz="2800" dirty="0" smtClean="0">
                <a:solidFill>
                  <a:srgbClr val="898989"/>
                </a:solidFill>
                <a:latin typeface="News Gothic MT"/>
              </a:rPr>
              <a:t>December 2, 2011</a:t>
            </a:r>
            <a:endParaRPr lang="en-US" sz="2800" dirty="0">
              <a:solidFill>
                <a:srgbClr val="898989"/>
              </a:solidFill>
              <a:latin typeface="News Gothic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549275" y="115888"/>
            <a:ext cx="8042275" cy="885825"/>
          </a:xfrm>
        </p:spPr>
        <p:txBody>
          <a:bodyPr/>
          <a:lstStyle/>
          <a:p>
            <a:r>
              <a:rPr lang="en-US" sz="4200" smtClean="0"/>
              <a:t>Complexities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549275" y="1127125"/>
            <a:ext cx="8382000" cy="5256213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US" sz="3100" smtClean="0"/>
              <a:t>Multiple teachers responsible for student learning outcomes:</a:t>
            </a:r>
          </a:p>
          <a:p>
            <a:pPr lvl="2"/>
            <a:r>
              <a:rPr lang="en-US" sz="2600" smtClean="0"/>
              <a:t>Co-teachers</a:t>
            </a:r>
          </a:p>
          <a:p>
            <a:pPr lvl="2"/>
            <a:r>
              <a:rPr lang="en-US" sz="2600" smtClean="0"/>
              <a:t>Push-in teachers</a:t>
            </a:r>
          </a:p>
          <a:p>
            <a:pPr lvl="2"/>
            <a:r>
              <a:rPr lang="en-US" sz="2600" smtClean="0"/>
              <a:t>Pull-out sections</a:t>
            </a:r>
            <a:endParaRPr lang="en-US" sz="800" smtClean="0"/>
          </a:p>
          <a:p>
            <a:pPr lvl="1">
              <a:buFontTx/>
              <a:buChar char="•"/>
            </a:pPr>
            <a:endParaRPr lang="en-US" sz="700" smtClean="0"/>
          </a:p>
          <a:p>
            <a:pPr lvl="1">
              <a:buFontTx/>
              <a:buChar char="•"/>
            </a:pPr>
            <a:r>
              <a:rPr lang="en-US" sz="3100" smtClean="0"/>
              <a:t>Changes over time in teacher assignments</a:t>
            </a:r>
          </a:p>
          <a:p>
            <a:pPr lvl="1">
              <a:buFontTx/>
              <a:buChar char="•"/>
            </a:pPr>
            <a:endParaRPr lang="en-US" sz="700" smtClean="0"/>
          </a:p>
          <a:p>
            <a:pPr lvl="1">
              <a:buFontTx/>
              <a:buChar char="•"/>
            </a:pPr>
            <a:r>
              <a:rPr lang="en-US" sz="3100" smtClean="0"/>
              <a:t>Changes over time in student enrollment</a:t>
            </a:r>
          </a:p>
          <a:p>
            <a:pPr lvl="1">
              <a:buFontTx/>
              <a:buChar char="•"/>
            </a:pPr>
            <a:endParaRPr lang="en-US" sz="700" smtClean="0"/>
          </a:p>
          <a:p>
            <a:pPr lvl="1">
              <a:buFontTx/>
              <a:buChar char="•"/>
            </a:pPr>
            <a:r>
              <a:rPr lang="en-US" sz="3100" smtClean="0"/>
              <a:t>Changes over time in student attendance</a:t>
            </a:r>
          </a:p>
          <a:p>
            <a:pPr lvl="1">
              <a:buFontTx/>
              <a:buChar char="•"/>
            </a:pPr>
            <a:endParaRPr lang="en-US" sz="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3"/>
          <p:cNvSpPr>
            <a:spLocks/>
          </p:cNvSpPr>
          <p:nvPr/>
        </p:nvSpPr>
        <p:spPr bwMode="auto">
          <a:xfrm>
            <a:off x="693738" y="1127125"/>
            <a:ext cx="776287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Char char="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Multiple teachers assigned to a course section</a:t>
            </a: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None/>
            </a:pPr>
            <a:endParaRPr lang="en-US" sz="1200" dirty="0">
              <a:solidFill>
                <a:srgbClr val="595959"/>
              </a:solidFill>
              <a:latin typeface="News Gothic MT"/>
            </a:endParaRP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Char char="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Teacher-student linkage to be expressed as a proportion to reflect changes over time:</a:t>
            </a: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None/>
            </a:pPr>
            <a:endParaRPr lang="en-US" sz="1200" dirty="0">
              <a:solidFill>
                <a:srgbClr val="595959"/>
              </a:solidFill>
              <a:latin typeface="News Gothic MT"/>
            </a:endParaRPr>
          </a:p>
          <a:p>
            <a:pPr marL="742950" lvl="1" indent="-285750">
              <a:buClr>
                <a:srgbClr val="215D77"/>
              </a:buClr>
              <a:buSzPct val="110000"/>
              <a:buFont typeface="Wingdings 2" pitchFamily="18" charset="2"/>
              <a:buChar char=""/>
            </a:pPr>
            <a:r>
              <a:rPr lang="en-US" sz="2200" dirty="0">
                <a:solidFill>
                  <a:srgbClr val="595959"/>
                </a:solidFill>
                <a:latin typeface="News Gothic MT"/>
              </a:rPr>
              <a:t>Duration* of</a:t>
            </a:r>
            <a:r>
              <a:rPr lang="en-US" sz="2200" b="1" dirty="0">
                <a:solidFill>
                  <a:srgbClr val="595959"/>
                </a:solidFill>
                <a:latin typeface="News Gothic MT"/>
              </a:rPr>
              <a:t> student enrollment-teacher assignment linkage</a:t>
            </a:r>
            <a:r>
              <a:rPr lang="en-US" sz="2200" dirty="0">
                <a:solidFill>
                  <a:srgbClr val="595959"/>
                </a:solidFill>
                <a:latin typeface="News Gothic MT"/>
              </a:rPr>
              <a:t> for course (minutes) – Field 14</a:t>
            </a:r>
            <a:endParaRPr lang="en-US" sz="2200" b="1" dirty="0">
              <a:solidFill>
                <a:srgbClr val="595959"/>
              </a:solidFill>
              <a:latin typeface="News Gothic MT"/>
            </a:endParaRPr>
          </a:p>
          <a:p>
            <a:pPr marL="742950" lvl="1" indent="-285750">
              <a:buClr>
                <a:srgbClr val="215D77"/>
              </a:buClr>
              <a:buSzPct val="110000"/>
              <a:buFont typeface="Wingdings 2" pitchFamily="18" charset="2"/>
              <a:buChar char=""/>
            </a:pPr>
            <a:r>
              <a:rPr lang="en-US" sz="2200" dirty="0">
                <a:solidFill>
                  <a:srgbClr val="595959"/>
                </a:solidFill>
                <a:latin typeface="News Gothic MT"/>
              </a:rPr>
              <a:t>Duration* of s</a:t>
            </a:r>
            <a:r>
              <a:rPr lang="en-US" sz="2200" b="1" dirty="0">
                <a:solidFill>
                  <a:srgbClr val="595959"/>
                </a:solidFill>
                <a:latin typeface="News Gothic MT"/>
              </a:rPr>
              <a:t>tudent attendance-teacher assignment linkage</a:t>
            </a:r>
            <a:r>
              <a:rPr lang="en-US" sz="2200" dirty="0">
                <a:solidFill>
                  <a:srgbClr val="595959"/>
                </a:solidFill>
                <a:latin typeface="News Gothic MT"/>
              </a:rPr>
              <a:t> for course (minutes) – Field 15</a:t>
            </a:r>
          </a:p>
          <a:p>
            <a:pPr marL="742950" lvl="1" indent="-285750">
              <a:buClr>
                <a:srgbClr val="215D77"/>
              </a:buClr>
              <a:buSzPct val="110000"/>
              <a:buFont typeface="Wingdings 2" pitchFamily="18" charset="2"/>
              <a:buChar char=""/>
            </a:pPr>
            <a:r>
              <a:rPr lang="en-US" sz="2200" dirty="0">
                <a:solidFill>
                  <a:srgbClr val="595959"/>
                </a:solidFill>
                <a:latin typeface="News Gothic MT"/>
              </a:rPr>
              <a:t>Duration* of course (minutes) – Field 18</a:t>
            </a:r>
          </a:p>
          <a:p>
            <a:pPr marL="742950" lvl="1" indent="-285750">
              <a:buClr>
                <a:srgbClr val="215D77"/>
              </a:buClr>
              <a:buSzPct val="110000"/>
              <a:buFont typeface="Wingdings 2" pitchFamily="18" charset="2"/>
              <a:buChar char=""/>
            </a:pPr>
            <a:r>
              <a:rPr lang="en-US" sz="2200" dirty="0">
                <a:solidFill>
                  <a:srgbClr val="595959"/>
                </a:solidFill>
                <a:latin typeface="News Gothic MT"/>
              </a:rPr>
              <a:t>Teacher-student linkage start/end dates</a:t>
            </a: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None/>
            </a:pPr>
            <a:endParaRPr lang="en-US" sz="1200" dirty="0">
              <a:solidFill>
                <a:srgbClr val="595959"/>
              </a:solidFill>
              <a:latin typeface="News Gothic MT"/>
            </a:endParaRP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Char char="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Teacher-student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linkage duration adjustments (correction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for hard-to-schedule situations)</a:t>
            </a: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None/>
            </a:pPr>
            <a:endParaRPr lang="en-US" sz="1200" dirty="0">
              <a:solidFill>
                <a:srgbClr val="595959"/>
              </a:solidFill>
              <a:latin typeface="News Gothic MT"/>
            </a:endParaRP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Char char="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Student exclude flag</a:t>
            </a: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Char char="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9250" indent="-349250">
              <a:buClr>
                <a:srgbClr val="6FB7D7"/>
              </a:buClr>
              <a:buSzPct val="110000"/>
              <a:buFont typeface="Wingdings 2" pitchFamily="18" charset="2"/>
              <a:buNone/>
            </a:pPr>
            <a:r>
              <a:rPr lang="en-US" sz="2000" dirty="0">
                <a:solidFill>
                  <a:srgbClr val="595959"/>
                </a:solidFill>
                <a:latin typeface="News Gothic MT"/>
              </a:rPr>
              <a:t>* As of state assessment date</a:t>
            </a:r>
          </a:p>
        </p:txBody>
      </p:sp>
      <p:sp>
        <p:nvSpPr>
          <p:cNvPr id="17410" name="Title 1"/>
          <p:cNvSpPr>
            <a:spLocks/>
          </p:cNvSpPr>
          <p:nvPr/>
        </p:nvSpPr>
        <p:spPr bwMode="auto">
          <a:xfrm>
            <a:off x="547688" y="239713"/>
            <a:ext cx="8042275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000">
                <a:latin typeface="News Gothic MT"/>
              </a:rPr>
              <a:t>Linkage Data Elements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2"/>
          <p:cNvSpPr txBox="1">
            <a:spLocks noChangeArrowheads="1"/>
          </p:cNvSpPr>
          <p:nvPr/>
        </p:nvSpPr>
        <p:spPr bwMode="auto">
          <a:xfrm>
            <a:off x="152400" y="446088"/>
            <a:ext cx="223996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News Gothic MT"/>
              </a:rPr>
              <a:t>Draft Conceptual Model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6950" y="123825"/>
            <a:ext cx="6115050" cy="66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549275" y="115888"/>
            <a:ext cx="8042275" cy="885825"/>
          </a:xfrm>
        </p:spPr>
        <p:txBody>
          <a:bodyPr/>
          <a:lstStyle/>
          <a:p>
            <a:r>
              <a:rPr lang="en-US" sz="4200" smtClean="0"/>
              <a:t>Linkage Issues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549275" y="1139825"/>
            <a:ext cx="8382000" cy="5338763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State data system capacity sufficient to enable policy options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700" dirty="0" smtClean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Rules for “exclude flag”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Vendor capacity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Fidelity of student management system extracts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Human resource management systems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700" dirty="0" smtClean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LEA capacity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LEAs without student management systems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Roster verification</a:t>
            </a:r>
          </a:p>
          <a:p>
            <a:pPr lvl="3">
              <a:lnSpc>
                <a:spcPct val="90000"/>
              </a:lnSpc>
              <a:buFontTx/>
              <a:buChar char="•"/>
            </a:pPr>
            <a:r>
              <a:rPr lang="en-US" dirty="0" smtClean="0"/>
              <a:t>Daily verification while taking attendance</a:t>
            </a:r>
          </a:p>
          <a:p>
            <a:pPr lvl="3">
              <a:lnSpc>
                <a:spcPct val="90000"/>
              </a:lnSpc>
              <a:buFontTx/>
              <a:buChar char="•"/>
            </a:pPr>
            <a:r>
              <a:rPr lang="en-US" dirty="0" smtClean="0"/>
              <a:t>On-demand verification access (weekly refresh) </a:t>
            </a:r>
          </a:p>
          <a:p>
            <a:pPr lvl="3">
              <a:lnSpc>
                <a:spcPct val="90000"/>
              </a:lnSpc>
              <a:buFontTx/>
              <a:buChar char="•"/>
            </a:pPr>
            <a:r>
              <a:rPr lang="en-US" dirty="0" smtClean="0"/>
              <a:t>End-of-cycle verification (linkage deadline shortly after assessment administration)</a:t>
            </a:r>
          </a:p>
          <a:p>
            <a:pPr lvl="3">
              <a:lnSpc>
                <a:spcPct val="90000"/>
              </a:lnSpc>
              <a:buFontTx/>
              <a:buChar char="•"/>
            </a:pPr>
            <a:r>
              <a:rPr lang="en-US" dirty="0" smtClean="0"/>
              <a:t>Auditing of extracts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195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Teacher-Student Data Linkage Update</vt:lpstr>
      <vt:lpstr>Complexities</vt:lpstr>
      <vt:lpstr>PowerPoint Presentation</vt:lpstr>
      <vt:lpstr>PowerPoint Presentation</vt:lpstr>
      <vt:lpstr>Linkage Issues</vt:lpstr>
    </vt:vector>
  </TitlesOfParts>
  <Company>NYSED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History and Background</dc:title>
  <dc:creator>Ken Wagner</dc:creator>
  <cp:lastModifiedBy>Barb Battaglia</cp:lastModifiedBy>
  <cp:revision>37</cp:revision>
  <dcterms:created xsi:type="dcterms:W3CDTF">2011-01-25T03:51:56Z</dcterms:created>
  <dcterms:modified xsi:type="dcterms:W3CDTF">2011-12-02T12:35:08Z</dcterms:modified>
</cp:coreProperties>
</file>