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30"/>
  </p:notesMasterIdLst>
  <p:sldIdLst>
    <p:sldId id="331" r:id="rId5"/>
    <p:sldId id="332" r:id="rId6"/>
    <p:sldId id="333" r:id="rId7"/>
    <p:sldId id="338" r:id="rId8"/>
    <p:sldId id="339" r:id="rId9"/>
    <p:sldId id="334" r:id="rId10"/>
    <p:sldId id="335" r:id="rId11"/>
    <p:sldId id="342" r:id="rId12"/>
    <p:sldId id="343" r:id="rId13"/>
    <p:sldId id="344" r:id="rId14"/>
    <p:sldId id="345" r:id="rId15"/>
    <p:sldId id="346" r:id="rId16"/>
    <p:sldId id="347" r:id="rId17"/>
    <p:sldId id="348" r:id="rId18"/>
    <p:sldId id="349" r:id="rId19"/>
    <p:sldId id="350" r:id="rId20"/>
    <p:sldId id="337" r:id="rId21"/>
    <p:sldId id="351" r:id="rId22"/>
    <p:sldId id="353" r:id="rId23"/>
    <p:sldId id="354" r:id="rId24"/>
    <p:sldId id="336" r:id="rId25"/>
    <p:sldId id="340" r:id="rId26"/>
    <p:sldId id="341" r:id="rId27"/>
    <p:sldId id="330" r:id="rId28"/>
    <p:sldId id="314" r:id="rId2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555"/>
    <a:srgbClr val="53ADE1"/>
    <a:srgbClr val="CCCCCB"/>
    <a:srgbClr val="F4801F"/>
    <a:srgbClr val="326295"/>
    <a:srgbClr val="00AC4E"/>
    <a:srgbClr val="85CA3A"/>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3282" autoAdjust="0"/>
  </p:normalViewPr>
  <p:slideViewPr>
    <p:cSldViewPr>
      <p:cViewPr>
        <p:scale>
          <a:sx n="78" d="100"/>
          <a:sy n="78" d="100"/>
        </p:scale>
        <p:origin x="-73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1974" y="-9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21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0"/>
            <a:ext cx="3038475" cy="462120"/>
          </a:xfrm>
          <a:prstGeom prst="rect">
            <a:avLst/>
          </a:prstGeom>
        </p:spPr>
        <p:txBody>
          <a:bodyPr vert="horz" lIns="91440" tIns="45720" rIns="91440" bIns="45720" rtlCol="0"/>
          <a:lstStyle>
            <a:lvl1pPr algn="r">
              <a:defRPr sz="1200"/>
            </a:lvl1pPr>
          </a:lstStyle>
          <a:p>
            <a:fld id="{AF6BC2DA-0186-4998-A61F-22183FCDE759}" type="datetimeFigureOut">
              <a:rPr lang="en-US" smtClean="0"/>
              <a:t>6/10/2015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387767"/>
            <a:ext cx="5607050" cy="41559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378"/>
            <a:ext cx="3038475" cy="4621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772378"/>
            <a:ext cx="3038475" cy="462120"/>
          </a:xfrm>
          <a:prstGeom prst="rect">
            <a:avLst/>
          </a:prstGeom>
        </p:spPr>
        <p:txBody>
          <a:bodyPr vert="horz" lIns="91440" tIns="45720" rIns="91440" bIns="45720" rtlCol="0" anchor="b"/>
          <a:lstStyle>
            <a:lvl1pPr algn="r">
              <a:defRPr sz="1200"/>
            </a:lvl1pPr>
          </a:lstStyle>
          <a:p>
            <a:fld id="{120FF431-D83B-4FA3-9687-FF5FF63EE7E3}" type="slidenum">
              <a:rPr lang="en-US" smtClean="0"/>
              <a:t>‹#›</a:t>
            </a:fld>
            <a:endParaRPr lang="en-US"/>
          </a:p>
        </p:txBody>
      </p:sp>
    </p:spTree>
    <p:extLst>
      <p:ext uri="{BB962C8B-B14F-4D97-AF65-F5344CB8AC3E}">
        <p14:creationId xmlns:p14="http://schemas.microsoft.com/office/powerpoint/2010/main" val="1783146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120FF431-D83B-4FA3-9687-FF5FF63EE7E3}"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853299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120FF431-D83B-4FA3-9687-FF5FF63EE7E3}"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853299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19200"/>
            <a:ext cx="7772400" cy="1470025"/>
          </a:xfrm>
        </p:spPr>
        <p:txBody>
          <a:bodyPr>
            <a:normAutofit/>
          </a:bodyPr>
          <a:lstStyle>
            <a:lvl1pPr algn="ctr">
              <a:defRPr sz="4200">
                <a:solidFill>
                  <a:srgbClr val="326295"/>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2743200"/>
            <a:ext cx="6400800" cy="1143000"/>
          </a:xfrm>
        </p:spPr>
        <p:txBody>
          <a:bodyPr/>
          <a:lstStyle>
            <a:lvl1pPr marL="0" indent="0" algn="ctr">
              <a:buNone/>
              <a:defRPr>
                <a:solidFill>
                  <a:srgbClr val="55555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986734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229600" cy="3535363"/>
          </a:xfrm>
        </p:spPr>
        <p:txBody>
          <a:bodyPr/>
          <a:lstStyle>
            <a:lvl1pPr>
              <a:buSzPct val="86000"/>
              <a:defRPr sz="2600">
                <a:solidFill>
                  <a:srgbClr val="555555"/>
                </a:solidFill>
              </a:defRPr>
            </a:lvl1pPr>
            <a:lvl2pPr>
              <a:buSzPct val="86000"/>
              <a:defRPr sz="2000">
                <a:solidFill>
                  <a:srgbClr val="555555"/>
                </a:solidFill>
              </a:defRPr>
            </a:lvl2pPr>
            <a:lvl3pPr>
              <a:defRPr sz="1800">
                <a:solidFill>
                  <a:srgbClr val="555555"/>
                </a:solidFill>
              </a:defRPr>
            </a:lvl3pPr>
            <a:lvl4pPr>
              <a:defRPr sz="1800">
                <a:solidFill>
                  <a:srgbClr val="555555"/>
                </a:solidFill>
              </a:defRPr>
            </a:lvl4pPr>
            <a:lvl5pPr>
              <a:defRPr sz="1800">
                <a:solidFill>
                  <a:srgbClr val="555555"/>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Placeholder 1"/>
          <p:cNvSpPr>
            <a:spLocks noGrp="1"/>
          </p:cNvSpPr>
          <p:nvPr>
            <p:ph type="title"/>
          </p:nvPr>
        </p:nvSpPr>
        <p:spPr>
          <a:xfrm>
            <a:off x="381000" y="457200"/>
            <a:ext cx="8229600" cy="8842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4268766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447800"/>
            <a:ext cx="4038600" cy="4144963"/>
          </a:xfrm>
        </p:spPr>
        <p:txBody>
          <a:bodyPr/>
          <a:lstStyle>
            <a:lvl1pPr>
              <a:defRPr sz="2600">
                <a:solidFill>
                  <a:srgbClr val="555555"/>
                </a:solidFill>
              </a:defRPr>
            </a:lvl1pPr>
            <a:lvl2pPr>
              <a:defRPr sz="2000">
                <a:solidFill>
                  <a:srgbClr val="555555"/>
                </a:solidFill>
              </a:defRPr>
            </a:lvl2pPr>
            <a:lvl3pPr>
              <a:defRPr sz="1800">
                <a:solidFill>
                  <a:srgbClr val="555555"/>
                </a:solidFill>
              </a:defRPr>
            </a:lvl3pPr>
            <a:lvl4pPr>
              <a:defRPr sz="1800">
                <a:solidFill>
                  <a:srgbClr val="555555"/>
                </a:solidFill>
              </a:defRPr>
            </a:lvl4pPr>
            <a:lvl5pPr>
              <a:defRPr sz="1800">
                <a:solidFill>
                  <a:srgbClr val="555555"/>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0" y="1447800"/>
            <a:ext cx="4038600" cy="4144963"/>
          </a:xfrm>
        </p:spPr>
        <p:txBody>
          <a:bodyPr/>
          <a:lstStyle>
            <a:lvl1pPr>
              <a:defRPr sz="2600">
                <a:solidFill>
                  <a:srgbClr val="555555"/>
                </a:solidFill>
              </a:defRPr>
            </a:lvl1pPr>
            <a:lvl2pPr>
              <a:defRPr sz="2000">
                <a:solidFill>
                  <a:srgbClr val="555555"/>
                </a:solidFill>
              </a:defRPr>
            </a:lvl2pPr>
            <a:lvl3pPr>
              <a:defRPr sz="1800">
                <a:solidFill>
                  <a:srgbClr val="555555"/>
                </a:solidFill>
              </a:defRPr>
            </a:lvl3pPr>
            <a:lvl4pPr>
              <a:defRPr sz="1800">
                <a:solidFill>
                  <a:srgbClr val="555555"/>
                </a:solidFill>
              </a:defRPr>
            </a:lvl4pPr>
            <a:lvl5pPr>
              <a:defRPr sz="1800">
                <a:solidFill>
                  <a:srgbClr val="555555"/>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Placeholder 1"/>
          <p:cNvSpPr>
            <a:spLocks noGrp="1"/>
          </p:cNvSpPr>
          <p:nvPr>
            <p:ph type="title"/>
          </p:nvPr>
        </p:nvSpPr>
        <p:spPr>
          <a:xfrm>
            <a:off x="381000" y="457200"/>
            <a:ext cx="8229600" cy="8842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912573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038599" y="1981200"/>
            <a:ext cx="4648201" cy="3886200"/>
          </a:xfrm>
        </p:spPr>
        <p:txBody>
          <a:bodyPr/>
          <a:lstStyle>
            <a:lvl1pPr>
              <a:defRPr sz="2400">
                <a:solidFill>
                  <a:srgbClr val="555555"/>
                </a:solidFill>
              </a:defRPr>
            </a:lvl1pPr>
            <a:lvl2pPr>
              <a:defRPr sz="2000">
                <a:solidFill>
                  <a:srgbClr val="555555"/>
                </a:solidFill>
              </a:defRPr>
            </a:lvl2pPr>
            <a:lvl3pPr>
              <a:defRPr sz="1800">
                <a:solidFill>
                  <a:srgbClr val="555555"/>
                </a:solidFill>
              </a:defRPr>
            </a:lvl3pPr>
            <a:lvl4pPr>
              <a:defRPr sz="1600">
                <a:solidFill>
                  <a:srgbClr val="555555"/>
                </a:solidFill>
              </a:defRPr>
            </a:lvl4pPr>
            <a:lvl5pPr>
              <a:defRPr sz="1600">
                <a:solidFill>
                  <a:srgbClr val="555555"/>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0"/>
          </p:nvPr>
        </p:nvSpPr>
        <p:spPr>
          <a:xfrm>
            <a:off x="4038600" y="914400"/>
            <a:ext cx="4648200" cy="990600"/>
          </a:xfrm>
        </p:spPr>
        <p:txBody>
          <a:bodyPr>
            <a:normAutofit/>
          </a:bodyPr>
          <a:lstStyle>
            <a:lvl1pPr marL="0" indent="0">
              <a:buNone/>
              <a:defRPr sz="3000">
                <a:solidFill>
                  <a:srgbClr val="326295"/>
                </a:solidFill>
              </a:defRPr>
            </a:lvl1pPr>
          </a:lstStyle>
          <a:p>
            <a:pPr lvl="0"/>
            <a:r>
              <a:rPr lang="en-US" dirty="0" smtClean="0"/>
              <a:t>Click to edit Master text styles</a:t>
            </a:r>
          </a:p>
        </p:txBody>
      </p:sp>
    </p:spTree>
    <p:extLst>
      <p:ext uri="{BB962C8B-B14F-4D97-AF65-F5344CB8AC3E}">
        <p14:creationId xmlns:p14="http://schemas.microsoft.com/office/powerpoint/2010/main" val="380923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533400" y="914400"/>
            <a:ext cx="4495800" cy="990600"/>
          </a:xfrm>
        </p:spPr>
        <p:txBody>
          <a:bodyPr>
            <a:normAutofit/>
          </a:bodyPr>
          <a:lstStyle>
            <a:lvl1pPr marL="0" indent="0">
              <a:buNone/>
              <a:defRPr sz="3000">
                <a:solidFill>
                  <a:srgbClr val="326295"/>
                </a:solidFill>
              </a:defRPr>
            </a:lvl1pPr>
          </a:lstStyle>
          <a:p>
            <a:pPr lvl="0"/>
            <a:r>
              <a:rPr lang="en-US" dirty="0" smtClean="0"/>
              <a:t>Click to edit Master text styles</a:t>
            </a:r>
          </a:p>
        </p:txBody>
      </p:sp>
      <p:sp>
        <p:nvSpPr>
          <p:cNvPr id="6" name="Content Placeholder 5"/>
          <p:cNvSpPr>
            <a:spLocks noGrp="1"/>
          </p:cNvSpPr>
          <p:nvPr>
            <p:ph sz="quarter" idx="11"/>
          </p:nvPr>
        </p:nvSpPr>
        <p:spPr>
          <a:xfrm>
            <a:off x="533400" y="1981200"/>
            <a:ext cx="4495800" cy="3962400"/>
          </a:xfrm>
        </p:spPr>
        <p:txBody>
          <a:bodyPr/>
          <a:lstStyle>
            <a:lvl1pPr>
              <a:defRPr sz="24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536825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381000" y="457200"/>
            <a:ext cx="8229600" cy="8842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842896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1278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www.renlearn.com/"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15950" y="6268875"/>
            <a:ext cx="9159949" cy="584862"/>
          </a:xfrm>
          <a:prstGeom prst="rect">
            <a:avLst/>
          </a:prstGeom>
          <a:solidFill>
            <a:srgbClr val="CCCCC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Placeholder 1"/>
          <p:cNvSpPr>
            <a:spLocks noGrp="1"/>
          </p:cNvSpPr>
          <p:nvPr>
            <p:ph type="title"/>
          </p:nvPr>
        </p:nvSpPr>
        <p:spPr>
          <a:xfrm>
            <a:off x="381000" y="457200"/>
            <a:ext cx="8229600" cy="8842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47800"/>
            <a:ext cx="8229600" cy="3763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58568" y="6365265"/>
            <a:ext cx="2444884" cy="336198"/>
          </a:xfrm>
          <a:prstGeom prst="rect">
            <a:avLst/>
          </a:prstGeom>
        </p:spPr>
      </p:pic>
      <p:sp>
        <p:nvSpPr>
          <p:cNvPr id="8" name="Rectangle 7"/>
          <p:cNvSpPr/>
          <p:nvPr/>
        </p:nvSpPr>
        <p:spPr>
          <a:xfrm>
            <a:off x="0" y="0"/>
            <a:ext cx="9144000" cy="76200"/>
          </a:xfrm>
          <a:prstGeom prst="rect">
            <a:avLst/>
          </a:prstGeom>
          <a:solidFill>
            <a:srgbClr val="F480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4801F"/>
              </a:solidFill>
            </a:endParaRPr>
          </a:p>
        </p:txBody>
      </p:sp>
      <p:sp>
        <p:nvSpPr>
          <p:cNvPr id="11" name="TextBox 10">
            <a:hlinkClick r:id="rId10"/>
          </p:cNvPr>
          <p:cNvSpPr txBox="1"/>
          <p:nvPr/>
        </p:nvSpPr>
        <p:spPr>
          <a:xfrm>
            <a:off x="4419600" y="6486019"/>
            <a:ext cx="4191000" cy="215444"/>
          </a:xfrm>
          <a:prstGeom prst="rect">
            <a:avLst/>
          </a:prstGeom>
          <a:noFill/>
        </p:spPr>
        <p:txBody>
          <a:bodyPr wrap="square" rtlCol="0">
            <a:spAutoFit/>
          </a:bodyPr>
          <a:lstStyle/>
          <a:p>
            <a:pPr algn="ctr">
              <a:defRPr/>
            </a:pPr>
            <a:r>
              <a:rPr lang="en-US" sz="800" dirty="0" smtClean="0">
                <a:solidFill>
                  <a:srgbClr val="898989"/>
                </a:solidFill>
                <a:latin typeface="Source Sans Pro" panose="020B0503030403020204" pitchFamily="34" charset="0"/>
              </a:rPr>
              <a:t>©2014 Renaissance Learning. All rights reserved.                            www.renaissance.com</a:t>
            </a:r>
          </a:p>
        </p:txBody>
      </p:sp>
      <p:sp>
        <p:nvSpPr>
          <p:cNvPr id="12" name="TextBox 11"/>
          <p:cNvSpPr txBox="1"/>
          <p:nvPr/>
        </p:nvSpPr>
        <p:spPr>
          <a:xfrm>
            <a:off x="8305800" y="6486019"/>
            <a:ext cx="609600" cy="215444"/>
          </a:xfrm>
          <a:prstGeom prst="rect">
            <a:avLst/>
          </a:prstGeom>
          <a:noFill/>
        </p:spPr>
        <p:txBody>
          <a:bodyPr wrap="square" rtlCol="0">
            <a:spAutoFit/>
          </a:bodyPr>
          <a:lstStyle/>
          <a:p>
            <a:pPr algn="r"/>
            <a:fld id="{96EC3B01-43E4-4826-8DCE-3092956CF322}" type="slidenum">
              <a:rPr lang="en-US" sz="800" smtClean="0">
                <a:solidFill>
                  <a:srgbClr val="898989"/>
                </a:solidFill>
                <a:latin typeface="Source Sans Pro" panose="020B0503030403020204" pitchFamily="34" charset="0"/>
              </a:rPr>
              <a:pPr algn="r"/>
              <a:t>‹#›</a:t>
            </a:fld>
            <a:endParaRPr lang="en-US" sz="800" dirty="0">
              <a:solidFill>
                <a:srgbClr val="898989"/>
              </a:solidFill>
              <a:latin typeface="Source Sans Pro" panose="020B0503030403020204" pitchFamily="34" charset="0"/>
            </a:endParaRPr>
          </a:p>
        </p:txBody>
      </p:sp>
    </p:spTree>
    <p:extLst>
      <p:ext uri="{BB962C8B-B14F-4D97-AF65-F5344CB8AC3E}">
        <p14:creationId xmlns:p14="http://schemas.microsoft.com/office/powerpoint/2010/main" val="240283849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000" kern="1200">
          <a:solidFill>
            <a:srgbClr val="326295"/>
          </a:solidFill>
          <a:latin typeface="Source Sans Pro" panose="020B0503030403020204" pitchFamily="34" charset="0"/>
          <a:ea typeface="+mj-ea"/>
          <a:cs typeface="+mj-cs"/>
        </a:defRPr>
      </a:lvl1pPr>
    </p:titleStyle>
    <p:bodyStyle>
      <a:lvl1pPr marL="342900" indent="-342900" algn="l" defTabSz="914400" rtl="0" eaLnBrk="1" latinLnBrk="0" hangingPunct="1">
        <a:spcBef>
          <a:spcPct val="20000"/>
        </a:spcBef>
        <a:buSzPct val="86000"/>
        <a:buFont typeface="Arial" panose="020B0604020202020204" pitchFamily="34" charset="0"/>
        <a:buChar char="•"/>
        <a:defRPr sz="2600" kern="1200">
          <a:solidFill>
            <a:srgbClr val="555555"/>
          </a:solidFill>
          <a:latin typeface="Source Sans Pro" pitchFamily="34" charset="0"/>
          <a:ea typeface="+mn-ea"/>
          <a:cs typeface="+mn-cs"/>
        </a:defRPr>
      </a:lvl1pPr>
      <a:lvl2pPr marL="742950" indent="-285750" algn="l" defTabSz="914400" rtl="0" eaLnBrk="1" latinLnBrk="0" hangingPunct="1">
        <a:spcBef>
          <a:spcPct val="20000"/>
        </a:spcBef>
        <a:buSzPct val="86000"/>
        <a:buFont typeface="Arial" panose="020B0604020202020204" pitchFamily="34" charset="0"/>
        <a:buChar char="–"/>
        <a:defRPr sz="2000" kern="1200">
          <a:solidFill>
            <a:srgbClr val="555555"/>
          </a:solidFill>
          <a:latin typeface="Source Sans Pro"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rgbClr val="555555"/>
          </a:solidFill>
          <a:latin typeface="Source Sans Pro"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rgbClr val="555555"/>
          </a:solidFill>
          <a:latin typeface="Source Sans Pro"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rgbClr val="555555"/>
          </a:solidFill>
          <a:latin typeface="Source Sans Pro"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t>STAR User Group</a:t>
            </a:r>
            <a:r>
              <a:rPr lang="en-US" dirty="0" smtClean="0"/>
              <a:t>	</a:t>
            </a:r>
            <a:endParaRPr lang="en-US" dirty="0"/>
          </a:p>
        </p:txBody>
      </p:sp>
      <p:sp>
        <p:nvSpPr>
          <p:cNvPr id="3" name="Subtitle 2"/>
          <p:cNvSpPr>
            <a:spLocks noGrp="1"/>
          </p:cNvSpPr>
          <p:nvPr>
            <p:ph type="subTitle" idx="1"/>
          </p:nvPr>
        </p:nvSpPr>
        <p:spPr/>
        <p:txBody>
          <a:bodyPr/>
          <a:lstStyle/>
          <a:p>
            <a:endParaRPr lang="en-US" dirty="0" smtClean="0">
              <a:latin typeface="+mn-lt"/>
            </a:endParaRPr>
          </a:p>
          <a:p>
            <a:r>
              <a:rPr lang="en-US" dirty="0" smtClean="0">
                <a:latin typeface="+mn-lt"/>
              </a:rPr>
              <a:t>June 5, 2015</a:t>
            </a:r>
            <a:endParaRPr lang="en-US" dirty="0">
              <a:latin typeface="+mn-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8378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533400" y="0"/>
            <a:ext cx="7772400" cy="1524000"/>
          </a:xfrm>
        </p:spPr>
        <p:txBody>
          <a:bodyPr>
            <a:normAutofit/>
          </a:bodyPr>
          <a:lstStyle/>
          <a:p>
            <a:pPr algn="l">
              <a:lnSpc>
                <a:spcPct val="150000"/>
              </a:lnSpc>
            </a:pPr>
            <a:r>
              <a:rPr lang="en-US" dirty="0" smtClean="0"/>
              <a:t>Sort Cards</a:t>
            </a:r>
            <a:endParaRPr lang="en-US" dirty="0"/>
          </a:p>
        </p:txBody>
      </p:sp>
      <p:sp>
        <p:nvSpPr>
          <p:cNvPr id="2" name="Rectangle 1"/>
          <p:cNvSpPr/>
          <p:nvPr/>
        </p:nvSpPr>
        <p:spPr>
          <a:xfrm>
            <a:off x="533400" y="1524000"/>
            <a:ext cx="8153400" cy="4093428"/>
          </a:xfrm>
          <a:prstGeom prst="rect">
            <a:avLst/>
          </a:prstGeom>
        </p:spPr>
        <p:txBody>
          <a:bodyPr wrap="square">
            <a:spAutoFit/>
          </a:bodyPr>
          <a:lstStyle/>
          <a:p>
            <a:pPr lvl="1" indent="-457200">
              <a:buFont typeface="Wingdings" panose="05000000000000000000" pitchFamily="2" charset="2"/>
              <a:buChar char="§"/>
            </a:pPr>
            <a:r>
              <a:rPr lang="en-US" sz="2600" dirty="0" smtClean="0"/>
              <a:t>Choose one group member to act as the “docent”</a:t>
            </a:r>
          </a:p>
          <a:p>
            <a:pPr marL="457200" lvl="2" indent="-457200">
              <a:buFont typeface="Wingdings" panose="05000000000000000000" pitchFamily="2" charset="2"/>
              <a:buChar char="§"/>
            </a:pPr>
            <a:r>
              <a:rPr lang="en-US" sz="2600" dirty="0"/>
              <a:t>This person will remain at the table to answer questions and share his/her group’s </a:t>
            </a:r>
            <a:r>
              <a:rPr lang="en-US" sz="2600" dirty="0" smtClean="0"/>
              <a:t>thoughts</a:t>
            </a:r>
          </a:p>
          <a:p>
            <a:pPr lvl="1" indent="-457200">
              <a:buFont typeface="Wingdings" panose="05000000000000000000" pitchFamily="2" charset="2"/>
              <a:buChar char="§"/>
            </a:pPr>
            <a:r>
              <a:rPr lang="en-US" sz="2600" dirty="0" smtClean="0"/>
              <a:t>Other group members tour the displays at other tables, searching for new ideas</a:t>
            </a:r>
          </a:p>
          <a:p>
            <a:pPr lvl="1" indent="-457200">
              <a:buFont typeface="Wingdings" panose="05000000000000000000" pitchFamily="2" charset="2"/>
              <a:buChar char="§"/>
            </a:pPr>
            <a:r>
              <a:rPr lang="en-US" sz="2600" dirty="0" smtClean="0"/>
              <a:t>Members return to home base and share with docent what thoughts were gleaned at other tables</a:t>
            </a:r>
          </a:p>
          <a:p>
            <a:pPr lvl="1" indent="-457200">
              <a:buFont typeface="Wingdings" panose="05000000000000000000" pitchFamily="2" charset="2"/>
              <a:buChar char="§"/>
            </a:pPr>
            <a:r>
              <a:rPr lang="en-US" sz="2600" dirty="0" smtClean="0"/>
              <a:t>Take a look at some of the key ideas Renaissance shares as components of good data meetings to keep in mind for end-of-year/beginning of year</a:t>
            </a:r>
          </a:p>
        </p:txBody>
      </p:sp>
    </p:spTree>
    <p:extLst>
      <p:ext uri="{BB962C8B-B14F-4D97-AF65-F5344CB8AC3E}">
        <p14:creationId xmlns:p14="http://schemas.microsoft.com/office/powerpoint/2010/main" val="1336554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3048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1828800"/>
            <a:ext cx="8153400" cy="2462213"/>
          </a:xfrm>
          <a:prstGeom prst="rect">
            <a:avLst/>
          </a:prstGeom>
        </p:spPr>
        <p:txBody>
          <a:bodyPr wrap="square">
            <a:spAutoFit/>
          </a:bodyPr>
          <a:lstStyle/>
          <a:p>
            <a:pPr lvl="1"/>
            <a:r>
              <a:rPr lang="en-US" sz="2600" dirty="0" smtClean="0"/>
              <a:t>Every school will run data team meetings differently, and the best meetings will be those that meet the particular needs of your school.  However, there are common characteristics of effective meetings that you will benefit from adopting.</a:t>
            </a:r>
          </a:p>
          <a:p>
            <a:pPr lvl="1"/>
            <a:endParaRPr lang="en-US" sz="2400" dirty="0">
              <a:latin typeface="Source Sans Pro"/>
            </a:endParaRPr>
          </a:p>
        </p:txBody>
      </p:sp>
      <p:sp>
        <p:nvSpPr>
          <p:cNvPr id="3" name="TextBox 2"/>
          <p:cNvSpPr txBox="1"/>
          <p:nvPr/>
        </p:nvSpPr>
        <p:spPr>
          <a:xfrm>
            <a:off x="533400" y="4876800"/>
            <a:ext cx="609600" cy="274319"/>
          </a:xfrm>
          <a:prstGeom prst="rect">
            <a:avLst/>
          </a:prstGeom>
        </p:spPr>
        <p:txBody>
          <a:bodyPr vert="horz" wrap="square" lIns="91440" tIns="45720" rIns="91440" bIns="45720" rtlCol="0" anchor="ctr">
            <a:noAutofit/>
          </a:bodyPr>
          <a:lstStyle/>
          <a:p>
            <a:endParaRPr lang="en-US" sz="3400" dirty="0" smtClean="0"/>
          </a:p>
        </p:txBody>
      </p:sp>
      <p:sp>
        <p:nvSpPr>
          <p:cNvPr id="6" name="TextBox 5"/>
          <p:cNvSpPr txBox="1"/>
          <p:nvPr/>
        </p:nvSpPr>
        <p:spPr>
          <a:xfrm>
            <a:off x="838200" y="4495800"/>
            <a:ext cx="4953000" cy="914400"/>
          </a:xfrm>
          <a:prstGeom prst="rect">
            <a:avLst/>
          </a:prstGeom>
        </p:spPr>
        <p:txBody>
          <a:bodyPr vert="horz" wrap="none" lIns="91440" tIns="45720" rIns="91440" bIns="45720" rtlCol="0" anchor="ctr">
            <a:noAutofit/>
          </a:bodyPr>
          <a:lstStyle/>
          <a:p>
            <a:r>
              <a:rPr lang="en-US" sz="1100" dirty="0" smtClean="0"/>
              <a:t>Adapted from http://www.renlearn.co.uk/planning-effective-data-team-meeting/ </a:t>
            </a:r>
          </a:p>
        </p:txBody>
      </p:sp>
    </p:spTree>
    <p:extLst>
      <p:ext uri="{BB962C8B-B14F-4D97-AF65-F5344CB8AC3E}">
        <p14:creationId xmlns:p14="http://schemas.microsoft.com/office/powerpoint/2010/main" val="2847802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3048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2194560"/>
            <a:ext cx="8153400" cy="2492990"/>
          </a:xfrm>
          <a:prstGeom prst="rect">
            <a:avLst/>
          </a:prstGeom>
        </p:spPr>
        <p:txBody>
          <a:bodyPr wrap="square">
            <a:spAutoFit/>
          </a:bodyPr>
          <a:lstStyle/>
          <a:p>
            <a:pPr lvl="1"/>
            <a:r>
              <a:rPr lang="en-US" sz="2600" b="1" dirty="0" smtClean="0"/>
              <a:t>Sharing common goals</a:t>
            </a:r>
          </a:p>
          <a:p>
            <a:pPr lvl="1"/>
            <a:endParaRPr lang="en-US" sz="2600" dirty="0" smtClean="0"/>
          </a:p>
          <a:p>
            <a:pPr lvl="1"/>
            <a:r>
              <a:rPr lang="en-US" sz="2600" dirty="0" smtClean="0"/>
              <a:t>If you have clearly stated and commonly understood goals, and the data meeting has a high profile in your school, you will find it easier to implement the next steps you discuss.</a:t>
            </a:r>
            <a:endParaRPr lang="en-US" sz="2600" dirty="0"/>
          </a:p>
        </p:txBody>
      </p:sp>
    </p:spTree>
    <p:extLst>
      <p:ext uri="{BB962C8B-B14F-4D97-AF65-F5344CB8AC3E}">
        <p14:creationId xmlns:p14="http://schemas.microsoft.com/office/powerpoint/2010/main" val="3202390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2286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2133600"/>
            <a:ext cx="8153400" cy="2492990"/>
          </a:xfrm>
          <a:prstGeom prst="rect">
            <a:avLst/>
          </a:prstGeom>
        </p:spPr>
        <p:txBody>
          <a:bodyPr wrap="square">
            <a:spAutoFit/>
          </a:bodyPr>
          <a:lstStyle/>
          <a:p>
            <a:pPr lvl="1"/>
            <a:r>
              <a:rPr lang="en-US" sz="2600" b="1" dirty="0" smtClean="0"/>
              <a:t>Reviewing the impact of the next steps put in place following the previous meeting</a:t>
            </a:r>
          </a:p>
          <a:p>
            <a:pPr lvl="1"/>
            <a:endParaRPr lang="en-US" sz="2600" dirty="0" smtClean="0"/>
          </a:p>
          <a:p>
            <a:pPr lvl="1"/>
            <a:r>
              <a:rPr lang="en-US" sz="2600" dirty="0" smtClean="0"/>
              <a:t>Your meetings give you a chance to evaluate the effectiveness of the strategies you have put in place to address problems or stretch students.</a:t>
            </a:r>
            <a:endParaRPr lang="en-US" sz="2600" dirty="0"/>
          </a:p>
        </p:txBody>
      </p:sp>
    </p:spTree>
    <p:extLst>
      <p:ext uri="{BB962C8B-B14F-4D97-AF65-F5344CB8AC3E}">
        <p14:creationId xmlns:p14="http://schemas.microsoft.com/office/powerpoint/2010/main" val="822537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1524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2133600"/>
            <a:ext cx="8153400" cy="3693319"/>
          </a:xfrm>
          <a:prstGeom prst="rect">
            <a:avLst/>
          </a:prstGeom>
        </p:spPr>
        <p:txBody>
          <a:bodyPr wrap="square">
            <a:spAutoFit/>
          </a:bodyPr>
          <a:lstStyle/>
          <a:p>
            <a:pPr lvl="1"/>
            <a:r>
              <a:rPr lang="en-US" sz="2600" b="1" dirty="0" smtClean="0"/>
              <a:t>Breaking the data down in different ways to identify more than one solution</a:t>
            </a:r>
          </a:p>
          <a:p>
            <a:pPr lvl="1"/>
            <a:endParaRPr lang="en-US" sz="2600" dirty="0" smtClean="0"/>
          </a:p>
          <a:p>
            <a:pPr lvl="1"/>
            <a:r>
              <a:rPr lang="en-US" sz="2600" dirty="0" smtClean="0"/>
              <a:t>It is always helpful to look for discrepancies between the results for different groups of students.  Try comparing students in different year groups or those identified for intervention.  This will help you to pinpoint problems and direct interventions more precisely.</a:t>
            </a:r>
            <a:endParaRPr lang="en-US" sz="2600" dirty="0"/>
          </a:p>
        </p:txBody>
      </p:sp>
    </p:spTree>
    <p:extLst>
      <p:ext uri="{BB962C8B-B14F-4D97-AF65-F5344CB8AC3E}">
        <p14:creationId xmlns:p14="http://schemas.microsoft.com/office/powerpoint/2010/main" val="1235135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1524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1905000"/>
            <a:ext cx="8153400" cy="3477875"/>
          </a:xfrm>
          <a:prstGeom prst="rect">
            <a:avLst/>
          </a:prstGeom>
        </p:spPr>
        <p:txBody>
          <a:bodyPr wrap="square">
            <a:spAutoFit/>
          </a:bodyPr>
          <a:lstStyle/>
          <a:p>
            <a:pPr lvl="1"/>
            <a:r>
              <a:rPr lang="en-US" sz="2600" b="1" dirty="0" smtClean="0"/>
              <a:t>Looking at STAR and AR/AM data together</a:t>
            </a:r>
          </a:p>
          <a:p>
            <a:pPr lvl="1"/>
            <a:endParaRPr lang="en-US" sz="2400" dirty="0" smtClean="0"/>
          </a:p>
          <a:p>
            <a:pPr lvl="1"/>
            <a:r>
              <a:rPr lang="en-US" sz="2400" dirty="0" smtClean="0"/>
              <a:t>The new Reading Dashboard on Renaissance Place shows assessment data from STAR alongside reading practice data from AR on the same screen.  If a student’s STAR scores are lower than expected, the data from AR will explain why and provide clues about the best next steps for that student.  Printed reports for Accelerated Math and STAR Math can be analyzed side-by-side in a similar way.</a:t>
            </a:r>
            <a:endParaRPr lang="en-US" sz="2400" dirty="0"/>
          </a:p>
        </p:txBody>
      </p:sp>
    </p:spTree>
    <p:extLst>
      <p:ext uri="{BB962C8B-B14F-4D97-AF65-F5344CB8AC3E}">
        <p14:creationId xmlns:p14="http://schemas.microsoft.com/office/powerpoint/2010/main" val="2063382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304800" y="152400"/>
            <a:ext cx="8229600" cy="1524000"/>
          </a:xfrm>
        </p:spPr>
        <p:txBody>
          <a:bodyPr>
            <a:normAutofit/>
          </a:bodyPr>
          <a:lstStyle/>
          <a:p>
            <a:pPr algn="l"/>
            <a:r>
              <a:rPr lang="en-US" dirty="0" smtClean="0"/>
              <a:t>What does an ‘outstanding’ data team meeting look like?</a:t>
            </a:r>
            <a:endParaRPr lang="en-US" dirty="0"/>
          </a:p>
        </p:txBody>
      </p:sp>
      <p:sp>
        <p:nvSpPr>
          <p:cNvPr id="2" name="Rectangle 1"/>
          <p:cNvSpPr/>
          <p:nvPr/>
        </p:nvSpPr>
        <p:spPr>
          <a:xfrm>
            <a:off x="304800" y="1905000"/>
            <a:ext cx="8153400" cy="3693319"/>
          </a:xfrm>
          <a:prstGeom prst="rect">
            <a:avLst/>
          </a:prstGeom>
        </p:spPr>
        <p:txBody>
          <a:bodyPr wrap="square">
            <a:spAutoFit/>
          </a:bodyPr>
          <a:lstStyle/>
          <a:p>
            <a:pPr lvl="1"/>
            <a:r>
              <a:rPr lang="en-US" sz="2600" b="1" dirty="0" smtClean="0"/>
              <a:t>Establishing next steps</a:t>
            </a:r>
          </a:p>
          <a:p>
            <a:pPr lvl="1"/>
            <a:endParaRPr lang="en-US" sz="2600" dirty="0" smtClean="0"/>
          </a:p>
          <a:p>
            <a:pPr lvl="1"/>
            <a:r>
              <a:rPr lang="en-US" sz="2600" dirty="0" smtClean="0"/>
              <a:t>You should look to establish three or four next steps to put in place following your meeting.  They will be implemented more effectively if a member of staff is given responsibility for implementing each one.  You may wish to consider making your next steps ‘smart:’ specific, measurable, achievable, realistic, and time-bound.</a:t>
            </a:r>
            <a:endParaRPr lang="en-US" sz="2600" dirty="0"/>
          </a:p>
        </p:txBody>
      </p:sp>
    </p:spTree>
    <p:extLst>
      <p:ext uri="{BB962C8B-B14F-4D97-AF65-F5344CB8AC3E}">
        <p14:creationId xmlns:p14="http://schemas.microsoft.com/office/powerpoint/2010/main" val="351336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1219200"/>
            <a:ext cx="7772400" cy="2209800"/>
          </a:xfrm>
        </p:spPr>
        <p:txBody>
          <a:bodyPr>
            <a:normAutofit/>
          </a:bodyPr>
          <a:lstStyle/>
          <a:p>
            <a:pPr algn="l">
              <a:lnSpc>
                <a:spcPct val="150000"/>
              </a:lnSpc>
            </a:pPr>
            <a:r>
              <a:rPr lang="en-US" dirty="0" smtClean="0"/>
              <a:t>Implementation Reflection/Next Steps</a:t>
            </a:r>
            <a:endParaRPr lang="en-US" dirty="0"/>
          </a:p>
        </p:txBody>
      </p:sp>
    </p:spTree>
    <p:extLst>
      <p:ext uri="{BB962C8B-B14F-4D97-AF65-F5344CB8AC3E}">
        <p14:creationId xmlns:p14="http://schemas.microsoft.com/office/powerpoint/2010/main" val="4037744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1219200"/>
            <a:ext cx="7772400" cy="2209800"/>
          </a:xfrm>
        </p:spPr>
        <p:txBody>
          <a:bodyPr>
            <a:normAutofit/>
          </a:bodyPr>
          <a:lstStyle/>
          <a:p>
            <a:pPr algn="l">
              <a:lnSpc>
                <a:spcPct val="150000"/>
              </a:lnSpc>
            </a:pPr>
            <a:r>
              <a:rPr lang="en-US" dirty="0" smtClean="0"/>
              <a:t>Break </a:t>
            </a:r>
            <a:endParaRPr lang="en-US" dirty="0"/>
          </a:p>
        </p:txBody>
      </p:sp>
    </p:spTree>
    <p:extLst>
      <p:ext uri="{BB962C8B-B14F-4D97-AF65-F5344CB8AC3E}">
        <p14:creationId xmlns:p14="http://schemas.microsoft.com/office/powerpoint/2010/main" val="3087236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685800" y="228600"/>
            <a:ext cx="7772400" cy="1143000"/>
          </a:xfrm>
        </p:spPr>
        <p:txBody>
          <a:bodyPr>
            <a:normAutofit fontScale="90000"/>
          </a:bodyPr>
          <a:lstStyle/>
          <a:p>
            <a:pPr algn="l">
              <a:lnSpc>
                <a:spcPct val="150000"/>
              </a:lnSpc>
            </a:pPr>
            <a:r>
              <a:rPr lang="en-US" dirty="0" smtClean="0"/>
              <a:t>What is Unavailable when the School Year Ends?</a:t>
            </a:r>
            <a:endParaRPr lang="en-US" dirty="0"/>
          </a:p>
        </p:txBody>
      </p:sp>
      <p:sp>
        <p:nvSpPr>
          <p:cNvPr id="2" name="Rectangle 1"/>
          <p:cNvSpPr/>
          <p:nvPr/>
        </p:nvSpPr>
        <p:spPr>
          <a:xfrm>
            <a:off x="647700" y="1676400"/>
            <a:ext cx="7848600" cy="3093154"/>
          </a:xfrm>
          <a:prstGeom prst="rect">
            <a:avLst/>
          </a:prstGeom>
        </p:spPr>
        <p:txBody>
          <a:bodyPr wrap="square">
            <a:spAutoFit/>
          </a:bodyPr>
          <a:lstStyle/>
          <a:p>
            <a:pPr marL="457200" indent="-457200">
              <a:lnSpc>
                <a:spcPct val="150000"/>
              </a:lnSpc>
              <a:buFont typeface="Wingdings" panose="05000000000000000000" pitchFamily="2" charset="2"/>
              <a:buChar char="§"/>
            </a:pPr>
            <a:r>
              <a:rPr lang="en-US" sz="2600" dirty="0"/>
              <a:t>Dashboards (RDI customers)</a:t>
            </a:r>
          </a:p>
          <a:p>
            <a:pPr marL="457200" indent="-457200">
              <a:lnSpc>
                <a:spcPct val="150000"/>
              </a:lnSpc>
              <a:buFont typeface="Wingdings" panose="05000000000000000000" pitchFamily="2" charset="2"/>
              <a:buChar char="§"/>
            </a:pPr>
            <a:r>
              <a:rPr lang="en-US" sz="2600" dirty="0"/>
              <a:t>Record </a:t>
            </a:r>
            <a:r>
              <a:rPr lang="en-US" sz="2600" dirty="0" smtClean="0"/>
              <a:t>Book</a:t>
            </a:r>
          </a:p>
          <a:p>
            <a:pPr marL="914400" lvl="1" indent="-457200">
              <a:lnSpc>
                <a:spcPct val="150000"/>
              </a:lnSpc>
              <a:buFont typeface="Wingdings" panose="05000000000000000000" pitchFamily="2" charset="2"/>
              <a:buChar char="§"/>
            </a:pPr>
            <a:r>
              <a:rPr lang="en-US" sz="2600" dirty="0" smtClean="0"/>
              <a:t>You </a:t>
            </a:r>
            <a:r>
              <a:rPr lang="en-US" sz="2600" dirty="0"/>
              <a:t>can still search for Instruction Resources through the Core Progress</a:t>
            </a:r>
          </a:p>
          <a:p>
            <a:pPr marL="457200" indent="-457200">
              <a:lnSpc>
                <a:spcPct val="150000"/>
              </a:lnSpc>
              <a:buFont typeface="Wingdings" panose="05000000000000000000" pitchFamily="2" charset="2"/>
              <a:buChar char="§"/>
            </a:pPr>
            <a:r>
              <a:rPr lang="en-US" sz="2600" dirty="0"/>
              <a:t>Capacity Screen</a:t>
            </a:r>
          </a:p>
        </p:txBody>
      </p:sp>
    </p:spTree>
    <p:extLst>
      <p:ext uri="{BB962C8B-B14F-4D97-AF65-F5344CB8AC3E}">
        <p14:creationId xmlns:p14="http://schemas.microsoft.com/office/powerpoint/2010/main" val="69512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5"/>
          <p:cNvSpPr>
            <a:spLocks noGrp="1"/>
          </p:cNvSpPr>
          <p:nvPr>
            <p:ph type="subTitle" idx="1"/>
          </p:nvPr>
        </p:nvSpPr>
        <p:spPr>
          <a:xfrm>
            <a:off x="609600" y="1371601"/>
            <a:ext cx="8153400" cy="4114800"/>
          </a:xfrm>
        </p:spPr>
        <p:txBody>
          <a:bodyPr>
            <a:normAutofit/>
          </a:bodyPr>
          <a:lstStyle/>
          <a:p>
            <a:pPr marL="457200" indent="-457200" algn="l">
              <a:buFont typeface="Wingdings" panose="05000000000000000000" pitchFamily="2" charset="2"/>
              <a:buChar char="§"/>
            </a:pPr>
            <a:r>
              <a:rPr lang="en-US" dirty="0" smtClean="0">
                <a:latin typeface="+mn-lt"/>
              </a:rPr>
              <a:t>Welcome</a:t>
            </a:r>
          </a:p>
          <a:p>
            <a:pPr marL="457200" indent="-457200" algn="l">
              <a:buFont typeface="Wingdings" panose="05000000000000000000" pitchFamily="2" charset="2"/>
              <a:buChar char="§"/>
            </a:pPr>
            <a:r>
              <a:rPr lang="en-US" dirty="0" smtClean="0">
                <a:latin typeface="+mn-lt"/>
              </a:rPr>
              <a:t>What Makes a Good Data Meeting?</a:t>
            </a:r>
          </a:p>
          <a:p>
            <a:pPr marL="457200" indent="-457200" algn="l">
              <a:buFont typeface="Wingdings" panose="05000000000000000000" pitchFamily="2" charset="2"/>
              <a:buChar char="§"/>
            </a:pPr>
            <a:r>
              <a:rPr lang="en-US" dirty="0" smtClean="0">
                <a:latin typeface="+mn-lt"/>
              </a:rPr>
              <a:t>Implementation Reflection/Next Steps</a:t>
            </a:r>
          </a:p>
          <a:p>
            <a:pPr marL="457200" indent="-457200" algn="l">
              <a:buFont typeface="Wingdings" panose="05000000000000000000" pitchFamily="2" charset="2"/>
              <a:buChar char="§"/>
            </a:pPr>
            <a:r>
              <a:rPr lang="en-US" dirty="0" smtClean="0">
                <a:latin typeface="+mn-lt"/>
              </a:rPr>
              <a:t>End-of-Year Reports</a:t>
            </a:r>
          </a:p>
          <a:p>
            <a:pPr marL="457200" indent="-457200" algn="l">
              <a:buFont typeface="Wingdings" panose="05000000000000000000" pitchFamily="2" charset="2"/>
              <a:buChar char="§"/>
            </a:pPr>
            <a:r>
              <a:rPr lang="en-US" dirty="0" smtClean="0">
                <a:latin typeface="+mn-lt"/>
              </a:rPr>
              <a:t>Starting a New School Year</a:t>
            </a:r>
          </a:p>
          <a:p>
            <a:pPr marL="457200" indent="-457200" algn="l">
              <a:buFont typeface="Wingdings" panose="05000000000000000000" pitchFamily="2" charset="2"/>
              <a:buChar char="§"/>
            </a:pPr>
            <a:r>
              <a:rPr lang="en-US" dirty="0" smtClean="0">
                <a:latin typeface="+mn-lt"/>
              </a:rPr>
              <a:t>Instructional Resources – Third Party Resources</a:t>
            </a:r>
          </a:p>
          <a:p>
            <a:pPr marL="457200" indent="-457200" algn="l">
              <a:buFont typeface="Wingdings" panose="05000000000000000000" pitchFamily="2" charset="2"/>
              <a:buChar char="§"/>
            </a:pPr>
            <a:r>
              <a:rPr lang="en-US" dirty="0" smtClean="0">
                <a:latin typeface="+mn-lt"/>
              </a:rPr>
              <a:t>District Dashboard</a:t>
            </a:r>
          </a:p>
          <a:p>
            <a:pPr marL="457200" indent="-457200" algn="l">
              <a:buFont typeface="Wingdings" panose="05000000000000000000" pitchFamily="2" charset="2"/>
              <a:buChar char="§"/>
            </a:pPr>
            <a:r>
              <a:rPr lang="en-US" dirty="0" smtClean="0">
                <a:latin typeface="+mn-lt"/>
              </a:rPr>
              <a:t>Product Updates </a:t>
            </a:r>
          </a:p>
          <a:p>
            <a:pPr marL="457200" indent="-457200" algn="l">
              <a:buFont typeface="Arial" panose="020B0604020202020204" pitchFamily="34" charset="0"/>
              <a:buChar char="•"/>
            </a:pPr>
            <a:endParaRPr lang="en-US" dirty="0">
              <a:latin typeface="+mn-lt"/>
            </a:endParaRPr>
          </a:p>
        </p:txBody>
      </p:sp>
      <p:sp>
        <p:nvSpPr>
          <p:cNvPr id="7" name="Title 6"/>
          <p:cNvSpPr>
            <a:spLocks noGrp="1"/>
          </p:cNvSpPr>
          <p:nvPr>
            <p:ph type="ctrTitle"/>
          </p:nvPr>
        </p:nvSpPr>
        <p:spPr>
          <a:xfrm>
            <a:off x="533400" y="381000"/>
            <a:ext cx="7772400" cy="1143000"/>
          </a:xfrm>
        </p:spPr>
        <p:txBody>
          <a:bodyPr>
            <a:normAutofit/>
          </a:bodyPr>
          <a:lstStyle/>
          <a:p>
            <a:pPr algn="l"/>
            <a:r>
              <a:rPr lang="en-US" dirty="0" smtClean="0"/>
              <a:t>Today’s Agenda:</a:t>
            </a:r>
            <a:endParaRPr lang="en-US" dirty="0"/>
          </a:p>
        </p:txBody>
      </p:sp>
    </p:spTree>
    <p:extLst>
      <p:ext uri="{BB962C8B-B14F-4D97-AF65-F5344CB8AC3E}">
        <p14:creationId xmlns:p14="http://schemas.microsoft.com/office/powerpoint/2010/main" val="250501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685800" y="228600"/>
            <a:ext cx="7772400" cy="1143000"/>
          </a:xfrm>
        </p:spPr>
        <p:txBody>
          <a:bodyPr>
            <a:normAutofit/>
          </a:bodyPr>
          <a:lstStyle/>
          <a:p>
            <a:pPr algn="l">
              <a:lnSpc>
                <a:spcPct val="150000"/>
              </a:lnSpc>
            </a:pPr>
            <a:r>
              <a:rPr lang="en-US" dirty="0" smtClean="0"/>
              <a:t>EOY Reports to Run</a:t>
            </a:r>
            <a:endParaRPr lang="en-US" dirty="0"/>
          </a:p>
        </p:txBody>
      </p:sp>
      <p:sp>
        <p:nvSpPr>
          <p:cNvPr id="2" name="Rectangle 1"/>
          <p:cNvSpPr/>
          <p:nvPr/>
        </p:nvSpPr>
        <p:spPr>
          <a:xfrm>
            <a:off x="647700" y="1676400"/>
            <a:ext cx="7848600" cy="3293209"/>
          </a:xfrm>
          <a:prstGeom prst="rect">
            <a:avLst/>
          </a:prstGeom>
        </p:spPr>
        <p:txBody>
          <a:bodyPr wrap="square">
            <a:spAutoFit/>
          </a:bodyPr>
          <a:lstStyle/>
          <a:p>
            <a:pPr marL="342900" indent="-342900">
              <a:lnSpc>
                <a:spcPct val="150000"/>
              </a:lnSpc>
              <a:buFont typeface="Arial" panose="020B0604020202020204" pitchFamily="34" charset="0"/>
              <a:buChar char="•"/>
            </a:pPr>
            <a:r>
              <a:rPr lang="en-US" sz="2600" dirty="0" smtClean="0"/>
              <a:t>Consolidated Reports </a:t>
            </a:r>
          </a:p>
          <a:p>
            <a:pPr marL="342900" indent="-342900">
              <a:lnSpc>
                <a:spcPct val="150000"/>
              </a:lnSpc>
              <a:buFont typeface="Arial" panose="020B0604020202020204" pitchFamily="34" charset="0"/>
              <a:buChar char="•"/>
            </a:pPr>
            <a:r>
              <a:rPr lang="en-US" sz="2600" dirty="0" smtClean="0"/>
              <a:t>Application Reports</a:t>
            </a:r>
            <a:endParaRPr lang="en-US" sz="2600" dirty="0"/>
          </a:p>
          <a:p>
            <a:pPr marL="914400" lvl="1" indent="-457200">
              <a:buFont typeface="Calibri" panose="020F0502020204030204" pitchFamily="34" charset="0"/>
              <a:buChar char="₋"/>
            </a:pPr>
            <a:r>
              <a:rPr lang="en-US" sz="2600" dirty="0" smtClean="0"/>
              <a:t>Instructional Planning</a:t>
            </a:r>
          </a:p>
          <a:p>
            <a:pPr marL="914400" lvl="1" indent="-457200">
              <a:buFont typeface="Calibri" panose="020F0502020204030204" pitchFamily="34" charset="0"/>
              <a:buChar char="₋"/>
            </a:pPr>
            <a:r>
              <a:rPr lang="en-US" sz="2600" dirty="0" smtClean="0"/>
              <a:t>State Standards</a:t>
            </a:r>
          </a:p>
          <a:p>
            <a:pPr marL="914400" lvl="1" indent="-457200">
              <a:buFont typeface="Calibri" panose="020F0502020204030204" pitchFamily="34" charset="0"/>
              <a:buChar char="₋"/>
            </a:pPr>
            <a:r>
              <a:rPr lang="en-US" sz="2600" dirty="0" smtClean="0"/>
              <a:t>Screening</a:t>
            </a:r>
          </a:p>
          <a:p>
            <a:pPr marL="914400" lvl="1" indent="-457200">
              <a:buFont typeface="Calibri" panose="020F0502020204030204" pitchFamily="34" charset="0"/>
              <a:buChar char="₋"/>
            </a:pPr>
            <a:r>
              <a:rPr lang="en-US" sz="2600" dirty="0" smtClean="0"/>
              <a:t>Student Progress Monitoring</a:t>
            </a:r>
          </a:p>
          <a:p>
            <a:pPr marL="914400" lvl="1" indent="-457200">
              <a:buFont typeface="Calibri" panose="020F0502020204030204" pitchFamily="34" charset="0"/>
              <a:buChar char="₋"/>
            </a:pPr>
            <a:r>
              <a:rPr lang="en-US" sz="2600" dirty="0" smtClean="0"/>
              <a:t>Growth Proficiency</a:t>
            </a:r>
            <a:endParaRPr lang="en-US" sz="2600" dirty="0"/>
          </a:p>
        </p:txBody>
      </p:sp>
    </p:spTree>
    <p:extLst>
      <p:ext uri="{BB962C8B-B14F-4D97-AF65-F5344CB8AC3E}">
        <p14:creationId xmlns:p14="http://schemas.microsoft.com/office/powerpoint/2010/main" val="4119260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457200"/>
            <a:ext cx="7772400" cy="762000"/>
          </a:xfrm>
        </p:spPr>
        <p:txBody>
          <a:bodyPr>
            <a:normAutofit fontScale="90000"/>
          </a:bodyPr>
          <a:lstStyle/>
          <a:p>
            <a:pPr algn="l">
              <a:lnSpc>
                <a:spcPct val="150000"/>
              </a:lnSpc>
            </a:pPr>
            <a:r>
              <a:rPr lang="en-US" dirty="0" smtClean="0"/>
              <a:t>New Year Startup Process</a:t>
            </a:r>
            <a:endParaRPr lang="en-US" dirty="0"/>
          </a:p>
        </p:txBody>
      </p:sp>
      <p:sp>
        <p:nvSpPr>
          <p:cNvPr id="2" name="Rectangle 1"/>
          <p:cNvSpPr/>
          <p:nvPr/>
        </p:nvSpPr>
        <p:spPr>
          <a:xfrm>
            <a:off x="457200" y="1295400"/>
            <a:ext cx="8229600" cy="3693319"/>
          </a:xfrm>
          <a:prstGeom prst="rect">
            <a:avLst/>
          </a:prstGeom>
        </p:spPr>
        <p:txBody>
          <a:bodyPr wrap="square">
            <a:spAutoFit/>
          </a:bodyPr>
          <a:lstStyle/>
          <a:p>
            <a:pPr algn="ctr"/>
            <a:r>
              <a:rPr lang="en-US" sz="2600" b="1" dirty="0"/>
              <a:t>AFTER RDI Process Has Been Run</a:t>
            </a:r>
          </a:p>
          <a:p>
            <a:pPr algn="ctr"/>
            <a:endParaRPr lang="en-US" sz="2600" dirty="0"/>
          </a:p>
          <a:p>
            <a:pPr marL="514350" indent="-514350">
              <a:buAutoNum type="arabicParenR"/>
            </a:pPr>
            <a:r>
              <a:rPr lang="en-US" sz="2600" dirty="0"/>
              <a:t>Verify/Add Marking Periods</a:t>
            </a:r>
          </a:p>
          <a:p>
            <a:pPr marL="857250" lvl="1" indent="-457200">
              <a:buFont typeface="Wingdings" panose="05000000000000000000" pitchFamily="2" charset="2"/>
              <a:buChar char="§"/>
            </a:pPr>
            <a:r>
              <a:rPr lang="en-US" sz="2600" dirty="0"/>
              <a:t> Based on data from your SIS</a:t>
            </a:r>
          </a:p>
          <a:p>
            <a:pPr marL="857250" lvl="1" indent="-457200">
              <a:buFont typeface="Arial" panose="020B0604020202020204" pitchFamily="34" charset="0"/>
              <a:buChar char="•"/>
            </a:pPr>
            <a:endParaRPr lang="en-US" sz="2600" dirty="0"/>
          </a:p>
          <a:p>
            <a:pPr marL="514350" indent="-514350">
              <a:buAutoNum type="arabicParenR" startAt="2"/>
            </a:pPr>
            <a:r>
              <a:rPr lang="en-US" sz="2600" dirty="0"/>
              <a:t>Assign Products to Classes</a:t>
            </a:r>
          </a:p>
          <a:p>
            <a:pPr marL="914400" lvl="1" indent="-514350">
              <a:buFont typeface="Wingdings" panose="05000000000000000000" pitchFamily="2" charset="2"/>
              <a:buChar char="§"/>
            </a:pPr>
            <a:r>
              <a:rPr lang="en-US" sz="2600" dirty="0"/>
              <a:t>Can only be done by district staff or school level admin accounts</a:t>
            </a:r>
          </a:p>
          <a:p>
            <a:pPr marL="914400" lvl="1" indent="-514350">
              <a:buFont typeface="Wingdings" panose="05000000000000000000" pitchFamily="2" charset="2"/>
              <a:buChar char="§"/>
            </a:pPr>
            <a:r>
              <a:rPr lang="en-US" sz="2600" dirty="0"/>
              <a:t>Only assign classes that are going to use program</a:t>
            </a:r>
          </a:p>
        </p:txBody>
      </p:sp>
    </p:spTree>
    <p:extLst>
      <p:ext uri="{BB962C8B-B14F-4D97-AF65-F5344CB8AC3E}">
        <p14:creationId xmlns:p14="http://schemas.microsoft.com/office/powerpoint/2010/main" val="3544007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457200"/>
            <a:ext cx="7772400" cy="762000"/>
          </a:xfrm>
        </p:spPr>
        <p:txBody>
          <a:bodyPr>
            <a:normAutofit fontScale="90000"/>
          </a:bodyPr>
          <a:lstStyle/>
          <a:p>
            <a:pPr algn="l">
              <a:lnSpc>
                <a:spcPct val="150000"/>
              </a:lnSpc>
            </a:pPr>
            <a:r>
              <a:rPr lang="en-US" dirty="0" smtClean="0"/>
              <a:t>New Year Startup Process</a:t>
            </a:r>
            <a:endParaRPr lang="en-US" dirty="0"/>
          </a:p>
        </p:txBody>
      </p:sp>
      <p:sp>
        <p:nvSpPr>
          <p:cNvPr id="2" name="Rectangle 1"/>
          <p:cNvSpPr/>
          <p:nvPr/>
        </p:nvSpPr>
        <p:spPr>
          <a:xfrm>
            <a:off x="457200" y="1600200"/>
            <a:ext cx="8229600" cy="3293209"/>
          </a:xfrm>
          <a:prstGeom prst="rect">
            <a:avLst/>
          </a:prstGeom>
        </p:spPr>
        <p:txBody>
          <a:bodyPr wrap="square">
            <a:spAutoFit/>
          </a:bodyPr>
          <a:lstStyle/>
          <a:p>
            <a:pPr marL="514350" indent="-514350">
              <a:buAutoNum type="arabicParenR" startAt="3"/>
            </a:pPr>
            <a:r>
              <a:rPr lang="en-US" sz="2600" dirty="0"/>
              <a:t>Add Teachers to Existing Classes</a:t>
            </a:r>
          </a:p>
          <a:p>
            <a:pPr marL="914400" lvl="1" indent="-514350">
              <a:buFont typeface="Wingdings" panose="05000000000000000000" pitchFamily="2" charset="2"/>
              <a:buChar char="§"/>
            </a:pPr>
            <a:r>
              <a:rPr lang="en-US" sz="2600" dirty="0"/>
              <a:t>Co-Teachers/Instructional Coaches/Resource </a:t>
            </a:r>
            <a:r>
              <a:rPr lang="en-US" sz="2600" dirty="0" smtClean="0"/>
              <a:t>Teachers (Anyone </a:t>
            </a:r>
            <a:r>
              <a:rPr lang="en-US" sz="2600" dirty="0"/>
              <a:t>who needs access to specific classes)</a:t>
            </a:r>
          </a:p>
          <a:p>
            <a:pPr marL="800100" lvl="2" indent="0">
              <a:buNone/>
            </a:pPr>
            <a:endParaRPr lang="en-US" sz="2600" dirty="0"/>
          </a:p>
          <a:p>
            <a:pPr marL="514350" indent="-514350">
              <a:buAutoNum type="arabicParenR" startAt="4"/>
            </a:pPr>
            <a:r>
              <a:rPr lang="en-US" sz="2600" dirty="0"/>
              <a:t>Add Reporting Periods for Consolidated </a:t>
            </a:r>
            <a:r>
              <a:rPr lang="en-US" sz="2600" dirty="0" smtClean="0"/>
              <a:t>Reports</a:t>
            </a:r>
            <a:endParaRPr lang="en-US" sz="2600" dirty="0"/>
          </a:p>
          <a:p>
            <a:pPr marL="914400" lvl="1" indent="-514350">
              <a:buFont typeface="Wingdings" panose="05000000000000000000" pitchFamily="2" charset="2"/>
              <a:buChar char="§"/>
            </a:pPr>
            <a:r>
              <a:rPr lang="en-US" sz="2600" dirty="0"/>
              <a:t>Different from Marking Periods</a:t>
            </a:r>
          </a:p>
          <a:p>
            <a:pPr marL="914400" lvl="1" indent="-514350">
              <a:buFont typeface="Wingdings" panose="05000000000000000000" pitchFamily="2" charset="2"/>
              <a:buChar char="§"/>
            </a:pPr>
            <a:r>
              <a:rPr lang="en-US" sz="2600" dirty="0"/>
              <a:t>Use specifically for Consolidated </a:t>
            </a:r>
            <a:r>
              <a:rPr lang="en-US" sz="2600" dirty="0" smtClean="0"/>
              <a:t>Reports</a:t>
            </a:r>
            <a:endParaRPr lang="en-US" sz="2600" dirty="0"/>
          </a:p>
        </p:txBody>
      </p:sp>
    </p:spTree>
    <p:extLst>
      <p:ext uri="{BB962C8B-B14F-4D97-AF65-F5344CB8AC3E}">
        <p14:creationId xmlns:p14="http://schemas.microsoft.com/office/powerpoint/2010/main" val="3484486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457200"/>
            <a:ext cx="7772400" cy="762000"/>
          </a:xfrm>
        </p:spPr>
        <p:txBody>
          <a:bodyPr>
            <a:normAutofit fontScale="90000"/>
          </a:bodyPr>
          <a:lstStyle/>
          <a:p>
            <a:pPr algn="l">
              <a:lnSpc>
                <a:spcPct val="150000"/>
              </a:lnSpc>
            </a:pPr>
            <a:r>
              <a:rPr lang="en-US" dirty="0" smtClean="0"/>
              <a:t>New Year Startup Process</a:t>
            </a:r>
            <a:endParaRPr lang="en-US" dirty="0"/>
          </a:p>
        </p:txBody>
      </p:sp>
      <p:sp>
        <p:nvSpPr>
          <p:cNvPr id="2" name="Rectangle 1"/>
          <p:cNvSpPr/>
          <p:nvPr/>
        </p:nvSpPr>
        <p:spPr>
          <a:xfrm>
            <a:off x="457200" y="1600200"/>
            <a:ext cx="8229600" cy="3293209"/>
          </a:xfrm>
          <a:prstGeom prst="rect">
            <a:avLst/>
          </a:prstGeom>
        </p:spPr>
        <p:txBody>
          <a:bodyPr wrap="square">
            <a:spAutoFit/>
          </a:bodyPr>
          <a:lstStyle/>
          <a:p>
            <a:pPr marL="514350" indent="-514350">
              <a:buAutoNum type="arabicParenR" startAt="5"/>
            </a:pPr>
            <a:r>
              <a:rPr lang="en-US" sz="2600" dirty="0"/>
              <a:t>Add Other Reading Series to Classes</a:t>
            </a:r>
          </a:p>
          <a:p>
            <a:pPr marL="914400" lvl="1" indent="-514350">
              <a:buFont typeface="Arial" panose="020B0604020202020204" pitchFamily="34" charset="0"/>
              <a:buChar char="•"/>
            </a:pPr>
            <a:r>
              <a:rPr lang="en-US" sz="2600" dirty="0"/>
              <a:t>Accelerated Reader – quizzes</a:t>
            </a:r>
          </a:p>
          <a:p>
            <a:pPr marL="914400" lvl="1" indent="-514350">
              <a:buFont typeface="Arial" panose="020B0604020202020204" pitchFamily="34" charset="0"/>
              <a:buChar char="•"/>
            </a:pPr>
            <a:endParaRPr lang="en-US" sz="2600" dirty="0"/>
          </a:p>
          <a:p>
            <a:pPr marL="514350" indent="-514350">
              <a:buAutoNum type="arabicParenR" startAt="6"/>
            </a:pPr>
            <a:r>
              <a:rPr lang="en-US" sz="2600" dirty="0"/>
              <a:t>Modify Other Program Preferences</a:t>
            </a:r>
          </a:p>
          <a:p>
            <a:pPr marL="914400" lvl="1" indent="-514350">
              <a:buFont typeface="Arial" panose="020B0604020202020204" pitchFamily="34" charset="0"/>
              <a:buChar char="•"/>
            </a:pPr>
            <a:r>
              <a:rPr lang="en-US" sz="2600" dirty="0"/>
              <a:t>Goals, Restrictions, Student Groups, Various screening/benchmark/SGP windows</a:t>
            </a:r>
          </a:p>
          <a:p>
            <a:pPr marL="914400" lvl="1" indent="-514350">
              <a:buFont typeface="Arial" panose="020B0604020202020204" pitchFamily="34" charset="0"/>
              <a:buChar char="•"/>
            </a:pPr>
            <a:r>
              <a:rPr lang="en-US" sz="2600" b="1" dirty="0"/>
              <a:t>RDI does not maintain specific program preferences</a:t>
            </a:r>
          </a:p>
          <a:p>
            <a:pPr marL="914400" lvl="1" indent="-514350">
              <a:buFont typeface="Arial" panose="020B0604020202020204" pitchFamily="34" charset="0"/>
              <a:buChar char="•"/>
            </a:pPr>
            <a:r>
              <a:rPr lang="en-US" sz="2600" dirty="0"/>
              <a:t>STAR Help – “Tips for Getting Started”</a:t>
            </a:r>
          </a:p>
        </p:txBody>
      </p:sp>
    </p:spTree>
    <p:extLst>
      <p:ext uri="{BB962C8B-B14F-4D97-AF65-F5344CB8AC3E}">
        <p14:creationId xmlns:p14="http://schemas.microsoft.com/office/powerpoint/2010/main" val="3211931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211" y="609600"/>
            <a:ext cx="8229600" cy="884238"/>
          </a:xfrm>
        </p:spPr>
        <p:txBody>
          <a:bodyPr>
            <a:normAutofit/>
          </a:bodyPr>
          <a:lstStyle/>
          <a:p>
            <a:pPr fontAlgn="base">
              <a:spcAft>
                <a:spcPct val="0"/>
              </a:spcAft>
            </a:pPr>
            <a:r>
              <a:rPr lang="en-US" sz="3800" dirty="0" smtClean="0">
                <a:solidFill>
                  <a:srgbClr val="31B3FF"/>
                </a:solidFill>
                <a:latin typeface="Source Sans Pro"/>
              </a:rPr>
              <a:t>Third Party Resources</a:t>
            </a:r>
            <a:endParaRPr lang="en-US" sz="3800" dirty="0">
              <a:solidFill>
                <a:srgbClr val="31B3FF"/>
              </a:solidFill>
              <a:latin typeface="Source Sans Pro"/>
            </a:endParaRPr>
          </a:p>
        </p:txBody>
      </p:sp>
    </p:spTree>
    <p:extLst>
      <p:ext uri="{BB962C8B-B14F-4D97-AF65-F5344CB8AC3E}">
        <p14:creationId xmlns:p14="http://schemas.microsoft.com/office/powerpoint/2010/main" val="33773641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210" y="609600"/>
            <a:ext cx="8748790" cy="884238"/>
          </a:xfrm>
        </p:spPr>
        <p:txBody>
          <a:bodyPr>
            <a:noAutofit/>
          </a:bodyPr>
          <a:lstStyle/>
          <a:p>
            <a:pPr fontAlgn="base">
              <a:spcAft>
                <a:spcPct val="0"/>
              </a:spcAft>
            </a:pPr>
            <a:r>
              <a:rPr lang="en-US" sz="3800" dirty="0" smtClean="0">
                <a:solidFill>
                  <a:srgbClr val="31B3FF"/>
                </a:solidFill>
                <a:latin typeface="Source Sans Pro"/>
              </a:rPr>
              <a:t>District Dashboard/Product Updates</a:t>
            </a:r>
            <a:endParaRPr lang="en-US" sz="3800" dirty="0">
              <a:solidFill>
                <a:srgbClr val="31B3FF"/>
              </a:solidFill>
              <a:latin typeface="Source Sans Pro"/>
            </a:endParaRPr>
          </a:p>
        </p:txBody>
      </p:sp>
    </p:spTree>
    <p:extLst>
      <p:ext uri="{BB962C8B-B14F-4D97-AF65-F5344CB8AC3E}">
        <p14:creationId xmlns:p14="http://schemas.microsoft.com/office/powerpoint/2010/main" val="4220042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685800" y="304800"/>
            <a:ext cx="7772400" cy="1447800"/>
          </a:xfrm>
        </p:spPr>
        <p:txBody>
          <a:bodyPr>
            <a:normAutofit/>
          </a:bodyPr>
          <a:lstStyle/>
          <a:p>
            <a:pPr algn="l">
              <a:lnSpc>
                <a:spcPct val="150000"/>
              </a:lnSpc>
            </a:pPr>
            <a:r>
              <a:rPr lang="en-US" dirty="0" smtClean="0"/>
              <a:t>Goals for Today</a:t>
            </a:r>
            <a:endParaRPr lang="en-US" dirty="0"/>
          </a:p>
        </p:txBody>
      </p:sp>
      <p:sp>
        <p:nvSpPr>
          <p:cNvPr id="2" name="Rectangle 1"/>
          <p:cNvSpPr/>
          <p:nvPr/>
        </p:nvSpPr>
        <p:spPr>
          <a:xfrm>
            <a:off x="762000" y="1676400"/>
            <a:ext cx="7848600" cy="3539430"/>
          </a:xfrm>
          <a:prstGeom prst="rect">
            <a:avLst/>
          </a:prstGeom>
        </p:spPr>
        <p:txBody>
          <a:bodyPr wrap="square">
            <a:spAutoFit/>
          </a:bodyPr>
          <a:lstStyle/>
          <a:p>
            <a:r>
              <a:rPr lang="en-US" sz="2800" dirty="0"/>
              <a:t>Increase your capacity in using STAR to improve student outcomes</a:t>
            </a:r>
          </a:p>
          <a:p>
            <a:endParaRPr lang="en-US" sz="2800" dirty="0"/>
          </a:p>
          <a:p>
            <a:pPr marL="914400" lvl="1" indent="-457200">
              <a:buFont typeface="Wingdings" panose="05000000000000000000" pitchFamily="2" charset="2"/>
              <a:buChar char="§"/>
            </a:pPr>
            <a:r>
              <a:rPr lang="en-US" sz="2800" dirty="0"/>
              <a:t>What do “good” data meetings look like?</a:t>
            </a:r>
          </a:p>
          <a:p>
            <a:pPr marL="914400" lvl="1" indent="-457200">
              <a:buFont typeface="Wingdings" panose="05000000000000000000" pitchFamily="2" charset="2"/>
              <a:buChar char="§"/>
            </a:pPr>
            <a:r>
              <a:rPr lang="en-US" sz="2800" dirty="0"/>
              <a:t>Where are you in the implementation of STAR?</a:t>
            </a:r>
          </a:p>
          <a:p>
            <a:pPr marL="914400" lvl="1" indent="-457200">
              <a:buFont typeface="Wingdings" panose="05000000000000000000" pitchFamily="2" charset="2"/>
              <a:buChar char="§"/>
            </a:pPr>
            <a:r>
              <a:rPr lang="en-US" sz="2800" dirty="0" smtClean="0"/>
              <a:t>What </a:t>
            </a:r>
            <a:r>
              <a:rPr lang="en-US" sz="2800" dirty="0"/>
              <a:t>are </a:t>
            </a:r>
            <a:r>
              <a:rPr lang="en-US" sz="2800" dirty="0" smtClean="0"/>
              <a:t>your </a:t>
            </a:r>
            <a:r>
              <a:rPr lang="en-US" sz="2800" dirty="0"/>
              <a:t>next steps for using the </a:t>
            </a:r>
            <a:r>
              <a:rPr lang="en-US" sz="2800" dirty="0" smtClean="0"/>
              <a:t>data moving </a:t>
            </a:r>
            <a:r>
              <a:rPr lang="en-US" sz="2800" dirty="0"/>
              <a:t>forward?</a:t>
            </a:r>
          </a:p>
        </p:txBody>
      </p:sp>
    </p:spTree>
    <p:extLst>
      <p:ext uri="{BB962C8B-B14F-4D97-AF65-F5344CB8AC3E}">
        <p14:creationId xmlns:p14="http://schemas.microsoft.com/office/powerpoint/2010/main" val="589212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615696" y="0"/>
            <a:ext cx="7772400" cy="1447800"/>
          </a:xfrm>
        </p:spPr>
        <p:txBody>
          <a:bodyPr>
            <a:normAutofit/>
          </a:bodyPr>
          <a:lstStyle/>
          <a:p>
            <a:pPr algn="l">
              <a:lnSpc>
                <a:spcPct val="150000"/>
              </a:lnSpc>
            </a:pPr>
            <a:r>
              <a:rPr lang="en-US" dirty="0" smtClean="0"/>
              <a:t>Grounding </a:t>
            </a:r>
            <a:endParaRPr lang="en-US" dirty="0"/>
          </a:p>
        </p:txBody>
      </p:sp>
      <p:sp>
        <p:nvSpPr>
          <p:cNvPr id="2" name="Rectangle 1"/>
          <p:cNvSpPr/>
          <p:nvPr/>
        </p:nvSpPr>
        <p:spPr>
          <a:xfrm>
            <a:off x="762000" y="1676400"/>
            <a:ext cx="7848600" cy="523220"/>
          </a:xfrm>
          <a:prstGeom prst="rect">
            <a:avLst/>
          </a:prstGeom>
        </p:spPr>
        <p:txBody>
          <a:bodyPr wrap="square">
            <a:spAutoFit/>
          </a:bodyPr>
          <a:lstStyle/>
          <a:p>
            <a:pPr marL="457200" indent="-457200">
              <a:buFont typeface="Arial" panose="020B0604020202020204" pitchFamily="34" charset="0"/>
              <a:buChar char="•"/>
            </a:pPr>
            <a:endParaRPr lang="en-US" sz="2800" dirty="0"/>
          </a:p>
        </p:txBody>
      </p:sp>
      <p:sp>
        <p:nvSpPr>
          <p:cNvPr id="3" name="Rectangle 2"/>
          <p:cNvSpPr/>
          <p:nvPr/>
        </p:nvSpPr>
        <p:spPr>
          <a:xfrm>
            <a:off x="615696" y="1219200"/>
            <a:ext cx="8001000" cy="3754874"/>
          </a:xfrm>
          <a:prstGeom prst="rect">
            <a:avLst/>
          </a:prstGeom>
        </p:spPr>
        <p:txBody>
          <a:bodyPr wrap="square">
            <a:spAutoFit/>
          </a:bodyPr>
          <a:lstStyle/>
          <a:p>
            <a:r>
              <a:rPr lang="en-US" sz="2800" dirty="0" smtClean="0"/>
              <a:t>Inclusion Activity</a:t>
            </a:r>
          </a:p>
          <a:p>
            <a:endParaRPr lang="en-US" sz="2800" dirty="0" smtClean="0"/>
          </a:p>
          <a:p>
            <a:pPr lvl="1">
              <a:buFont typeface="Arial" panose="020B0604020202020204" pitchFamily="34" charset="0"/>
              <a:buChar char="•"/>
            </a:pPr>
            <a:r>
              <a:rPr lang="en-US" sz="2800" dirty="0" smtClean="0"/>
              <a:t>Why?</a:t>
            </a:r>
          </a:p>
          <a:p>
            <a:pPr lvl="1"/>
            <a:endParaRPr lang="en-US" sz="2800" dirty="0" smtClean="0"/>
          </a:p>
          <a:p>
            <a:pPr marL="1371600" lvl="2" indent="-457200">
              <a:lnSpc>
                <a:spcPct val="150000"/>
              </a:lnSpc>
              <a:buFont typeface="Wingdings" panose="05000000000000000000" pitchFamily="2" charset="2"/>
              <a:buChar char="§"/>
            </a:pPr>
            <a:r>
              <a:rPr lang="en-US" sz="2800" dirty="0" smtClean="0"/>
              <a:t> Brings people into the here and now</a:t>
            </a:r>
          </a:p>
          <a:p>
            <a:pPr marL="1371600" lvl="2" indent="-457200">
              <a:lnSpc>
                <a:spcPct val="150000"/>
              </a:lnSpc>
              <a:buFont typeface="Wingdings" panose="05000000000000000000" pitchFamily="2" charset="2"/>
              <a:buChar char="§"/>
            </a:pPr>
            <a:r>
              <a:rPr lang="en-US" sz="2800" dirty="0" smtClean="0"/>
              <a:t>Gets every person’s voice in the room early</a:t>
            </a:r>
          </a:p>
          <a:p>
            <a:pPr marL="1371600" lvl="2" indent="-457200">
              <a:lnSpc>
                <a:spcPct val="150000"/>
              </a:lnSpc>
              <a:buFont typeface="Wingdings" panose="05000000000000000000" pitchFamily="2" charset="2"/>
              <a:buChar char="§"/>
            </a:pPr>
            <a:r>
              <a:rPr lang="en-US" sz="2800" dirty="0" smtClean="0"/>
              <a:t>Builds connections and understanding</a:t>
            </a:r>
            <a:endParaRPr lang="en-US" sz="2800" dirty="0"/>
          </a:p>
        </p:txBody>
      </p:sp>
    </p:spTree>
    <p:extLst>
      <p:ext uri="{BB962C8B-B14F-4D97-AF65-F5344CB8AC3E}">
        <p14:creationId xmlns:p14="http://schemas.microsoft.com/office/powerpoint/2010/main" val="312890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685800" y="36576"/>
            <a:ext cx="7772400" cy="1182624"/>
          </a:xfrm>
        </p:spPr>
        <p:txBody>
          <a:bodyPr>
            <a:normAutofit/>
          </a:bodyPr>
          <a:lstStyle/>
          <a:p>
            <a:pPr algn="l">
              <a:lnSpc>
                <a:spcPct val="150000"/>
              </a:lnSpc>
            </a:pPr>
            <a:r>
              <a:rPr lang="en-US" dirty="0" smtClean="0"/>
              <a:t>Grounding </a:t>
            </a:r>
            <a:endParaRPr lang="en-US" dirty="0"/>
          </a:p>
        </p:txBody>
      </p:sp>
      <p:sp>
        <p:nvSpPr>
          <p:cNvPr id="2" name="Rectangle 1"/>
          <p:cNvSpPr/>
          <p:nvPr/>
        </p:nvSpPr>
        <p:spPr>
          <a:xfrm>
            <a:off x="762000" y="1676400"/>
            <a:ext cx="7848600" cy="523220"/>
          </a:xfrm>
          <a:prstGeom prst="rect">
            <a:avLst/>
          </a:prstGeom>
        </p:spPr>
        <p:txBody>
          <a:bodyPr wrap="square">
            <a:spAutoFit/>
          </a:bodyPr>
          <a:lstStyle/>
          <a:p>
            <a:pPr marL="457200" indent="-457200">
              <a:buFont typeface="Arial" panose="020B0604020202020204" pitchFamily="34" charset="0"/>
              <a:buChar char="•"/>
            </a:pPr>
            <a:endParaRPr lang="en-US" sz="2800" dirty="0"/>
          </a:p>
        </p:txBody>
      </p:sp>
      <p:sp>
        <p:nvSpPr>
          <p:cNvPr id="3" name="Rectangle 2"/>
          <p:cNvSpPr/>
          <p:nvPr/>
        </p:nvSpPr>
        <p:spPr>
          <a:xfrm>
            <a:off x="615696" y="1709387"/>
            <a:ext cx="8001000" cy="523220"/>
          </a:xfrm>
          <a:prstGeom prst="rect">
            <a:avLst/>
          </a:prstGeom>
        </p:spPr>
        <p:txBody>
          <a:bodyPr wrap="square">
            <a:spAutoFit/>
          </a:bodyPr>
          <a:lstStyle/>
          <a:p>
            <a:endParaRPr lang="en-US" sz="2800" dirty="0"/>
          </a:p>
        </p:txBody>
      </p:sp>
      <p:sp>
        <p:nvSpPr>
          <p:cNvPr id="6" name="Rectangle 5"/>
          <p:cNvSpPr/>
          <p:nvPr/>
        </p:nvSpPr>
        <p:spPr>
          <a:xfrm>
            <a:off x="615696" y="1066800"/>
            <a:ext cx="8071104" cy="4293483"/>
          </a:xfrm>
          <a:prstGeom prst="rect">
            <a:avLst/>
          </a:prstGeom>
        </p:spPr>
        <p:txBody>
          <a:bodyPr wrap="square">
            <a:spAutoFit/>
          </a:bodyPr>
          <a:lstStyle/>
          <a:p>
            <a:pPr marL="0" lvl="2">
              <a:lnSpc>
                <a:spcPct val="150000"/>
              </a:lnSpc>
            </a:pPr>
            <a:r>
              <a:rPr lang="en-US" sz="2600" dirty="0" smtClean="0"/>
              <a:t> Talk with 3 different people that you don’t know</a:t>
            </a:r>
          </a:p>
          <a:p>
            <a:pPr marL="457200" lvl="3" indent="-457200">
              <a:lnSpc>
                <a:spcPct val="150000"/>
              </a:lnSpc>
              <a:buFont typeface="Wingdings" panose="05000000000000000000" pitchFamily="2" charset="2"/>
              <a:buChar char="§"/>
            </a:pPr>
            <a:r>
              <a:rPr lang="en-US" sz="2600" dirty="0" smtClean="0"/>
              <a:t>Share </a:t>
            </a:r>
            <a:r>
              <a:rPr lang="en-US" sz="2600" dirty="0"/>
              <a:t>your Name, Title, Organization</a:t>
            </a:r>
          </a:p>
          <a:p>
            <a:pPr marL="457200" lvl="3" indent="-457200">
              <a:lnSpc>
                <a:spcPct val="150000"/>
              </a:lnSpc>
              <a:buFont typeface="Wingdings" panose="05000000000000000000" pitchFamily="2" charset="2"/>
              <a:buChar char="§"/>
            </a:pPr>
            <a:r>
              <a:rPr lang="en-US" sz="2600" dirty="0"/>
              <a:t>Explain your relationship/responsibilities as it relates to STAR</a:t>
            </a:r>
          </a:p>
          <a:p>
            <a:pPr marL="457200" lvl="3" indent="-457200">
              <a:lnSpc>
                <a:spcPct val="150000"/>
              </a:lnSpc>
              <a:buFont typeface="Wingdings" panose="05000000000000000000" pitchFamily="2" charset="2"/>
              <a:buChar char="§"/>
            </a:pPr>
            <a:r>
              <a:rPr lang="en-US" sz="2600" dirty="0"/>
              <a:t>Describe how your district/building uses STAR</a:t>
            </a:r>
          </a:p>
          <a:p>
            <a:pPr marL="457200" lvl="3" indent="-457200">
              <a:lnSpc>
                <a:spcPct val="150000"/>
              </a:lnSpc>
              <a:buFont typeface="Wingdings" panose="05000000000000000000" pitchFamily="2" charset="2"/>
              <a:buChar char="§"/>
            </a:pPr>
            <a:r>
              <a:rPr lang="en-US" sz="2600" dirty="0"/>
              <a:t>Return to your table – share how other districts are using STAR</a:t>
            </a:r>
          </a:p>
        </p:txBody>
      </p:sp>
    </p:spTree>
    <p:extLst>
      <p:ext uri="{BB962C8B-B14F-4D97-AF65-F5344CB8AC3E}">
        <p14:creationId xmlns:p14="http://schemas.microsoft.com/office/powerpoint/2010/main" val="3998365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762000" y="1219200"/>
            <a:ext cx="7772400" cy="2209800"/>
          </a:xfrm>
        </p:spPr>
        <p:txBody>
          <a:bodyPr>
            <a:normAutofit/>
          </a:bodyPr>
          <a:lstStyle/>
          <a:p>
            <a:pPr algn="l">
              <a:lnSpc>
                <a:spcPct val="150000"/>
              </a:lnSpc>
            </a:pPr>
            <a:r>
              <a:rPr lang="en-US" b="1" dirty="0" smtClean="0"/>
              <a:t>What makes a good data meeting?</a:t>
            </a:r>
            <a:endParaRPr lang="en-US" b="1" dirty="0"/>
          </a:p>
        </p:txBody>
      </p:sp>
    </p:spTree>
    <p:extLst>
      <p:ext uri="{BB962C8B-B14F-4D97-AF65-F5344CB8AC3E}">
        <p14:creationId xmlns:p14="http://schemas.microsoft.com/office/powerpoint/2010/main" val="1618410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533400" y="0"/>
            <a:ext cx="7772400" cy="1524000"/>
          </a:xfrm>
        </p:spPr>
        <p:txBody>
          <a:bodyPr>
            <a:normAutofit/>
          </a:bodyPr>
          <a:lstStyle/>
          <a:p>
            <a:pPr algn="l">
              <a:lnSpc>
                <a:spcPct val="150000"/>
              </a:lnSpc>
            </a:pPr>
            <a:r>
              <a:rPr lang="en-US" dirty="0" smtClean="0"/>
              <a:t>Sort Cards</a:t>
            </a:r>
            <a:endParaRPr lang="en-US" dirty="0"/>
          </a:p>
        </p:txBody>
      </p:sp>
      <p:sp>
        <p:nvSpPr>
          <p:cNvPr id="2" name="Rectangle 1"/>
          <p:cNvSpPr/>
          <p:nvPr/>
        </p:nvSpPr>
        <p:spPr>
          <a:xfrm>
            <a:off x="495300" y="1295400"/>
            <a:ext cx="8153400" cy="3631250"/>
          </a:xfrm>
          <a:prstGeom prst="rect">
            <a:avLst/>
          </a:prstGeom>
        </p:spPr>
        <p:txBody>
          <a:bodyPr wrap="square">
            <a:spAutoFit/>
          </a:bodyPr>
          <a:lstStyle/>
          <a:p>
            <a:pPr>
              <a:lnSpc>
                <a:spcPct val="150000"/>
              </a:lnSpc>
            </a:pPr>
            <a:r>
              <a:rPr lang="en-US" sz="2600" u="sng" dirty="0" smtClean="0"/>
              <a:t>Rationale</a:t>
            </a:r>
            <a:r>
              <a:rPr lang="en-US" sz="2600" dirty="0" smtClean="0"/>
              <a:t>: To honor member expertise, help exchange a lot of information in a short period of time, and set the stage for the remainder of today’s STAR User Group as we begin to look at next steps for our schools.  Those participating in the RTI PLC this afternoon will have a common experience with our </a:t>
            </a:r>
            <a:r>
              <a:rPr lang="en-US" sz="2600" dirty="0" err="1" smtClean="0"/>
              <a:t>AIMSWeb</a:t>
            </a:r>
            <a:r>
              <a:rPr lang="en-US" sz="2600" dirty="0" smtClean="0"/>
              <a:t> counterparts in the next room.</a:t>
            </a:r>
            <a:endParaRPr lang="en-US" sz="2600" dirty="0"/>
          </a:p>
        </p:txBody>
      </p:sp>
    </p:spTree>
    <p:extLst>
      <p:ext uri="{BB962C8B-B14F-4D97-AF65-F5344CB8AC3E}">
        <p14:creationId xmlns:p14="http://schemas.microsoft.com/office/powerpoint/2010/main" val="378380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533400" y="0"/>
            <a:ext cx="7772400" cy="1524000"/>
          </a:xfrm>
        </p:spPr>
        <p:txBody>
          <a:bodyPr>
            <a:normAutofit/>
          </a:bodyPr>
          <a:lstStyle/>
          <a:p>
            <a:pPr algn="l">
              <a:lnSpc>
                <a:spcPct val="150000"/>
              </a:lnSpc>
            </a:pPr>
            <a:r>
              <a:rPr lang="en-US" dirty="0" smtClean="0"/>
              <a:t>Sort Cards</a:t>
            </a:r>
            <a:endParaRPr lang="en-US" dirty="0"/>
          </a:p>
        </p:txBody>
      </p:sp>
      <p:sp>
        <p:nvSpPr>
          <p:cNvPr id="2" name="Rectangle 1"/>
          <p:cNvSpPr/>
          <p:nvPr/>
        </p:nvSpPr>
        <p:spPr>
          <a:xfrm>
            <a:off x="533400" y="1524000"/>
            <a:ext cx="8153400" cy="4662815"/>
          </a:xfrm>
          <a:prstGeom prst="rect">
            <a:avLst/>
          </a:prstGeom>
        </p:spPr>
        <p:txBody>
          <a:bodyPr wrap="square">
            <a:spAutoFit/>
          </a:bodyPr>
          <a:lstStyle/>
          <a:p>
            <a:pPr marL="457200" indent="-457200">
              <a:lnSpc>
                <a:spcPct val="150000"/>
              </a:lnSpc>
              <a:buFont typeface="Wingdings" panose="05000000000000000000" pitchFamily="2" charset="2"/>
              <a:buChar char="§"/>
            </a:pPr>
            <a:r>
              <a:rPr lang="en-US" sz="2600" dirty="0" smtClean="0"/>
              <a:t>Find an eye contact partner and introduce yourself</a:t>
            </a:r>
          </a:p>
          <a:p>
            <a:pPr marL="457200" indent="-457200">
              <a:lnSpc>
                <a:spcPct val="150000"/>
              </a:lnSpc>
              <a:buFont typeface="Wingdings" panose="05000000000000000000" pitchFamily="2" charset="2"/>
              <a:buChar char="§"/>
            </a:pPr>
            <a:r>
              <a:rPr lang="en-US" sz="2600" dirty="0" smtClean="0"/>
              <a:t>Join up with one or two other partners at a table (4-6 people per table)</a:t>
            </a:r>
          </a:p>
          <a:p>
            <a:pPr marL="457200" indent="-457200">
              <a:lnSpc>
                <a:spcPct val="150000"/>
              </a:lnSpc>
              <a:buFont typeface="Wingdings" panose="05000000000000000000" pitchFamily="2" charset="2"/>
              <a:buChar char="§"/>
            </a:pPr>
            <a:r>
              <a:rPr lang="en-US" sz="2600" dirty="0" smtClean="0"/>
              <a:t>As a table, brainstorm all the things that make an ineffective data meeting (One person records for the group)</a:t>
            </a:r>
          </a:p>
          <a:p>
            <a:pPr marL="457200" indent="-457200">
              <a:lnSpc>
                <a:spcPct val="150000"/>
              </a:lnSpc>
              <a:buFont typeface="Wingdings" panose="05000000000000000000" pitchFamily="2" charset="2"/>
              <a:buChar char="§"/>
            </a:pPr>
            <a:r>
              <a:rPr lang="en-US" sz="2600" dirty="0" smtClean="0"/>
              <a:t>Set that list aside</a:t>
            </a:r>
          </a:p>
          <a:p>
            <a:pPr marL="800100" lvl="1" indent="-342900">
              <a:buFont typeface="Arial" panose="020B0604020202020204" pitchFamily="34" charset="0"/>
              <a:buChar char="•"/>
            </a:pPr>
            <a:endParaRPr lang="en-US" sz="2400" dirty="0" smtClean="0">
              <a:latin typeface="Source Sans Pro"/>
            </a:endParaRPr>
          </a:p>
        </p:txBody>
      </p:sp>
    </p:spTree>
    <p:extLst>
      <p:ext uri="{BB962C8B-B14F-4D97-AF65-F5344CB8AC3E}">
        <p14:creationId xmlns:p14="http://schemas.microsoft.com/office/powerpoint/2010/main" val="71038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1823" y="5151119"/>
            <a:ext cx="2732623" cy="962191"/>
          </a:xfrm>
          <a:prstGeom prst="rect">
            <a:avLst/>
          </a:prstGeom>
        </p:spPr>
      </p:pic>
      <p:sp>
        <p:nvSpPr>
          <p:cNvPr id="5" name="Rectangle 4"/>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ctrTitle"/>
          </p:nvPr>
        </p:nvSpPr>
        <p:spPr>
          <a:xfrm>
            <a:off x="533400" y="0"/>
            <a:ext cx="7772400" cy="1524000"/>
          </a:xfrm>
        </p:spPr>
        <p:txBody>
          <a:bodyPr>
            <a:normAutofit/>
          </a:bodyPr>
          <a:lstStyle/>
          <a:p>
            <a:pPr algn="l">
              <a:lnSpc>
                <a:spcPct val="150000"/>
              </a:lnSpc>
            </a:pPr>
            <a:r>
              <a:rPr lang="en-US" dirty="0" smtClean="0"/>
              <a:t>Sort Cards</a:t>
            </a:r>
            <a:endParaRPr lang="en-US" dirty="0"/>
          </a:p>
        </p:txBody>
      </p:sp>
      <p:sp>
        <p:nvSpPr>
          <p:cNvPr id="2" name="Rectangle 1"/>
          <p:cNvSpPr/>
          <p:nvPr/>
        </p:nvSpPr>
        <p:spPr>
          <a:xfrm>
            <a:off x="533400" y="1524000"/>
            <a:ext cx="8153400" cy="5293757"/>
          </a:xfrm>
          <a:prstGeom prst="rect">
            <a:avLst/>
          </a:prstGeom>
        </p:spPr>
        <p:txBody>
          <a:bodyPr wrap="square">
            <a:spAutoFit/>
          </a:bodyPr>
          <a:lstStyle/>
          <a:p>
            <a:pPr>
              <a:lnSpc>
                <a:spcPct val="150000"/>
              </a:lnSpc>
            </a:pPr>
            <a:r>
              <a:rPr lang="en-US" sz="2600" dirty="0" smtClean="0"/>
              <a:t>Independently, list attributes that were present in an effective data meeting you’ve been a part of</a:t>
            </a:r>
          </a:p>
          <a:p>
            <a:pPr marL="914400" lvl="1" indent="-457200">
              <a:lnSpc>
                <a:spcPct val="150000"/>
              </a:lnSpc>
              <a:buFont typeface="Wingdings" panose="05000000000000000000" pitchFamily="2" charset="2"/>
              <a:buChar char="§"/>
            </a:pPr>
            <a:r>
              <a:rPr lang="en-US" sz="2600" dirty="0" smtClean="0"/>
              <a:t>Put only one idea per post-it notes</a:t>
            </a:r>
          </a:p>
          <a:p>
            <a:pPr>
              <a:lnSpc>
                <a:spcPct val="150000"/>
              </a:lnSpc>
            </a:pPr>
            <a:r>
              <a:rPr lang="en-US" sz="2600" dirty="0" smtClean="0"/>
              <a:t>Share your thoughts with group members</a:t>
            </a:r>
          </a:p>
          <a:p>
            <a:pPr marL="914400" lvl="1" indent="-457200">
              <a:lnSpc>
                <a:spcPct val="150000"/>
              </a:lnSpc>
              <a:buFont typeface="Wingdings" panose="05000000000000000000" pitchFamily="2" charset="2"/>
              <a:buChar char="§"/>
            </a:pPr>
            <a:r>
              <a:rPr lang="en-US" sz="2600" dirty="0" smtClean="0"/>
              <a:t>Look for common themes and sort cards by those themes</a:t>
            </a:r>
          </a:p>
          <a:p>
            <a:pPr marL="914400" lvl="1" indent="-457200">
              <a:lnSpc>
                <a:spcPct val="150000"/>
              </a:lnSpc>
              <a:buFont typeface="Wingdings" panose="05000000000000000000" pitchFamily="2" charset="2"/>
              <a:buChar char="§"/>
            </a:pPr>
            <a:r>
              <a:rPr lang="en-US" sz="2600" dirty="0" smtClean="0"/>
              <a:t>Label each category</a:t>
            </a:r>
          </a:p>
          <a:p>
            <a:pPr marL="800100" lvl="1" indent="-342900">
              <a:lnSpc>
                <a:spcPct val="150000"/>
              </a:lnSpc>
              <a:buFont typeface="Arial" panose="020B0604020202020204" pitchFamily="34" charset="0"/>
              <a:buChar char="•"/>
            </a:pPr>
            <a:endParaRPr lang="en-US" sz="2600" dirty="0" smtClean="0"/>
          </a:p>
          <a:p>
            <a:pPr marL="800100" lvl="1" indent="-342900">
              <a:buFont typeface="Arial" panose="020B0604020202020204" pitchFamily="34" charset="0"/>
              <a:buChar char="•"/>
            </a:pPr>
            <a:endParaRPr lang="en-US" sz="2600" dirty="0" smtClean="0"/>
          </a:p>
        </p:txBody>
      </p:sp>
    </p:spTree>
    <p:extLst>
      <p:ext uri="{BB962C8B-B14F-4D97-AF65-F5344CB8AC3E}">
        <p14:creationId xmlns:p14="http://schemas.microsoft.com/office/powerpoint/2010/main" val="1080392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RLI Corporate Theme">
      <a:dk1>
        <a:srgbClr val="555555"/>
      </a:dk1>
      <a:lt1>
        <a:srgbClr val="FFFFFF"/>
      </a:lt1>
      <a:dk2>
        <a:srgbClr val="326295"/>
      </a:dk2>
      <a:lt2>
        <a:srgbClr val="CCCCCB"/>
      </a:lt2>
      <a:accent1>
        <a:srgbClr val="326295"/>
      </a:accent1>
      <a:accent2>
        <a:srgbClr val="F4801F"/>
      </a:accent2>
      <a:accent3>
        <a:srgbClr val="53ADE1"/>
      </a:accent3>
      <a:accent4>
        <a:srgbClr val="CCCCCB"/>
      </a:accent4>
      <a:accent5>
        <a:srgbClr val="555555"/>
      </a:accent5>
      <a:accent6>
        <a:srgbClr val="F2F2F2"/>
      </a:accent6>
      <a:hlink>
        <a:srgbClr val="53ADE1"/>
      </a:hlink>
      <a:folHlink>
        <a:srgbClr val="F4801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Autofit/>
      </a:bodyPr>
      <a:lstStyle>
        <a:defPPr>
          <a:defRPr sz="34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3485E68E4CA64BB49FB137FC03C799" ma:contentTypeVersion="5" ma:contentTypeDescription="Create a new document." ma:contentTypeScope="" ma:versionID="862d0895b196daff3931cf055083e48a">
  <xsd:schema xmlns:xsd="http://www.w3.org/2001/XMLSchema" xmlns:xs="http://www.w3.org/2001/XMLSchema" xmlns:p="http://schemas.microsoft.com/office/2006/metadata/properties" xmlns:ns3="1d7d304e-3def-45c5-9a2b-24918e1f0f80" targetNamespace="http://schemas.microsoft.com/office/2006/metadata/properties" ma:root="true" ma:fieldsID="edf94d352df878a7431d4e275b82bfe1" ns3:_="">
    <xsd:import namespace="1d7d304e-3def-45c5-9a2b-24918e1f0f80"/>
    <xsd:element name="properties">
      <xsd:complexType>
        <xsd:sequence>
          <xsd:element name="documentManagement">
            <xsd:complexType>
              <xsd:all>
                <xsd:element ref="ns3:Product"/>
                <xsd:element ref="ns3:STAR" minOccurs="0"/>
                <xsd:element ref="ns3:Purpose" minOccurs="0"/>
                <xsd:element ref="ns3:Materia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7d304e-3def-45c5-9a2b-24918e1f0f80" elementFormDefault="qualified">
    <xsd:import namespace="http://schemas.microsoft.com/office/2006/documentManagement/types"/>
    <xsd:import namespace="http://schemas.microsoft.com/office/infopath/2007/PartnerControls"/>
    <xsd:element name="Product" ma:index="2" ma:displayName="Category" ma:default="STAR" ma:description="Defines the area of work that the document relates to" ma:format="RadioButtons" ma:internalName="Product">
      <xsd:simpleType>
        <xsd:restriction base="dms:Choice">
          <xsd:enumeration value="STAR"/>
          <xsd:enumeration value="PD Materials"/>
          <xsd:enumeration value="Services Development"/>
          <xsd:enumeration value="Research or Information"/>
          <xsd:enumeration value="Other"/>
        </xsd:restriction>
      </xsd:simpleType>
    </xsd:element>
    <xsd:element name="STAR" ma:index="3" nillable="true" ma:displayName="STAR" ma:default="None" ma:description="Defines the verison of the STAR product the document relates to" ma:format="Dropdown" ma:internalName="STAR">
      <xsd:simpleType>
        <xsd:restriction base="dms:Choice">
          <xsd:enumeration value="None"/>
          <xsd:enumeration value="Service"/>
          <xsd:enumeration value="Custom"/>
          <xsd:enumeration value="Math"/>
          <xsd:enumeration value="Reading"/>
          <xsd:enumeration value="Early Lit"/>
          <xsd:enumeration value="Spanish"/>
        </xsd:restriction>
      </xsd:simpleType>
    </xsd:element>
    <xsd:element name="Purpose" ma:index="4" nillable="true" ma:displayName="Purpose" ma:default="None" ma:description="Defines the STAR component to which the document relates" ma:internalName="Purpose">
      <xsd:complexType>
        <xsd:complexContent>
          <xsd:extension base="dms:MultiChoice">
            <xsd:sequence>
              <xsd:element name="Value" maxOccurs="unbounded" minOccurs="0" nillable="true">
                <xsd:simpleType>
                  <xsd:restriction base="dms:Choice">
                    <xsd:enumeration value="None"/>
                    <xsd:enumeration value="Admin"/>
                    <xsd:enumeration value="RTI"/>
                    <xsd:enumeration value="Ed Ef"/>
                    <xsd:enumeration value="CCSS/State"/>
                    <xsd:enumeration value="CP LP"/>
                    <xsd:enumeration value="Data Review"/>
                    <xsd:enumeration value="Scores"/>
                    <xsd:enumeration value="Reports"/>
                    <xsd:enumeration value="Screening"/>
                    <xsd:enumeration value="Prog Mon"/>
                    <xsd:enumeration value="Diagnostic"/>
                    <xsd:enumeration value="Growth"/>
                    <xsd:enumeration value="Other"/>
                  </xsd:restriction>
                </xsd:simpleType>
              </xsd:element>
            </xsd:sequence>
          </xsd:extension>
        </xsd:complexContent>
      </xsd:complexType>
    </xsd:element>
    <xsd:element name="Material" ma:index="5" nillable="true" ma:displayName="Material" ma:default="None" ma:description="Type of PD material including delivery type or material format" ma:internalName="Material">
      <xsd:complexType>
        <xsd:complexContent>
          <xsd:extension base="dms:MultiChoice">
            <xsd:sequence>
              <xsd:element name="Value" maxOccurs="unbounded" minOccurs="0" nillable="true">
                <xsd:simpleType>
                  <xsd:restriction base="dms:Choice">
                    <xsd:enumeration value="None"/>
                    <xsd:enumeration value="Seminar"/>
                    <xsd:enumeration value="WS"/>
                    <xsd:enumeration value="Ren-U"/>
                    <xsd:enumeration value="Support"/>
                    <xsd:enumeration value="Admin"/>
                    <xsd:enumeration value="Consult"/>
                    <xsd:enumeration value="Academy"/>
                    <xsd:enumeration value="PPT"/>
                    <xsd:enumeration value="Handout"/>
                    <xsd:enumeration value="Inst. Guide"/>
                    <xsd:enumeration value="Resource"/>
                    <xsd:enumeration value="Doc Locator"/>
                    <xsd:enumeration value="Map-outline"/>
                    <xsd:enumeration value="Other"/>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rpose xmlns="1d7d304e-3def-45c5-9a2b-24918e1f0f80"/>
    <STAR xmlns="1d7d304e-3def-45c5-9a2b-24918e1f0f80">Custom</STAR>
    <Material xmlns="1d7d304e-3def-45c5-9a2b-24918e1f0f80">
      <Value>PPT</Value>
    </Material>
    <Product xmlns="1d7d304e-3def-45c5-9a2b-24918e1f0f80">PD Materials</Product>
  </documentManagement>
</p:properties>
</file>

<file path=customXml/itemProps1.xml><?xml version="1.0" encoding="utf-8"?>
<ds:datastoreItem xmlns:ds="http://schemas.openxmlformats.org/officeDocument/2006/customXml" ds:itemID="{4FEFCA9F-EA16-4161-900F-5D7B39C48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7d304e-3def-45c5-9a2b-24918e1f0f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869C41-542E-49A8-9628-6A078C2DDF29}">
  <ds:schemaRefs>
    <ds:schemaRef ds:uri="http://schemas.microsoft.com/sharepoint/v3/contenttype/forms"/>
  </ds:schemaRefs>
</ds:datastoreItem>
</file>

<file path=customXml/itemProps3.xml><?xml version="1.0" encoding="utf-8"?>
<ds:datastoreItem xmlns:ds="http://schemas.openxmlformats.org/officeDocument/2006/customXml" ds:itemID="{9C0FB7B0-8002-4131-8EF2-63738BE70D65}">
  <ds:schemaRefs>
    <ds:schemaRef ds:uri="http://schemas.microsoft.com/office/infopath/2007/PartnerControls"/>
    <ds:schemaRef ds:uri="http://www.w3.org/XML/1998/namespace"/>
    <ds:schemaRef ds:uri="http://schemas.openxmlformats.org/package/2006/metadata/core-properties"/>
    <ds:schemaRef ds:uri="http://purl.org/dc/elements/1.1/"/>
    <ds:schemaRef ds:uri="http://purl.org/dc/dcmitype/"/>
    <ds:schemaRef ds:uri="http://purl.org/dc/terms/"/>
    <ds:schemaRef ds:uri="http://schemas.microsoft.com/office/2006/documentManagement/types"/>
    <ds:schemaRef ds:uri="1d7d304e-3def-45c5-9a2b-24918e1f0f8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11962</TotalTime>
  <Words>982</Words>
  <Application>Microsoft Office PowerPoint</Application>
  <PresentationFormat>On-screen Show (4:3)</PresentationFormat>
  <Paragraphs>118</Paragraphs>
  <Slides>25</Slides>
  <Notes>2</Notes>
  <HiddenSlides>2</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STAR User Group </vt:lpstr>
      <vt:lpstr>Today’s Agenda:</vt:lpstr>
      <vt:lpstr>Goals for Today</vt:lpstr>
      <vt:lpstr>Grounding </vt:lpstr>
      <vt:lpstr>Grounding </vt:lpstr>
      <vt:lpstr>What makes a good data meeting?</vt:lpstr>
      <vt:lpstr>Sort Cards</vt:lpstr>
      <vt:lpstr>Sort Cards</vt:lpstr>
      <vt:lpstr>Sort Cards</vt:lpstr>
      <vt:lpstr>Sort Cards</vt:lpstr>
      <vt:lpstr>What does an ‘outstanding’ data team meeting look like?</vt:lpstr>
      <vt:lpstr>What does an ‘outstanding’ data team meeting look like?</vt:lpstr>
      <vt:lpstr>What does an ‘outstanding’ data team meeting look like?</vt:lpstr>
      <vt:lpstr>What does an ‘outstanding’ data team meeting look like?</vt:lpstr>
      <vt:lpstr>What does an ‘outstanding’ data team meeting look like?</vt:lpstr>
      <vt:lpstr>What does an ‘outstanding’ data team meeting look like?</vt:lpstr>
      <vt:lpstr>Implementation Reflection/Next Steps</vt:lpstr>
      <vt:lpstr>Break </vt:lpstr>
      <vt:lpstr>What is Unavailable when the School Year Ends?</vt:lpstr>
      <vt:lpstr>EOY Reports to Run</vt:lpstr>
      <vt:lpstr>New Year Startup Process</vt:lpstr>
      <vt:lpstr>New Year Startup Process</vt:lpstr>
      <vt:lpstr>New Year Startup Process</vt:lpstr>
      <vt:lpstr>Third Party Resources</vt:lpstr>
      <vt:lpstr>District Dashboard/Product Updates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STAR Assessments</dc:subject>
  <dc:creator>Melissa Barkley</dc:creator>
  <cp:lastModifiedBy>ocm boces</cp:lastModifiedBy>
  <cp:revision>378</cp:revision>
  <cp:lastPrinted>2014-06-06T17:34:08Z</cp:lastPrinted>
  <dcterms:created xsi:type="dcterms:W3CDTF">2013-09-30T18:36:14Z</dcterms:created>
  <dcterms:modified xsi:type="dcterms:W3CDTF">2015-06-10T19:45:42Z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0x010100403485E68E4CA64BB49FB137FC03C799</vt:lpwstr>
  </property>
  <property fmtid="{D5CDD505-2E9C-101B-9397-08002B2CF9AE}" pid="3" name="IsMyDocuments">
    <vt:bool>true</vt:bool>
  </property>
</Properties>
</file>