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50"/>
  </p:notesMasterIdLst>
  <p:sldIdLst>
    <p:sldId id="325" r:id="rId2"/>
    <p:sldId id="324" r:id="rId3"/>
    <p:sldId id="556" r:id="rId4"/>
    <p:sldId id="468" r:id="rId5"/>
    <p:sldId id="469" r:id="rId6"/>
    <p:sldId id="470" r:id="rId7"/>
    <p:sldId id="471" r:id="rId8"/>
    <p:sldId id="472" r:id="rId9"/>
    <p:sldId id="473" r:id="rId10"/>
    <p:sldId id="474" r:id="rId11"/>
    <p:sldId id="475" r:id="rId12"/>
    <p:sldId id="537" r:id="rId13"/>
    <p:sldId id="476" r:id="rId14"/>
    <p:sldId id="477" r:id="rId15"/>
    <p:sldId id="478" r:id="rId16"/>
    <p:sldId id="479" r:id="rId17"/>
    <p:sldId id="480" r:id="rId18"/>
    <p:sldId id="551" r:id="rId19"/>
    <p:sldId id="481" r:id="rId20"/>
    <p:sldId id="482" r:id="rId21"/>
    <p:sldId id="483" r:id="rId22"/>
    <p:sldId id="484" r:id="rId23"/>
    <p:sldId id="485" r:id="rId24"/>
    <p:sldId id="486" r:id="rId25"/>
    <p:sldId id="487" r:id="rId26"/>
    <p:sldId id="512" r:id="rId27"/>
    <p:sldId id="488" r:id="rId28"/>
    <p:sldId id="489" r:id="rId29"/>
    <p:sldId id="490" r:id="rId30"/>
    <p:sldId id="420" r:id="rId31"/>
    <p:sldId id="491" r:id="rId32"/>
    <p:sldId id="492" r:id="rId33"/>
    <p:sldId id="552" r:id="rId34"/>
    <p:sldId id="384" r:id="rId35"/>
    <p:sldId id="385" r:id="rId36"/>
    <p:sldId id="388" r:id="rId37"/>
    <p:sldId id="493" r:id="rId38"/>
    <p:sldId id="494" r:id="rId39"/>
    <p:sldId id="495" r:id="rId40"/>
    <p:sldId id="465" r:id="rId41"/>
    <p:sldId id="466" r:id="rId42"/>
    <p:sldId id="315" r:id="rId43"/>
    <p:sldId id="555" r:id="rId44"/>
    <p:sldId id="374" r:id="rId45"/>
    <p:sldId id="513" r:id="rId46"/>
    <p:sldId id="314" r:id="rId47"/>
    <p:sldId id="313" r:id="rId48"/>
    <p:sldId id="312" r:id="rId49"/>
    <p:sldId id="375" r:id="rId50"/>
    <p:sldId id="517" r:id="rId51"/>
    <p:sldId id="496" r:id="rId52"/>
    <p:sldId id="497" r:id="rId53"/>
    <p:sldId id="514" r:id="rId54"/>
    <p:sldId id="515" r:id="rId55"/>
    <p:sldId id="416" r:id="rId56"/>
    <p:sldId id="415" r:id="rId57"/>
    <p:sldId id="500" r:id="rId58"/>
    <p:sldId id="501" r:id="rId59"/>
    <p:sldId id="396" r:id="rId60"/>
    <p:sldId id="516" r:id="rId61"/>
    <p:sldId id="418" r:id="rId62"/>
    <p:sldId id="538" r:id="rId63"/>
    <p:sldId id="539" r:id="rId64"/>
    <p:sldId id="554" r:id="rId65"/>
    <p:sldId id="540" r:id="rId66"/>
    <p:sldId id="541" r:id="rId67"/>
    <p:sldId id="542" r:id="rId68"/>
    <p:sldId id="543" r:id="rId69"/>
    <p:sldId id="544" r:id="rId70"/>
    <p:sldId id="545" r:id="rId71"/>
    <p:sldId id="546" r:id="rId72"/>
    <p:sldId id="547" r:id="rId73"/>
    <p:sldId id="548" r:id="rId74"/>
    <p:sldId id="549" r:id="rId75"/>
    <p:sldId id="311" r:id="rId76"/>
    <p:sldId id="553" r:id="rId77"/>
    <p:sldId id="502" r:id="rId78"/>
    <p:sldId id="397" r:id="rId79"/>
    <p:sldId id="370" r:id="rId80"/>
    <p:sldId id="308" r:id="rId81"/>
    <p:sldId id="439" r:id="rId82"/>
    <p:sldId id="440" r:id="rId83"/>
    <p:sldId id="441" r:id="rId84"/>
    <p:sldId id="442" r:id="rId85"/>
    <p:sldId id="443" r:id="rId86"/>
    <p:sldId id="503" r:id="rId87"/>
    <p:sldId id="504" r:id="rId88"/>
    <p:sldId id="505" r:id="rId89"/>
    <p:sldId id="446" r:id="rId90"/>
    <p:sldId id="447" r:id="rId91"/>
    <p:sldId id="448" r:id="rId92"/>
    <p:sldId id="449" r:id="rId93"/>
    <p:sldId id="306" r:id="rId94"/>
    <p:sldId id="305" r:id="rId95"/>
    <p:sldId id="304" r:id="rId96"/>
    <p:sldId id="292" r:id="rId97"/>
    <p:sldId id="291" r:id="rId98"/>
    <p:sldId id="290" r:id="rId99"/>
    <p:sldId id="283" r:id="rId100"/>
    <p:sldId id="282" r:id="rId101"/>
    <p:sldId id="277" r:id="rId102"/>
    <p:sldId id="276" r:id="rId103"/>
    <p:sldId id="340" r:id="rId104"/>
    <p:sldId id="434" r:id="rId105"/>
    <p:sldId id="435" r:id="rId106"/>
    <p:sldId id="436" r:id="rId107"/>
    <p:sldId id="422" r:id="rId108"/>
    <p:sldId id="423" r:id="rId109"/>
    <p:sldId id="424" r:id="rId110"/>
    <p:sldId id="425" r:id="rId111"/>
    <p:sldId id="426" r:id="rId112"/>
    <p:sldId id="427" r:id="rId113"/>
    <p:sldId id="428" r:id="rId114"/>
    <p:sldId id="429" r:id="rId115"/>
    <p:sldId id="430" r:id="rId116"/>
    <p:sldId id="431" r:id="rId117"/>
    <p:sldId id="432" r:id="rId118"/>
    <p:sldId id="433" r:id="rId119"/>
    <p:sldId id="342" r:id="rId120"/>
    <p:sldId id="344" r:id="rId121"/>
    <p:sldId id="518" r:id="rId122"/>
    <p:sldId id="519" r:id="rId123"/>
    <p:sldId id="520" r:id="rId124"/>
    <p:sldId id="521" r:id="rId125"/>
    <p:sldId id="522" r:id="rId126"/>
    <p:sldId id="523" r:id="rId127"/>
    <p:sldId id="524" r:id="rId128"/>
    <p:sldId id="525" r:id="rId129"/>
    <p:sldId id="526" r:id="rId130"/>
    <p:sldId id="527" r:id="rId131"/>
    <p:sldId id="528" r:id="rId132"/>
    <p:sldId id="529" r:id="rId133"/>
    <p:sldId id="530" r:id="rId134"/>
    <p:sldId id="531" r:id="rId135"/>
    <p:sldId id="355" r:id="rId136"/>
    <p:sldId id="532" r:id="rId137"/>
    <p:sldId id="356" r:id="rId138"/>
    <p:sldId id="533" r:id="rId139"/>
    <p:sldId id="535" r:id="rId140"/>
    <p:sldId id="534" r:id="rId141"/>
    <p:sldId id="506" r:id="rId142"/>
    <p:sldId id="507" r:id="rId143"/>
    <p:sldId id="508" r:id="rId144"/>
    <p:sldId id="536" r:id="rId145"/>
    <p:sldId id="509" r:id="rId146"/>
    <p:sldId id="510" r:id="rId147"/>
    <p:sldId id="511" r:id="rId148"/>
    <p:sldId id="367" r:id="rId14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FFF0"/>
    <a:srgbClr val="E8E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0" d="100"/>
          <a:sy n="80" d="100"/>
        </p:scale>
        <p:origin x="-198" y="-750"/>
      </p:cViewPr>
      <p:guideLst>
        <p:guide orient="horz" pos="2160"/>
        <p:guide pos="2880"/>
      </p:guideLst>
    </p:cSldViewPr>
  </p:slideViewPr>
  <p:notesTextViewPr>
    <p:cViewPr>
      <p:scale>
        <a:sx n="1" d="1"/>
        <a:sy n="1" d="1"/>
      </p:scale>
      <p:origin x="0" y="0"/>
    </p:cViewPr>
  </p:notesTextViewPr>
  <p:sorterViewPr>
    <p:cViewPr>
      <p:scale>
        <a:sx n="100" d="100"/>
        <a:sy n="100" d="100"/>
      </p:scale>
      <p:origin x="0" y="40308"/>
    </p:cViewPr>
  </p:sorterViewPr>
  <p:notesViewPr>
    <p:cSldViewPr>
      <p:cViewPr varScale="1">
        <p:scale>
          <a:sx n="40" d="100"/>
          <a:sy n="40" d="100"/>
        </p:scale>
        <p:origin x="-141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6.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84.e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87.emf"/><Relationship Id="rId1" Type="http://schemas.openxmlformats.org/officeDocument/2006/relationships/image" Target="../media/image186.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image" Target="../media/image9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6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66.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67.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74.emf"/><Relationship Id="rId7" Type="http://schemas.openxmlformats.org/officeDocument/2006/relationships/image" Target="../media/image178.emf"/><Relationship Id="rId2" Type="http://schemas.openxmlformats.org/officeDocument/2006/relationships/image" Target="../media/image173.emf"/><Relationship Id="rId1" Type="http://schemas.openxmlformats.org/officeDocument/2006/relationships/image" Target="../media/image172.emf"/><Relationship Id="rId6" Type="http://schemas.openxmlformats.org/officeDocument/2006/relationships/image" Target="../media/image177.emf"/><Relationship Id="rId5" Type="http://schemas.openxmlformats.org/officeDocument/2006/relationships/image" Target="../media/image176.emf"/><Relationship Id="rId4" Type="http://schemas.openxmlformats.org/officeDocument/2006/relationships/image" Target="../media/image175.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8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72707"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7270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2709"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2710"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72711"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424F27E-7B1B-4871-B6DF-1817CFE95117}" type="slidenum">
              <a:rPr lang="en-US" altLang="en-US"/>
              <a:pPr/>
              <a:t>‹#›</a:t>
            </a:fld>
            <a:endParaRPr lang="en-US" altLang="en-US"/>
          </a:p>
        </p:txBody>
      </p:sp>
    </p:spTree>
    <p:extLst>
      <p:ext uri="{BB962C8B-B14F-4D97-AF65-F5344CB8AC3E}">
        <p14:creationId xmlns:p14="http://schemas.microsoft.com/office/powerpoint/2010/main" val="39713573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76671E-FBEC-4960-8EB6-D351441D5821}" type="slidenum">
              <a:rPr lang="en-US" altLang="en-US"/>
              <a:pPr/>
              <a:t>82</a:t>
            </a:fld>
            <a:endParaRPr lang="en-US" altLang="en-US"/>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p:txBody>
          <a:bodyPr lIns="89748" tIns="44874" rIns="89748" bIns="44874"/>
          <a:lstStyle/>
          <a:p>
            <a:r>
              <a:rPr lang="en-US" altLang="en-US" sz="2400"/>
              <a:t>Aspects of a product that don’t have anything to do with the name can also be registered as trademarks.  </a:t>
            </a:r>
          </a:p>
          <a:p>
            <a:endParaRPr lang="en-US" altLang="en-US" sz="2400"/>
          </a:p>
          <a:p>
            <a:r>
              <a:rPr lang="en-US" altLang="en-US" sz="2400"/>
              <a:t>In these cases the shape and color of the packaging was distinctive enough to merit trademark protection.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C50AD4-8130-47BB-BC7B-ED5FC12B3703}" type="slidenum">
              <a:rPr lang="en-US" altLang="en-US"/>
              <a:pPr/>
              <a:t>83</a:t>
            </a:fld>
            <a:endParaRPr lang="en-US" altLang="en-US"/>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p:txBody>
          <a:bodyPr lIns="89748" tIns="44874" rIns="89748" bIns="44874"/>
          <a:lstStyle/>
          <a:p>
            <a:r>
              <a:rPr lang="en-US" altLang="en-US" sz="2400"/>
              <a:t>Similarly here, the KFC has registered the shape and color of their restaurant design to keep others from building restaurants that might be mistaken by consumers for their own. </a:t>
            </a:r>
          </a:p>
          <a:p>
            <a:endParaRPr lang="en-US" altLang="en-US" sz="2400"/>
          </a:p>
          <a:p>
            <a:r>
              <a:rPr lang="en-US" altLang="en-US" sz="2400"/>
              <a:t>Think about how many times you’ve scanned the horizon for the golden arches while driving along a highway or in an unfamiliar area.</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816258-4334-433B-A0C7-02AA63D88EEB}" type="slidenum">
              <a:rPr lang="en-US" altLang="en-US"/>
              <a:pPr/>
              <a:t>84</a:t>
            </a:fld>
            <a:endParaRPr lang="en-US" altLang="en-US"/>
          </a:p>
        </p:txBody>
      </p:sp>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p:txBody>
          <a:bodyPr lIns="89748" tIns="44874" rIns="89748" bIns="44874"/>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C68344-5196-458D-B94F-69044127D9D1}" type="slidenum">
              <a:rPr lang="en-US" altLang="en-US"/>
              <a:pPr/>
              <a:t>85</a:t>
            </a:fld>
            <a:endParaRPr lang="en-US" altLang="en-US"/>
          </a:p>
        </p:txBody>
      </p:sp>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p:txBody>
          <a:bodyPr lIns="89748" tIns="44874" rIns="89748" bIns="44874"/>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733A22-CD71-4003-A2F7-720294D270AF}" type="slidenum">
              <a:rPr lang="en-US" altLang="en-US"/>
              <a:pPr/>
              <a:t>86</a:t>
            </a:fld>
            <a:endParaRPr lang="en-US" altLang="en-US"/>
          </a:p>
        </p:txBody>
      </p:sp>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p:txBody>
          <a:bodyPr lIns="89748" tIns="44874" rIns="89748" bIns="44874"/>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5FD976-F96A-4C48-BB46-296B7752EBA0}" type="slidenum">
              <a:rPr lang="en-US" altLang="en-US"/>
              <a:pPr/>
              <a:t>88</a:t>
            </a:fld>
            <a:endParaRPr lang="en-US" altLang="en-US"/>
          </a:p>
        </p:txBody>
      </p:sp>
      <p:sp>
        <p:nvSpPr>
          <p:cNvPr id="292866" name="Rectangle 2"/>
          <p:cNvSpPr>
            <a:spLocks noGrp="1" noRot="1" noChangeAspect="1" noChangeArrowheads="1" noTextEdit="1"/>
          </p:cNvSpPr>
          <p:nvPr>
            <p:ph type="sldImg"/>
          </p:nvPr>
        </p:nvSpPr>
        <p:spPr>
          <a:ln/>
        </p:spPr>
      </p:sp>
      <p:sp>
        <p:nvSpPr>
          <p:cNvPr id="292867" name="Rectangle 3"/>
          <p:cNvSpPr>
            <a:spLocks noGrp="1" noChangeArrowheads="1"/>
          </p:cNvSpPr>
          <p:nvPr>
            <p:ph type="body" idx="1"/>
          </p:nvPr>
        </p:nvSpPr>
        <p:spPr/>
        <p:txBody>
          <a:bodyPr lIns="89748" tIns="44874" rIns="89748" bIns="44874"/>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A24DD6-9B8A-4ED8-BABB-75D62300854C}" type="slidenum">
              <a:rPr lang="en-US" altLang="en-US"/>
              <a:pPr/>
              <a:t>89</a:t>
            </a:fld>
            <a:endParaRPr lang="en-US" altLang="en-US"/>
          </a:p>
        </p:txBody>
      </p:sp>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p:txBody>
          <a:bodyPr lIns="89748" tIns="44874" rIns="89748" bIns="44874"/>
          <a:lstStyle/>
          <a:p>
            <a:r>
              <a:rPr lang="en-US" altLang="en-US" sz="1800"/>
              <a:t>And Betty Crocker has grown . . Younger!</a:t>
            </a:r>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96C982-4776-4A8A-B4A3-336526903B20}" type="slidenum">
              <a:rPr lang="en-US" altLang="en-US"/>
              <a:pPr/>
              <a:t>90</a:t>
            </a:fld>
            <a:endParaRPr lang="en-US" altLang="en-US"/>
          </a:p>
        </p:txBody>
      </p:sp>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p:txBody>
          <a:bodyPr lIns="89748" tIns="44874" rIns="89748" bIns="44874"/>
          <a:lstStyle/>
          <a:p>
            <a:r>
              <a:rPr lang="en-US" altLang="en-US" sz="2400"/>
              <a:t>Some trademarks, on the other hand, did not withstand the test of time  . .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1C3F0788-54A3-4DAA-BC8C-1CB1A9228088}" type="slidenum">
              <a:rPr lang="en-US" altLang="en-US"/>
              <a:pPr/>
              <a:t>‹#›</a:t>
            </a:fld>
            <a:endParaRPr lang="en-US" altLang="en-US"/>
          </a:p>
        </p:txBody>
      </p:sp>
    </p:spTree>
    <p:extLst>
      <p:ext uri="{BB962C8B-B14F-4D97-AF65-F5344CB8AC3E}">
        <p14:creationId xmlns:p14="http://schemas.microsoft.com/office/powerpoint/2010/main" val="3234377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71995DF-2965-4989-BD97-95A09FA1B726}" type="slidenum">
              <a:rPr lang="en-US" altLang="en-US"/>
              <a:pPr/>
              <a:t>‹#›</a:t>
            </a:fld>
            <a:endParaRPr lang="en-US" altLang="en-US"/>
          </a:p>
        </p:txBody>
      </p:sp>
    </p:spTree>
    <p:extLst>
      <p:ext uri="{BB962C8B-B14F-4D97-AF65-F5344CB8AC3E}">
        <p14:creationId xmlns:p14="http://schemas.microsoft.com/office/powerpoint/2010/main" val="1756128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3645DAD-F649-40DD-8371-6E5B2BCA3137}" type="slidenum">
              <a:rPr lang="en-US" altLang="en-US"/>
              <a:pPr/>
              <a:t>‹#›</a:t>
            </a:fld>
            <a:endParaRPr lang="en-US" altLang="en-US"/>
          </a:p>
        </p:txBody>
      </p:sp>
    </p:spTree>
    <p:extLst>
      <p:ext uri="{BB962C8B-B14F-4D97-AF65-F5344CB8AC3E}">
        <p14:creationId xmlns:p14="http://schemas.microsoft.com/office/powerpoint/2010/main" val="18371999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2E364B71-DE17-4CA6-ADF3-56CDCC46F5FE}" type="slidenum">
              <a:rPr lang="en-US" altLang="en-US"/>
              <a:pPr/>
              <a:t>‹#›</a:t>
            </a:fld>
            <a:endParaRPr lang="en-US" altLang="en-US"/>
          </a:p>
        </p:txBody>
      </p:sp>
    </p:spTree>
    <p:extLst>
      <p:ext uri="{BB962C8B-B14F-4D97-AF65-F5344CB8AC3E}">
        <p14:creationId xmlns:p14="http://schemas.microsoft.com/office/powerpoint/2010/main" val="16292683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B69A3870-5135-49E5-AAC2-5B9169FABEF2}" type="slidenum">
              <a:rPr lang="en-US" altLang="en-US"/>
              <a:pPr/>
              <a:t>‹#›</a:t>
            </a:fld>
            <a:endParaRPr lang="en-US" altLang="en-US"/>
          </a:p>
        </p:txBody>
      </p:sp>
    </p:spTree>
    <p:extLst>
      <p:ext uri="{BB962C8B-B14F-4D97-AF65-F5344CB8AC3E}">
        <p14:creationId xmlns:p14="http://schemas.microsoft.com/office/powerpoint/2010/main" val="343495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036092E-9CA0-434B-98AD-1AE9E6AB97BA}" type="slidenum">
              <a:rPr lang="en-US" altLang="en-US"/>
              <a:pPr/>
              <a:t>‹#›</a:t>
            </a:fld>
            <a:endParaRPr lang="en-US" altLang="en-US"/>
          </a:p>
        </p:txBody>
      </p:sp>
    </p:spTree>
    <p:extLst>
      <p:ext uri="{BB962C8B-B14F-4D97-AF65-F5344CB8AC3E}">
        <p14:creationId xmlns:p14="http://schemas.microsoft.com/office/powerpoint/2010/main" val="3165053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F1F5909-9047-4C2D-A189-59ED0D834B85}" type="slidenum">
              <a:rPr lang="en-US" altLang="en-US"/>
              <a:pPr/>
              <a:t>‹#›</a:t>
            </a:fld>
            <a:endParaRPr lang="en-US" altLang="en-US"/>
          </a:p>
        </p:txBody>
      </p:sp>
    </p:spTree>
    <p:extLst>
      <p:ext uri="{BB962C8B-B14F-4D97-AF65-F5344CB8AC3E}">
        <p14:creationId xmlns:p14="http://schemas.microsoft.com/office/powerpoint/2010/main" val="1472564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3FA6808E-E530-4412-B829-ACB84B871BBA}" type="slidenum">
              <a:rPr lang="en-US" altLang="en-US"/>
              <a:pPr/>
              <a:t>‹#›</a:t>
            </a:fld>
            <a:endParaRPr lang="en-US" altLang="en-US"/>
          </a:p>
        </p:txBody>
      </p:sp>
    </p:spTree>
    <p:extLst>
      <p:ext uri="{BB962C8B-B14F-4D97-AF65-F5344CB8AC3E}">
        <p14:creationId xmlns:p14="http://schemas.microsoft.com/office/powerpoint/2010/main" val="2900395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7B1D8914-84F8-4ED8-97A6-53156778771F}" type="slidenum">
              <a:rPr lang="en-US" altLang="en-US"/>
              <a:pPr/>
              <a:t>‹#›</a:t>
            </a:fld>
            <a:endParaRPr lang="en-US" altLang="en-US"/>
          </a:p>
        </p:txBody>
      </p:sp>
    </p:spTree>
    <p:extLst>
      <p:ext uri="{BB962C8B-B14F-4D97-AF65-F5344CB8AC3E}">
        <p14:creationId xmlns:p14="http://schemas.microsoft.com/office/powerpoint/2010/main" val="978389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064460AA-EB77-457B-914C-3B8C99065025}" type="slidenum">
              <a:rPr lang="en-US" altLang="en-US"/>
              <a:pPr/>
              <a:t>‹#›</a:t>
            </a:fld>
            <a:endParaRPr lang="en-US" altLang="en-US"/>
          </a:p>
        </p:txBody>
      </p:sp>
    </p:spTree>
    <p:extLst>
      <p:ext uri="{BB962C8B-B14F-4D97-AF65-F5344CB8AC3E}">
        <p14:creationId xmlns:p14="http://schemas.microsoft.com/office/powerpoint/2010/main" val="3569069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1BAC3D98-9DA7-4F07-AC9C-F9307AA0E8A8}" type="slidenum">
              <a:rPr lang="en-US" altLang="en-US"/>
              <a:pPr/>
              <a:t>‹#›</a:t>
            </a:fld>
            <a:endParaRPr lang="en-US" altLang="en-US"/>
          </a:p>
        </p:txBody>
      </p:sp>
    </p:spTree>
    <p:extLst>
      <p:ext uri="{BB962C8B-B14F-4D97-AF65-F5344CB8AC3E}">
        <p14:creationId xmlns:p14="http://schemas.microsoft.com/office/powerpoint/2010/main" val="956673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E3B32208-E05C-493C-B057-418F7DD413DE}" type="slidenum">
              <a:rPr lang="en-US" altLang="en-US"/>
              <a:pPr/>
              <a:t>‹#›</a:t>
            </a:fld>
            <a:endParaRPr lang="en-US" altLang="en-US"/>
          </a:p>
        </p:txBody>
      </p:sp>
    </p:spTree>
    <p:extLst>
      <p:ext uri="{BB962C8B-B14F-4D97-AF65-F5344CB8AC3E}">
        <p14:creationId xmlns:p14="http://schemas.microsoft.com/office/powerpoint/2010/main" val="2095897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C311458A-4B51-4781-9A41-874FF1465F2D}" type="slidenum">
              <a:rPr lang="en-US" altLang="en-US"/>
              <a:pPr/>
              <a:t>‹#›</a:t>
            </a:fld>
            <a:endParaRPr lang="en-US" altLang="en-US"/>
          </a:p>
        </p:txBody>
      </p:sp>
    </p:spTree>
    <p:extLst>
      <p:ext uri="{BB962C8B-B14F-4D97-AF65-F5344CB8AC3E}">
        <p14:creationId xmlns:p14="http://schemas.microsoft.com/office/powerpoint/2010/main" val="517419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8E0C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D6539340-E2B9-4F8B-B3A8-95CC42A765A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134.wmf"/></Relationships>
</file>

<file path=ppt/slides/_rels/slide10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6.xml"/><Relationship Id="rId1" Type="http://schemas.openxmlformats.org/officeDocument/2006/relationships/vmlDrawing" Target="../drawings/vmlDrawing4.vml"/><Relationship Id="rId4" Type="http://schemas.openxmlformats.org/officeDocument/2006/relationships/image" Target="../media/image135.emf"/></Relationships>
</file>

<file path=ppt/slides/_rels/slide10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165.emf"/></Relationships>
</file>

<file path=ppt/slides/_rels/slide133.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166.png"/></Relationships>
</file>

<file path=ppt/slides/_rels/slide13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image" Target="../media/image167.emf"/></Relationships>
</file>

<file path=ppt/slides/_rels/slide135.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8" Type="http://schemas.openxmlformats.org/officeDocument/2006/relationships/image" Target="../media/image174.emf"/><Relationship Id="rId13" Type="http://schemas.openxmlformats.org/officeDocument/2006/relationships/oleObject" Target="../embeddings/oleObject14.bin"/><Relationship Id="rId3" Type="http://schemas.openxmlformats.org/officeDocument/2006/relationships/oleObject" Target="../embeddings/oleObject9.bin"/><Relationship Id="rId7" Type="http://schemas.openxmlformats.org/officeDocument/2006/relationships/oleObject" Target="../embeddings/oleObject11.bin"/><Relationship Id="rId12" Type="http://schemas.openxmlformats.org/officeDocument/2006/relationships/image" Target="../media/image176.emf"/><Relationship Id="rId2" Type="http://schemas.openxmlformats.org/officeDocument/2006/relationships/slideLayout" Target="../slideLayouts/slideLayout7.xml"/><Relationship Id="rId16" Type="http://schemas.openxmlformats.org/officeDocument/2006/relationships/image" Target="../media/image178.emf"/><Relationship Id="rId1" Type="http://schemas.openxmlformats.org/officeDocument/2006/relationships/vmlDrawing" Target="../drawings/vmlDrawing8.vml"/><Relationship Id="rId6" Type="http://schemas.openxmlformats.org/officeDocument/2006/relationships/image" Target="../media/image173.emf"/><Relationship Id="rId11" Type="http://schemas.openxmlformats.org/officeDocument/2006/relationships/oleObject" Target="../embeddings/oleObject13.bin"/><Relationship Id="rId5" Type="http://schemas.openxmlformats.org/officeDocument/2006/relationships/oleObject" Target="../embeddings/oleObject10.bin"/><Relationship Id="rId15" Type="http://schemas.openxmlformats.org/officeDocument/2006/relationships/oleObject" Target="../embeddings/oleObject15.bin"/><Relationship Id="rId10" Type="http://schemas.openxmlformats.org/officeDocument/2006/relationships/image" Target="../media/image175.emf"/><Relationship Id="rId4" Type="http://schemas.openxmlformats.org/officeDocument/2006/relationships/image" Target="../media/image172.emf"/><Relationship Id="rId9" Type="http://schemas.openxmlformats.org/officeDocument/2006/relationships/oleObject" Target="../embeddings/oleObject12.bin"/><Relationship Id="rId14" Type="http://schemas.openxmlformats.org/officeDocument/2006/relationships/image" Target="../media/image177.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7.xml"/><Relationship Id="rId4" Type="http://schemas.openxmlformats.org/officeDocument/2006/relationships/image" Target="../media/image181.png"/></Relationships>
</file>

<file path=ppt/slides/_rels/slide141.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7.xml"/><Relationship Id="rId1" Type="http://schemas.openxmlformats.org/officeDocument/2006/relationships/vmlDrawing" Target="../drawings/vmlDrawing9.vml"/><Relationship Id="rId4" Type="http://schemas.openxmlformats.org/officeDocument/2006/relationships/image" Target="../media/image183.emf"/></Relationships>
</file>

<file path=ppt/slides/_rels/slide143.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7.xml"/><Relationship Id="rId1" Type="http://schemas.openxmlformats.org/officeDocument/2006/relationships/vmlDrawing" Target="../drawings/vmlDrawing10.vml"/><Relationship Id="rId4" Type="http://schemas.openxmlformats.org/officeDocument/2006/relationships/image" Target="../media/image184.emf"/></Relationships>
</file>

<file path=ppt/slides/_rels/slide144.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image" Target="../media/image187.emf"/><Relationship Id="rId5" Type="http://schemas.openxmlformats.org/officeDocument/2006/relationships/oleObject" Target="../embeddings/oleObject19.bin"/><Relationship Id="rId4" Type="http://schemas.openxmlformats.org/officeDocument/2006/relationships/image" Target="../media/image186.emf"/></Relationships>
</file>

<file path=ppt/slides/_rels/slide146.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7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76.wmf"/></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6.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82.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8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93.png"/></Relationships>
</file>

<file path=ppt/slides/_rels/slide85.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4.xml"/><Relationship Id="rId7" Type="http://schemas.openxmlformats.org/officeDocument/2006/relationships/image" Target="../media/image94.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97.png"/><Relationship Id="rId10" Type="http://schemas.openxmlformats.org/officeDocument/2006/relationships/image" Target="../media/image98.png"/><Relationship Id="rId4" Type="http://schemas.openxmlformats.org/officeDocument/2006/relationships/image" Target="../media/image96.png"/><Relationship Id="rId9" Type="http://schemas.openxmlformats.org/officeDocument/2006/relationships/image" Target="../media/image95.png"/></Relationships>
</file>

<file path=ppt/slides/_rels/slide8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03.png"/><Relationship Id="rId4" Type="http://schemas.openxmlformats.org/officeDocument/2006/relationships/image" Target="../media/image102.png"/></Relationships>
</file>

<file path=ppt/slides/_rels/slide89.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104.jpeg"/><Relationship Id="rId7" Type="http://schemas.openxmlformats.org/officeDocument/2006/relationships/image" Target="../media/image108.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07.jpeg"/><Relationship Id="rId11" Type="http://schemas.openxmlformats.org/officeDocument/2006/relationships/image" Target="../media/image112.png"/><Relationship Id="rId5" Type="http://schemas.openxmlformats.org/officeDocument/2006/relationships/image" Target="../media/image106.jpeg"/><Relationship Id="rId10" Type="http://schemas.openxmlformats.org/officeDocument/2006/relationships/image" Target="../media/image111.jpeg"/><Relationship Id="rId4" Type="http://schemas.openxmlformats.org/officeDocument/2006/relationships/image" Target="../media/image105.jpeg"/><Relationship Id="rId9" Type="http://schemas.openxmlformats.org/officeDocument/2006/relationships/image" Target="../media/image110.jpeg"/></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14.png"/></Relationships>
</file>

<file path=ppt/slides/_rels/slide9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6.xml"/><Relationship Id="rId4" Type="http://schemas.openxmlformats.org/officeDocument/2006/relationships/image" Target="../media/image117.png"/></Relationships>
</file>

<file path=ppt/slides/_rels/slide92.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image" Target="../media/image119.jpeg"/><Relationship Id="rId7" Type="http://schemas.openxmlformats.org/officeDocument/2006/relationships/image" Target="../media/image123.jpeg"/><Relationship Id="rId2" Type="http://schemas.openxmlformats.org/officeDocument/2006/relationships/image" Target="../media/image118.jpeg"/><Relationship Id="rId1" Type="http://schemas.openxmlformats.org/officeDocument/2006/relationships/slideLayout" Target="../slideLayouts/slideLayout7.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s>
</file>

<file path=ppt/slides/_rels/slide9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I:\OFFICE\Logos and Designs\Owl Background.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7239000"/>
          </a:xfrm>
          <a:prstGeom prst="rect">
            <a:avLst/>
          </a:prstGeom>
          <a:noFill/>
          <a:extLst>
            <a:ext uri="{909E8E84-426E-40DD-AFC4-6F175D3DCCD1}">
              <a14:hiddenFill xmlns:a14="http://schemas.microsoft.com/office/drawing/2010/main">
                <a:solidFill>
                  <a:srgbClr val="FFFFFF"/>
                </a:solidFill>
              </a14:hiddenFill>
            </a:ext>
          </a:extLst>
        </p:spPr>
      </p:pic>
      <p:sp>
        <p:nvSpPr>
          <p:cNvPr id="74755" name="Rectangle 3"/>
          <p:cNvSpPr>
            <a:spLocks noGrp="1" noChangeArrowheads="1"/>
          </p:cNvSpPr>
          <p:nvPr>
            <p:ph type="title"/>
          </p:nvPr>
        </p:nvSpPr>
        <p:spPr>
          <a:xfrm>
            <a:off x="2667000" y="609600"/>
            <a:ext cx="5791200" cy="2286000"/>
          </a:xfrm>
        </p:spPr>
        <p:txBody>
          <a:bodyPr/>
          <a:lstStyle/>
          <a:p>
            <a:r>
              <a:rPr lang="en-US" altLang="en-US" dirty="0" smtClean="0">
                <a:latin typeface="Tahoma" pitchFamily="34" charset="0"/>
              </a:rPr>
              <a:t>Digital Responsibility:</a:t>
            </a:r>
            <a:br>
              <a:rPr lang="en-US" altLang="en-US" dirty="0" smtClean="0">
                <a:latin typeface="Tahoma" pitchFamily="34" charset="0"/>
              </a:rPr>
            </a:br>
            <a:r>
              <a:rPr lang="en-US" altLang="en-US" dirty="0" smtClean="0">
                <a:latin typeface="Tahoma" pitchFamily="34" charset="0"/>
              </a:rPr>
              <a:t>Intellectual </a:t>
            </a:r>
            <a:r>
              <a:rPr lang="en-US" altLang="en-US" dirty="0">
                <a:latin typeface="Tahoma" pitchFamily="34" charset="0"/>
              </a:rPr>
              <a:t>Property </a:t>
            </a:r>
            <a:br>
              <a:rPr lang="en-US" altLang="en-US" dirty="0">
                <a:latin typeface="Tahoma" pitchFamily="34" charset="0"/>
              </a:rPr>
            </a:br>
            <a:r>
              <a:rPr lang="en-US" altLang="en-US" dirty="0">
                <a:latin typeface="Tahoma" pitchFamily="34" charset="0"/>
              </a:rPr>
              <a:t>in the electronic age</a:t>
            </a:r>
            <a:endParaRPr lang="en-US" altLang="en-US" dirty="0"/>
          </a:p>
        </p:txBody>
      </p:sp>
      <p:sp>
        <p:nvSpPr>
          <p:cNvPr id="74756" name="Rectangle 4"/>
          <p:cNvSpPr>
            <a:spLocks noGrp="1" noChangeArrowheads="1"/>
          </p:cNvSpPr>
          <p:nvPr>
            <p:ph type="body" sz="half" idx="1"/>
          </p:nvPr>
        </p:nvSpPr>
        <p:spPr>
          <a:xfrm>
            <a:off x="2667000" y="3886200"/>
            <a:ext cx="3810000" cy="1905000"/>
          </a:xfrm>
        </p:spPr>
        <p:txBody>
          <a:bodyPr/>
          <a:lstStyle/>
          <a:p>
            <a:r>
              <a:rPr lang="en-US" altLang="en-US" sz="2800"/>
              <a:t>Copyrights ©</a:t>
            </a:r>
          </a:p>
          <a:p>
            <a:r>
              <a:rPr lang="en-US" altLang="en-US" sz="2800"/>
              <a:t>Trademarks ®</a:t>
            </a:r>
          </a:p>
          <a:p>
            <a:r>
              <a:rPr lang="en-US" altLang="en-US" sz="2800"/>
              <a:t>Patents</a:t>
            </a:r>
          </a:p>
        </p:txBody>
      </p:sp>
      <p:pic>
        <p:nvPicPr>
          <p:cNvPr id="74757" name="Picture 5" descr="H:\art\PEOPLE\p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3657600"/>
            <a:ext cx="177800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74758" name="Picture 6" descr="I:\OFFICE\Logos and Designs\150x150.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133600"/>
            <a:ext cx="1428750" cy="1438275"/>
          </a:xfrm>
          <a:prstGeom prst="rect">
            <a:avLst/>
          </a:prstGeom>
          <a:noFill/>
          <a:extLst>
            <a:ext uri="{909E8E84-426E-40DD-AFC4-6F175D3DCCD1}">
              <a14:hiddenFill xmlns:a14="http://schemas.microsoft.com/office/drawing/2010/main">
                <a:solidFill>
                  <a:srgbClr val="FFFFFF"/>
                </a:solidFill>
              </a14:hiddenFill>
            </a:ext>
          </a:extLst>
        </p:spPr>
      </p:pic>
      <p:sp>
        <p:nvSpPr>
          <p:cNvPr id="74759" name="Text Box 7"/>
          <p:cNvSpPr txBox="1">
            <a:spLocks noChangeArrowheads="1"/>
          </p:cNvSpPr>
          <p:nvPr/>
        </p:nvSpPr>
        <p:spPr bwMode="auto">
          <a:xfrm>
            <a:off x="152400" y="381000"/>
            <a:ext cx="1787525"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3200">
                <a:latin typeface="P22 Eaglefeather" pitchFamily="2" charset="0"/>
              </a:rPr>
              <a:t>BROWN</a:t>
            </a:r>
            <a:br>
              <a:rPr lang="en-US" altLang="en-US" sz="3200">
                <a:latin typeface="P22 Eaglefeather" pitchFamily="2" charset="0"/>
              </a:rPr>
            </a:br>
            <a:r>
              <a:rPr lang="en-US" altLang="en-US" sz="3200">
                <a:latin typeface="P22 Eaglefeather" pitchFamily="2" charset="0"/>
              </a:rPr>
              <a:t>&amp;</a:t>
            </a:r>
            <a:br>
              <a:rPr lang="en-US" altLang="en-US" sz="3200">
                <a:latin typeface="P22 Eaglefeather" pitchFamily="2" charset="0"/>
              </a:rPr>
            </a:br>
            <a:r>
              <a:rPr lang="en-US" altLang="en-US" sz="3200">
                <a:latin typeface="P22 Eaglefeather" pitchFamily="2" charset="0"/>
              </a:rPr>
              <a:t>MICHAELS</a:t>
            </a:r>
            <a:endParaRPr lang="en-US" altLang="en-US" sz="2800">
              <a:latin typeface="P22 Eaglefeather" pitchFamily="2" charset="0"/>
            </a:endParaRPr>
          </a:p>
        </p:txBody>
      </p:sp>
      <p:sp>
        <p:nvSpPr>
          <p:cNvPr id="74760" name="Text Box 8"/>
          <p:cNvSpPr txBox="1">
            <a:spLocks noChangeArrowheads="1"/>
          </p:cNvSpPr>
          <p:nvPr/>
        </p:nvSpPr>
        <p:spPr bwMode="auto">
          <a:xfrm>
            <a:off x="304800" y="5867400"/>
            <a:ext cx="15144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a:latin typeface="P22 Eaglefeather" pitchFamily="2" charset="0"/>
              </a:rPr>
              <a:t>Our knowledge</a:t>
            </a:r>
            <a:br>
              <a:rPr lang="en-US" altLang="en-US" sz="1800">
                <a:latin typeface="P22 Eaglefeather" pitchFamily="2" charset="0"/>
              </a:rPr>
            </a:br>
            <a:r>
              <a:rPr lang="en-US" altLang="en-US" sz="1800">
                <a:latin typeface="P22 Eaglefeather" pitchFamily="2" charset="0"/>
              </a:rPr>
              <a:t>protects yours</a:t>
            </a:r>
            <a:r>
              <a:rPr lang="en-US" altLang="en-US" sz="1800" baseline="30000">
                <a:latin typeface="P22 Eaglefeather" pitchFamily="2" charset="0"/>
              </a:rPr>
              <a:t>®</a:t>
            </a:r>
            <a:endParaRPr lang="en-US" altLang="en-US" sz="1800">
              <a:latin typeface="P22 Eaglefeather" pitchFamily="2" charset="0"/>
            </a:endParaRPr>
          </a:p>
        </p:txBody>
      </p:sp>
      <p:sp>
        <p:nvSpPr>
          <p:cNvPr id="74761" name="Text Box 9"/>
          <p:cNvSpPr txBox="1">
            <a:spLocks noChangeArrowheads="1"/>
          </p:cNvSpPr>
          <p:nvPr/>
        </p:nvSpPr>
        <p:spPr bwMode="auto">
          <a:xfrm>
            <a:off x="1828800" y="1981200"/>
            <a:ext cx="3571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a:t>®</a:t>
            </a:r>
            <a:endParaRPr lang="en-US" altLang="en-US" sz="3200"/>
          </a:p>
        </p:txBody>
      </p:sp>
      <p:sp>
        <p:nvSpPr>
          <p:cNvPr id="2" name="TextBox 1"/>
          <p:cNvSpPr txBox="1"/>
          <p:nvPr/>
        </p:nvSpPr>
        <p:spPr>
          <a:xfrm>
            <a:off x="6705600" y="6277917"/>
            <a:ext cx="1749197" cy="461665"/>
          </a:xfrm>
          <a:prstGeom prst="rect">
            <a:avLst/>
          </a:prstGeom>
          <a:noFill/>
        </p:spPr>
        <p:txBody>
          <a:bodyPr wrap="none" rtlCol="0">
            <a:spAutoFit/>
          </a:bodyPr>
          <a:lstStyle/>
          <a:p>
            <a:r>
              <a:rPr lang="en-US" dirty="0" smtClean="0"/>
              <a:t>Mike Brown</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p:txBody>
          <a:bodyPr/>
          <a:lstStyle/>
          <a:p>
            <a:r>
              <a:rPr lang="en-US" altLang="en-US" sz="3600">
                <a:solidFill>
                  <a:schemeClr val="accent2"/>
                </a:solidFill>
              </a:rPr>
              <a:t>What can be protected by Copyright?</a:t>
            </a:r>
            <a:endParaRPr lang="en-US" altLang="en-US"/>
          </a:p>
        </p:txBody>
      </p:sp>
      <p:sp>
        <p:nvSpPr>
          <p:cNvPr id="257027" name="Rectangle 3"/>
          <p:cNvSpPr>
            <a:spLocks noGrp="1" noChangeArrowheads="1"/>
          </p:cNvSpPr>
          <p:nvPr>
            <p:ph type="body" idx="1"/>
          </p:nvPr>
        </p:nvSpPr>
        <p:spPr>
          <a:xfrm>
            <a:off x="685800" y="1981200"/>
            <a:ext cx="7772400" cy="4648200"/>
          </a:xfrm>
        </p:spPr>
        <p:txBody>
          <a:bodyPr/>
          <a:lstStyle/>
          <a:p>
            <a:r>
              <a:rPr lang="en-US" altLang="en-US" sz="2800"/>
              <a:t>Literary Works (including Computer Programs)</a:t>
            </a:r>
          </a:p>
          <a:p>
            <a:r>
              <a:rPr lang="en-US" altLang="en-US" sz="2800"/>
              <a:t>Musical Works (including accompanying words)</a:t>
            </a:r>
          </a:p>
          <a:p>
            <a:r>
              <a:rPr lang="en-US" altLang="en-US" sz="2800"/>
              <a:t>Dramatic Works (including accompanying music)</a:t>
            </a:r>
          </a:p>
          <a:p>
            <a:r>
              <a:rPr lang="en-US" altLang="en-US" sz="2800"/>
              <a:t>Pantomimes &amp; Choreography</a:t>
            </a:r>
          </a:p>
          <a:p>
            <a:r>
              <a:rPr lang="en-US" altLang="en-US" sz="2800"/>
              <a:t>Pictorial, Graphic, Sculptural Works</a:t>
            </a:r>
          </a:p>
          <a:p>
            <a:r>
              <a:rPr lang="en-US" altLang="en-US" sz="2800"/>
              <a:t>Motion Pictures and other Audiovisual Works</a:t>
            </a:r>
          </a:p>
          <a:p>
            <a:r>
              <a:rPr lang="en-US" altLang="en-US" sz="2800"/>
              <a:t>Sound Recordings</a:t>
            </a:r>
          </a:p>
        </p:txBody>
      </p:sp>
      <p:sp>
        <p:nvSpPr>
          <p:cNvPr id="2" name="AutoShape 2" descr="data:image/jpeg;base64,/9j/4AAQSkZJRgABAQAAAQABAAD/2wCEAAkGBhQSERUUEhQWFRUWFxkWGBYXFxocGBocFxgfGBcXGxgcHCYeFxojGRcXHy8gIycpLCwsFx4xNTAqNScsLCkBCQoKDgwOGg8PGiwkHiQpKiwsLCwsKSwpLCwpKSkpKSkpLCwsKSwsKSksKSkpLCwsKSkpLCkpLCksLCwsLCksLP/AABEIAOAA4QMBIgACEQEDEQH/xAAbAAACAgMBAAAAAAAAAAAAAAAEBQMGAQIHAP/EAEYQAAIBAgQDBgMFBQYEBwADAAECEQADBBIhMQVBUQYTImFxgTKRoQcjscHwFEJSctEkM2KCouFzkrLxFTRDU2ODwhYXk//EABkBAAMBAQEAAAAAAAAAAAAAAAIDBAEABf/EACsRAAICAgIBAwUAAAcAAAAAAAABAhEDIRIxBCJBURMUMmGBBRUzQnGR0f/aAAwDAQACEQMRAD8AmK6edKeJJ06TTkaA6yYpPjtNDUaez0H0VzHnaNvzoPBn71P5l/GjeJbaUvwp+8X+Zfxp7/ETD/URZ8TdAu/5fx1mqziW+8b+Y/jVjxh+/jy95NVzFj7xv5jWY+h3m7ys6p2LuTgrXq3/AFGnNV/snd7vBWgysSZIVVLEgmRoOo56UWvaBe8W26XLTN8PeLlD/wArSVJ8pmo5SVtjow0kNQa8a1R5/X6it5rVNNWjnGnRis1mvVtmNUak14VBjscLSZmkjMq6dXYKJ6CSNaHx3FTaVna05Rd2UqYA3bJOaBz0NY5JOjVG0HkV5q1tXgwBGxEj3Ej2ityKJO1aMaoxFerNZrQaNSK9WaxFcdR6sEVsTWDXWdRrWDW016K62FFK0C4XGh2cARkMTO+4/KiGNL+Ef+qZ3uGPaf60wIrExmaKjKkYrANbV4CtsVWjFerOnnWa4ErSHT9RSriSGTTlGHIjaetKeIW9TIn3rV2Y1SKzj6Vk054ivSkrb1UuiObG/BSWYSST5mgcf/ev6miuDv8Aj50Jjz943rXUY22rZfexHFB+zeMwLJKknYIRmU/iP8tOe0NgXcKwA8Urk5HOHEEdOftPKqt2NGQ2zrlvJcTT+O02Ya9SjN/y1c8LgiNXuNc00DBQog6GFUSfWfaa8xprI0j1k+WNNhNpefUzS/8AYMRLff24LMVBtMSAxJVZzgaCBtWbPH0cKba3HzKGAFtpgzvHhU6bFqNwN9m1dGtwRo2WTtrCsw8q5JJcaNlbuVinhjvfsW7hu92SgLwqEHXUy3wjQ/OnBvKBMiOvKPXb60i4Jh8+Ca0dfBftf6nH69KNwHDbFy2lxrVtiyIZZQx+AfxSBpNDBVpBTd9/BH2ivq+FuQQQGtagyNL6bQaKx98G26E+JwyKIZjLKY0Xy1oftFh1XBXwqhQELQFAAKkNMAAbj3rTE3Gsv30k2myrdH8EaLd/l5N08J5Vsu0DGqYzwdjIgXoANd9BGvnpU9YRpEj9aVsDToUuhUmAPxZIlczgnTIC08tMsyKHt9o0a53ZV1eJCurISBuRmUTp0oHgDi0GQmBavXbeummclfc5v9VFdpLK3MOHX4luW2tGNQxuKPkQTPUV6UsUYuKrTPHjnyTjN3TQ3t3QwkVvFDcPXw+pompcsFGVIv8AHnKeNSl2ey1grW1aluv650tJtjnJUaxWLmgJ6An6f7Vi1fVj4TP667H2rcODqCD9eVdKNGwkpbQFwiyRaE8yWii8tbxWAKGqCnLnKzBFYIrNeitOo9Ner0V6uAop7WiNRQ+LJYUwRfD7UtxZykkfr2oXF3orjnxzhxyr+le4gx1mk7LTniLTJPOvcCwQZyx/d2Hn+ek1VyqNnnxxLLl4x6COF8KyAM5idQNvT6EUv42U73wCIGvUn59KNtY/vbxP7oML6Dn770t4r/fNWQTbtjPIyQivp4117lq4QI4ct0b2L4uSN8ubLc9sjEnyWrzhbmmmsaiqv2IsLcwNy22zM6keTL/vVkwWC7tAud3gAS8ToI/dCgbfWpckLmmMxyqFMg4OuVXt/wAF24g9M5Zf9Dp9aPF0EwOX9aVfsCNibwbN4hacwzKD4CgnKRPwfhTDD4W3aByKqA6mABPOSee/PqaC2n2HScehb2bcZ7qayuIvSCD8L3SVMkQee1e4NgcQ9lQlxQACAe7LMPE2UfEF0XKNuVNcFjA+JNnfu7Yut/maEUeW5J8wOtDYfjDW2uWUt3CUu3FkW2II7xiCDogWGGs/u7VJmySTccat/wDpim2ybHdn7r4a7akM723UE5VksIXbQb1tZw7KuW4qhiNVBzL0iY1BAB25xUTY7FXAcv3LaQX7tweoyK3TmTR0m4wmCxHLSY5xW4frXeSjG69xVguHPZVlRsyAjulyyyLOqbw4XXKOmmsVPgbjah9ec5YMEmCR18JPWGFGYjBEqQwMERoSPMagzy5VHYsBBCiBvvJ+ZMmrFT/EFPRXO5/tGKTablu4JEgZrawY00zIdKmv4wWrgTEXQzABwioyrGq6k52Y76aR6GsYsZca3+KxbY+ZS4y/gasK3DGhPzNepOdY4t9HjYsV5Zx9xLd7QwpburmUAme6eIHmwWpbHE3uEC2obx5G2XLlMP8AFvB5DzqTiHjuJaG057mnIfAD6sCfPu/Wg+B+G/fXpiLmn84W5H+qixqLV0Dl5xkoqWiTs3fZ0LMSzS4JO/huuo+gFYty2NvKSSMtoAHZc1twYB6wPlUfZZvAf57s/wD+z1vh/wDz93+Wx/0uPyodfU69gk39H+kHZMzYtD/48v8AynL/APkVMMO+GOZfEmzAToOWn51D2bGXMv8ADevp8rhp89sEEEaHSKT5kdp/ou/wrLxjKD6s1s3w6hhsf61uKT8CuwzJOg1APkYPzFORUido9LPjWOdewoucXuEwlo+8k/SAK8wxR/hHl4abGvRQ8bD+4ilSihT3WK6r81/pXqb/AK2r1bxB+5fwv+itYcTEjkKA4iojajbTQASeQpbxK5O/tRLshfQgxy6VvwJiEukQennpA15cqixux/XOteA4tVdlYgBttOe0fI06auIzw5pZdg3CTrHnUfE1i6f1ypjw7g9w3+6VCzk6KokkeXpB3jate1XCbuHv5byMjFVYA8weY68wehpkXaJMsXGTT+S3/Z2f7M3/ABD/ANIq1A1VPs5P9nf/AIn/AORV64ALThmuiAb5w9uSfGyjxaD/ABhx/lPWp+Lkx/PjFMQ4zC3e+V7WSDbKPmYjUNKEQCTAZum4re3gHkF7pMRKqoCnqMzS5n1FPOMYYJdYAQIBA5bD8xQVJljV7HRyPiI8R32Hxq4m0hu23RbN5F1cANo6j97r6z6ixY22FIllUM3hDNB1OsKRJiNhvFDcBud7fvPJy2j3CjkWgNdfzIkIPRutR4y+Gv27Y0uXmYZhEqlsZnOo/hgAdTJmIqCUuWd8dUtg/sMWySfCCRPKdqVcV4ddF6xfS2Haz3ngclJ7xQoOaDsRqOhozH8P/aDGa7AGiJdZVgaTCkZjruetI8fbxPDgb1m9duWkg3LF45vDOpVjqDry9ddqoU5uJjGmG4KbeJs3LQNi2FY3lDEI8CEULADNmmSBtHWjmaSTtOsetalrRvYcqCRjGjMDJE2zcnWYGh0EDfQUbxDBi23hOZZKz0YfEp8x+dFgha5/wxSSdCHiHCDcupdFzLlQoRkDSCwb+IRtE670eYUSTCgST0A1J9hrXrtyBoCxJChRuzE5VUeZJ+lG8c4KjYdsjliLio8EZQQwzqx6cj/3q6PKSSfQmfGDbS2ys4exfebqG2neHMc4ckD91fCYgLG51M9ai4czJibiPkLKbTFkUjN3ika5mJJGWJnYU/W3AgawI9dNfrSxuFt+1NdDLkZUUjXPNvNBHL9/6VRDPtr2JMnitwT/AN12BcIu9zdvWrnhi47KTpmS42ZWXkwkkabGi8HZz4i5fUgoy21BHPIGmOol9/LemjoDuAYPMA6++1Z/GlPN7/wpj4yWva7K/h8Pet3rpWyzBrzurZkAhwJMFs3xZuVE3b2KALFbKACdbhJ9sqR5b01e4q7kDzJApNxTief7u3rO5HPyH9aCfkNqmU+N/h9ztWl2Y4Cks7fT19fTenVDcMwXdpB3Jk+XKKIe6F+IgeppCK8755Kj7GwNYNZisUROZy16se9erTCuIyhRJoDGkNoOXP2qfDYZYEyf1HvUPEQAIApe7KbwQWtle4lbGsGkVzeneOu6HSkVw61bFa2eTkl6rRY+z/aNku22YAsjrkeJILeGYnXRvLfyq2drcd3l23Y4kr27V22pt3iAGs3V8LtlH/pMSoZf8M+dc2w6FlYDeNPUajbzrpv2pkYjh2Axa8woOn/u2g2p9bZH+atUa6Cy5ZTilJf0F7MYS7gkxNu6vjRlZQD4XLCLbKQPErnLB9RuDFi7X4T9kwWGVPjwr28QxGst3gFwnyZncn1qq/Z52j1s4fFK1ywLydzck/dXJm0h62iwkDYEdNrj2kX9pS+s6XEdB/ykL9QDS2+LBVzQ97Sp4kbkVIHzkfQ0mPwqVU3CxICqyKSFnMZfQ7GBzg6ganOJ4q1zgVvEr8aYcN6MqFD8m19q1xmBj9ma1cKqlhQkBSGV0C/vA66TO+prJR3YUZOuIL2T4nh1ZLKm4GxgbFoXKkZndg9qVAhlKGN511G1TNwcNxOx4yjW7N65ooIZS6oyHWR8bbdB7pO0XDgBZvpIu4e5ZCHqO9ACEDlLGI6mrVYxJbjdxcpUW8IVBOzhrltiwHKDK+cVP9vFz5L37/Z0nKOhF2gwWCvXGUvNy4ihGC3SQrS6OpUZcsmZ28MGIonGYQvYGHU5na1+zqzT4mKFcx3IG7HeAK17NdpLLq+HPeN3OdrJe2wZrI8RWCNTbJy67gA9abYm/kwz4gA23a0/chtGRSsl2AOjGAfIZR1BTGD+pVOvkLnr9gnEOEnD3OFLmBCX0tjfWLFyTWcddGHxtxXMYfFMoJO1u/ACN5LciPVf8VYxYIs8FnfvrE+9huutFdpMMty5ctuJRoBHsPkeenQVdxWONICFyZNg8KbZa7dEd2SltWG787npBygj/EeYgHsyWOCxMmf7ZeHLncBOvqSeutQYJri4ezauXDca0uXMZluhM7kLAny86m7LD+xY0dMZf/FD+dbF30bKNVfya4C8l6x3q5gVuPadGAlWQ/UHQg8wazFB8DMPxC0Y/vLOKX/7FyP9UFEXbuUaDMxIVV6sxCqvuTr5SToKXJbHQlp2SlecafT51ijsYvdWreHzFigBdjuzHUk+UkmPMUBQyVMODtWLb/BA7l2Y66wByjrROE4cluco16neOnl7URXiKCil55tVZml3F+Gm4JX4hy69deW1MKzWtWBjyPG7QhwnF2Q5boMDnzH9fxp4GB1H6+lC8R4eLq/4hOU+vI9RWOG4RrawxknlyHpQxtFOZ45x5R0w39frSvVj9b16jIt/sqtjb9fo0DjxvTDDtMCOtD8QtgCelb7iq0VbHCk1zen2OSkV3eqYsmkOOFIDY/8AtAPkI/3q+YNDf7N37epbDO4Gv/tXRdX0ARo9qoXCv7h/K4p+YFWjsv2wsYJMZZxK3HXEZSqoo/etlLmpOnLWsg9sdnjSi18EX2bbXhvqh+UwfoKvKiIqhfZj8V7+VavpNIyP1DMS9Jt2IsB8Fi8I4kWr163HVbn3q/POfY0p4Vjmw1oYfEpde1bkWMTaQ3CEOot3ba+IEbSARA5cyrfDLYuNdCw7MGJzNuFCg5ZyzlEbUSKJ5LQCxVs0w9+zdyn71grLcANp7SlkOZJzgMQGhoA/dGtEdnyW4o7Eyf2STp/Ffnf2qOah4Rju5x9wslzLcw9u2rhCUDK912DNsNCvWthLZ04aB+L4a44R7LZb1pg1tiTBkgOhP8LKII20FFdqscXs4hzsLN2B0AttH5/OkVzEYlLq2i6lmQMCJj4ssGR1rfj+Ka1hLq3WDXHt3AI2AylZmNtRy3aucdlMvHSjyXwWHtCWSzwx1R7ndXLVxlQAtlWyQYBI5kbkVNxDEC5cLgEA5d99ucUt452jDWsIMMbd4MrISGmHRVgdBrIknQxUXBeLi+sxDDcbQQYIIOxB0NbkToVhwPjzDiKg7O4w27eLsvbuKbmIu3UcqMhDFQIMzPhJiKiXHNcJFgLA0zuTlPoB7memtDpxq5aVTfsSrKW7xWKqFzELAgksQpeGjQrzmBimFlh1YTgRl4gRpF/B3F97N0OPeLp+VMOEgG495h4cPooM+K66gz/lRgPV26UHjbJTG4B4zffFCOeW/Zbf03P8ppjxS3ltrYtZiLcSZGd2zA3DP8RkydBLHbSD9tkz22kDXSxJZpkyZjeelaiprQdQwcXAp1XvCNCWhVEaDwhjof3hWuSlPsfB6IbtwKCx2AmsWroYBlMgjQ0H2hJFr1In5E/lU/CUiynmJnrJn86Xeyt4ksSn8hEV6pIr0UROREV6titYZa449Ner0V6t2ZZVsMxj0oXid6Z5VMjRQ2Pce0aV1bF+xXsdzpHc3p/dtG4wUAS20/707s/ZVdb471u2ekFo95FO5KPYlwcuip8LxWVXSPijWdsvlFSceHiT+WnfF/s/xGCOd8ty1/GhMDpmB1HrqKT9ofiQ+VEmntGSlJpKRYPsy+O8P8K/jXQWFUD7MP729/IPxrobLU2T8irD+BFlrOWt8leVaCxtGkV6KkiP0a8VrrOor2OH9vt+VtPrdb+lbXXjiADfwW8s/wCcH/WSPejb/By+JW9mAAVVyxrKszjWY/f2jlUnFuCC+FMlLiTkcCd91YaZlJA03nURT+a0P5pUjbC8Kt2/gQA69Sd5MEkxJ6VW8RmX9uZJgd8fQEqGP/UfnT/D2sWPCxs/zgvPPXKU396LwfC0toUjNmBzE/vTOaefM/Mnc1imkZBqHuK8FaQ4V1z92HzpmESAy5RHWBtQF/iQu4ZO8a6l22bdoYrCljbuBSQgIVlZGiQdNJOp2qdOyt22V7t1dbZJthiytBEAEgMpYAABo1A9aYYXghYKLiqqqxfIGzFnMy7vAn4joOp2o+SWwcsYTlyD+EYpye8dGzhfBccqNX+JggJYErHxR5DU1JfwodSrahhBGomfMaiiMlZy0qU7EcEnoEw2BVBCKFEzpPPnJJJ96l7upgK8R+tKFs2ir9qn1RRtqfeY/XrT61ahQOgA+QpFj0a5jVXXRliRyBzH1HOatGWgXZdnkljjFAxt1g26Iy14rR2RUCm3WClElK1yV1nEPdGvVNrXq0AoveDnQONeELNsuv6/XOjDpHoKG4taFzD3NfEFJj01/KiT2Lf4lStYlnuSesk8gP1FdY4DxJLtsEE6bz+dUHh/Z8XcMly2AWLOGJIEEbAnn6eVWLsvfi1kbwmTOmv1oM7TQ3BGS7Lq+MSMhdZI+AsNQeWWa5J24wwt38q/DqV9DqB7be1Xu12aQXBdz541AYAmSZJBiT5elULtjwn9nu5ZJDFmBPRoPPmDIrPH/IHyI1EbfZj/AH13/hj8a6PFc3+zH+/uf8P866WVrsv5BYfwRqErbu6yoqDiOI7u0775RI9eX1pY3oXY3tBZtllYmVMQBrO8V5e0uGMfejX1rm3GQe/OaSTBkHWdZPrpV17J2LaW81yAepG3vy+lHJKKsyL5Flw19HEowYdQaICVWsZxMLjrCI85mKMAZHiEgnprR/aTiXcrbJYKCxBPoNPr+FA7o3tjPFXrar8UHzHTUwOelTWcr/DvE68x1FIrnFrYsrdZzA0mAfOdp+lbYbtABlZGFxAYzLuJ5R02pak72a4/A8yVnJWUuhiYPP8AET+dSZacmLIsorYLWxFZArrONcleK1IKwa04g/ZVzBsokTrHXeiUtrzM+lKv/ESbzW2EQZU9YGv1O1AdpeOd3bISVbqdPWPauXZstq2O8TiLYMBoPTStLV8MYG9cWxXFXDkhzI5zTPgPbF1u2s5kBgD5g6EfKmvFLsVHLHo62UrHdxUoaQDyNeApQwhy1mpsvl+FZogTmHeTlnaB+AoXjV1VtkaSwgD1/wC9NcLw8AS85oHh25c+fypdx1symMMQQNLhmB5kA7evWjTtin+Iu4TjWS390xQEZXEAg+xBjyNH4PEFniY3105Ul4Y2uVtJn5zv+XvXrmNa0/WPqK2WO+h0MlRTGvGr+JCsotMLRMi4okwOcgyB7Uh4vcYpazkswG5MkeWtWHEdsLN2yEa0c4mCDptVZ4re1Reign3osUWu0T55J9Msv2Yn+0P/AMP866YDXLPs4xAXFwTBdGAnqIMetdUIPP8AXzpOb8h2B+k2Bpfx4/dZRuzKPl4j/wBNMAaWcbZRBZoC5jPTMpE/8uekXQ859xDhTIUuuw1bQHc+LYe1WrDrYIRngPsPEQrEbGBox16fhSntHcW5h7RkR3kz0lDoOmh/CoOHdobKI1nEwya5Xy5gYGgI3B3FHTmgoVCza+4/b7dxW8X7SsqDImPEdhVu45jO7u25UMMrGDqAeTbfWub4DEL+12u70spdnMFjf4jG+goXi3G713ENeZyGLEKJMKoMADy/Gad9Oyd5aZ0Dh/aRCRmu2jm+FYgkkyAfEcpPmKm4lxHMV8OVSwEHn5n2oPB8OtWkDXDYCrBkKMxiSJ06xtWlnEDFXwV+BWAHmZ3+Q+VInEqi0WDhOLjEvaJnwKR6qAD9CKfVRLeOCYzMDmZbzKVGpyxBP4fKr4jSJG361rqoRJ2asK8BW5Wl/GeN2sLb7y8xVSYEAksYJgAeQn2rUrBbD4qHFZspyRmAJAMx6GNarXD/ALScNevJaVbgzsEDMFCydpgyJ2q10TTj2ZGVlPs3bVwm49tWcmYBnLIAImAd1pZxngouEtbAWBJALEnkBl1nWPrTPiN0K7uCCcxkDykLoOcRSm3xW+Ln3eUMf4wSBMTsREROnShTdlSinEqvaXghw5RXdSzAkgAggCJmd/WkCHWae9p8HiBcLXjmLbOo0joByEzpSE1fDcdnk5Y8ZaR3rstjRdwtplMwgDeRUQRTQrVM+ynhd23h3uXJVbjDIpBGgmXjzn6Vd2WpJ9lcHcSPL5Vms93XqE05hhMWNSzZZmASOvxH9cq3v3lAlrgOsLrMzpDf1NKDw7vPFMDnpM/70BewxRip25e+xHvypvFWIbdbNcYmVzlEa7fmPb8qExd0swDTtofP9fjU9zE5vCRsI9ddv6elD3LsRO409fP3qiKoS5ewOtgqQTt+HrRnF7QyoYgxqaCQ+PTz/CmfGf7u3p+ormCugrsPwi1iMQUuqSMhIgkEEEQQRXQML2WuWXmxirgTnaujvFPvII23qmfZj/5z/wCtvyrrVxYE8hUmZ+qivClxEuN4obCzeXSYzWzP+hvEPbNtVK4zxo4huig6CTqdtRy0Me5qHj3Fmv3WY7AkKOQAMD/vS4QdDvy8vTpQKJ6uPEktjbCYQtZe0Rt40BGum8dfDHypJcwKnf1p12U4nF64r6qtt397YkH13HnS7iM966ACAx1nluPoaONp0anCVqhaALbArJBBAPQ9QY/UVZeLcECYO1cYA3H8TPAk+X/LB+dQ8HwY8bP8KKzAba5TA9t/lTzi/GVuYBgsTaNteW2XKdPkPatlNt6IcmNRZVsB2Su3YYCF5mfnp1q78HwqYYoPJmMn4VtqSxJ6yIqnYPtdctW3VCSzRBOy9SB16UO+PZLBDEm5eG5OotzMf5319FB2NMeKU+xDyxhpDrAcdsWwz3Ab152kd2zIFGpg3JHMzoKZYX7SgCAbQy7Qrlm+u+tc8uNy/wC30rXNVKwQrZI80r0dgv8AF8ZeynC2EFthIuXnXpvkBka+s0l7QdhsZikDXMUty4pOW3kK2wDvDDnoOVbfZdxwsGwzfug3LZ8p8S+2hHvV/iop3CVIpj6kc34F9lTpcS5evqCjq+W2pOqsGALGI25CuhtUuWsMKXKbl2HFKPQlx/ZmxdJbKUc7uhyt6nk3uKQJwLuLh7wzGqXOREbEcjoau4WufcT44+IYrGRVdlK8wVMa9TH41yjZTi2yLiWI74hQARMAROp025k9BS3G8IRRlChmkz4gLanpmAJdgRqBAHXq1Re5Ef8AqMIP+AEbfzkHU8pjmaEJ/wC35em9HHRW4Kf/AAWrsZxhsndXzJXRGzTK/wAJJAMjl1gVZ3rkb8VK6Dlr8tdPeuh9meLnEWAzfGpyt+R+X4Gua9yLLiUNocfL5V6tZNeoSc46nEwo5CIBnb5dfLU1E3ELNwEOSDyZUaAffWKS3LhMSaksYlRGkjeI38jrtVXARzsjx0C4MrK0gEkdQeh2rTFMGGm8/ofOp72GV/h8DEDw7qddNZ8JPLf2oJ0IaCCCDOvmaZH4FNM0w/xCm/GR9zbP62pOujU74wP7PbP62rJaOitUhn9lv/nh/wAN/wAq6h2lxfdYW64OoUgereEfU/Suc/Z7w17GIt3rkBWRoSfvCDEHJvH9auvby5n4c7W9gyNPln1npuKinKMp9lmNOCVnL7lwDflWhvDLJNaWUB+ICR01rN0qCCF3MSQQNec03SR6abas2w95lUkGCwIIEkkNoR8vwre7edtdFn95iJgaDTaj14YQoIZM5XP3c+OInbnsfDvSHFXyZXUKIOvSNPbQitxtTehWaX0Y3ZYcLf8AunCmVVG8RIGZmB5+kmPKl9289qzeQrPeZNTpAGoMdZpQcSQrDkwg/wBfXce9SXsc7gg6BsuboY20/dHp0+blhpnly8jkrPYRQNW1j93qTyPQda2v3yxJJkn9D6fgKhz8q1qlUiVuzcGa1rZUI9zp7b1qDWtnFm+zu/l4hZ6NnX/mtn8wK7Xlrh3YRZ4jhv5/wVjXdQK8/wAheooxPRHkrVlqeKB4txJbFvOwJMgKo+JmOyieZ/qeVT0N5GxFc7x2IW1cuXlHjvXG7lDzaYN0joN49BypvxXE8SdSVtWlT95A5LEc1zcjHSqVY4z3t9u8GS98KqfhVV/dX8fOjjFlOLuhk2hAksZ1J3M7k+pJPvQty9lts5O85f61sxgFmMA7nXMRtA6D50se6b7/AOBY09BIHtofWKYonoykoqkYB0k7xJ8v1Bqx/Z/xIpijaO1xf9SjN+EiqzduTz0ZtP5E3PofzqTg2O7rEW7p2W4GOvLmJ9DHrR0SZXo7ZIrNUD/+xbn8A+R/pXqHiyM5WLvWpEbzP0om86XFyiwFdVUZ0ZhMaMWQkgk6bQARQ+HwbvKojOYmAsn5gU9yS7I1GV9D3CXFt4a2yqLl287KJXNAQwQAdJMj2orHcJtlgrQt0opbKdFb+EAyCv6ms8P4Vew9i7N63bZsmUFx4GmTJOisVkewpV/4RibZL5SwGudTnVo1+IE/WKiUrk3ZfVRSaPYvs3cVgQA6tJGXcdQRvNYw3EyiJmUM1l/hbYjcH2OuvMCjrPFDAJGUg7GeXP8AqKK4pwj9pKXSy21jK7sAo8PQGMxHXTemPJ7SB+j7wGHZri64jEi4AyXFRhBIKDPC6bHQ6xXRcPwgd29tyLltxDKRzPxex39RXO+zFjDLcy2GL3AozOZggsPIDeOW1dK7y6N1RvRiD8iKguP1NIdkUuKtnLe0vYa5gwbieO0P3wYZFmBnB33AzL5TS/goS68MTlALHYEgctSJ3rrHE7lu7ba1iLbBHEMCDBH8yzrP4VzPiPZ79gY4gNcaxmyoAsOZEgM0gAb6wdvaq1kUlRkMsohPErllbnfl2hSnhUHNP7g1iBCzHl6TT73EVbEPcCfdsxlJ1KHceR5joQKf3OIWb2H7y9aYK1+Pu28ZK2/iY6AmNNAOtAXOGYZ/7rEBT/Delf8AXtXYKj2Z5MpZKSYqx1nIxWZ2KsNirCVb3Ug/PpWtkiJPkIjQnSB6RqfSi8bwq8igshKKCFdfEmpmM68sxnWIk0G5BgqIWABO/mT5k66eXSvRjK1o8ySa7I+dGYRQTGupAEAk6nWI5xUGUmm3B1uIve2kOYHR+mm+u1ZOXELHDkx7g+I4fFOFWzoA2TCG53ayQqqVYfFcMO5JIAgDyqpYvBXLT5LiFGHJgQfXXeetEYniQYy9oI3MqMv+aBp/X8b22Is8QsIpGoXQ6ZljTTy8tj5clPK479h0cPPS7Kn2JaOIYU//ACgfOR+dd5DVxzD9nv2G9axL3ke1auK7ZQc+Wd8uxOuwJrolvtdZKK4zZWAIkRvtOum1JzSUnaNhjknQ/mufcd4yG4iSzBbeHVUBYMVFy6MzGBzjKs8o86P4520AtNkkGDrzHoPSlXYi6FtO7QRcBvE77CCCd5WOdLp1ZRHG09lmxXHkSyCzBZkZyCQANJgaxXLO24BdbyRqfjT4W5gwdjodPar/AMD4xYxDkLeFyEkKVUQJmZG8TGuu1Vztbh2xVwWba+FTmJAgKNdSYgDf5Guxv1bCktaKx+1vdAY6sdFHIHcnyjU0TcUW1FsHVufkNXb8fpQmDv27YZlmF0BP1I9Tr70GuKN1jJgnfyXkvvuapqwoZaX7C83eNA0BAA/woPwLHWOkVjiIyjw7JB9zz/CicMoUHpuTzJ9aiun7vUfG0n03/AVgyUfSwf8Ab3/91vmaxUX/AIYP4jWaIh4SCOz5GZmZQ2o0Ox5kU74jiLlxcqnKDplSFHz3I15nkKR8IPhP8xpj3jHRRLHQAbknYfhU2VeqyjD+CQJjsL3eBtqJ+8vPcOn8IyL7azrSfA8QuWWBtuyfykj5jY+9XXE4ZMSvd5h3iCZB8DEmXy6bA6DyFUS9YZGKsCGBgg/r9aUWBxkqYjyFKLUkWEcdac123auEDRiMsc5YD4jMfXrWvFuKm/ZBLAkEaDYe3KkPfGIJ0qbCcPuXCRbVnI5KCd+sDT6U144x2LWWctFy7B4YejXX7tf8i5m16SdutdQtYorC3OeityPkf4Wrm/D8C9jEWCSqpYXSTqxYFrhjmCdJ3gVcR2iS8CiqHOkgMDE7TGx0PyrzMkkpORb9NtJFjJmgeL8JTE2Hs3PhcbjcHcMPMGDQtniD2l++Vsg/f3yjq4BzAdWA05xvTQvAnlvNFGSrkJcfY5NxHsldtYU2Wyl0us6xtcBELHMEg7b6RVMQT5fT/tXcrGDTEs5uKGQwADy5ggjVSBsRtNcx469q/du9xbKOjEZSdbqpozH/AOQETHMa7g1R42Ru76MzwWq7RXmvtB8WgBBAO8iDtvpUYPhqNm1NbT4a9CNexA7vYw4TZL3rafxMB/Wu2YAWltiQBHh+GCD0iJneuS9icBbvXx3uwUmJiZBB8/lXRsLw9Gt91ly29fEHB1Gg1DSNI85napM8vUXYI+gq/wBoHDLYBuKNSQIAgievMfLmKpmE4gbR+7JB5jr7e1dA7U2URGtLmdmQqJbM3pJPXaqDj+CXLKI7/C+2jb9NQJ2O3SixNNUzs0XF3Elt8W7xst1yiHUnxNrymNd/wr2G44wGQEsogLJ1gHTTlpGlH9iOz1vF3ri3iRbS0zFgYymQFM7Rqd9KA4vwPuGZrF63iLan+8tEHL/Oo+E+exjQ8qbUbqhCySWw3H8QzIRO4Ig1v2S7QHD3ALhZrRVlIGuXXUqPc1XheMeL50ZwLHquItm4oKTlYdQ2h/r7V0oaDedymmzoWK7X4OwhNhjccjKAF1A8zGm1ULGdoL7G4udlW7lLqOYEwOoEE6A6866Gv2e4ZIvSWtxmAYjLG410keVc37QXpxN0iILEADaAQB9KXjir6CyyddgtnDlvDOp5f708wnDlAAA96SYTEKGGYc9+dWUbaUc3RR4UVK7IMUkAIOepPvNQ3tXVeQE/lTzhnBy8sxyjruT5AfnTHDcMsoxYDM38TanTy2G9Nx+PKewPK87Fi9PuVDvD+g39K9V//bB5fWsU/wC0Z53+ZQ+Dm/DDK+5/rTy2O7sFzOe54EPMLHicfQD2qq4DG5G1nKd4306e1OOL8eR28HwqAqDyHX3rzcsW5UehhyRUCe1iCsFSVI/pRHErC4tcwAGIURAiLgHIHeRBjrtVXPEWmZjy5Uw/bFKTmjTadax4afJHRzRkqYFjMMqlRrruI2/XSoVcp8LmD/CxHzFGXeIG/cVmUBohmBPijZiNg3WjsdgUNjPEMOYqi9bJGt2ifschL3bp17tDvqZYE+vL61p2X4mLeJBK92l2Qp1MZj934juAwjNziTsI04NxJbWGxALQ7ZQmuviDKfYTUdzjSizctQrBktoDBmbckMCSMpljpG1S8OUpKvgq5qMY7LdhvtXKApiMP94pKtkIAJGjSp+E79d6k4N9oFu5bFkju8qGWZlCwGJyrzMAgR0WuZ37zOczEs3Mk6nzJ5moppv28XGhCztSs6hhftXsooUWbhA5yuvtVJx3ES9+5e+Fnc3B1Ulsw1HSYpQm9E5ukn1imY8MYKkBLK5OyXidxXYui5cwBdY0Dzrljkd/fyoIPpFTXXgGagGlNWhUnbGXAccLd5GYeGYbzB0b6V0fB8ENsK7PcCW5IPeLkIOqgQoYiI0YnauW4PCPdZVQEsdNB10HkKdpwTEGFJOWYPilQV0IyzypGZJleCUqD+I8eCXu8QC5lYEgnwkTtI8vlvSTj/aB8S6lgAFEKqjQD5CeQq1v2UTItsSSdXPOkHGext3DywZbixIAJzxzJXy6zWYpQ6GZ4ZKtCH9obKygkK0Ss6NG0jnHnRvC7d0hjbzaAkx5fjv9aXZTVp/abOHtqtt+8cDxFfhltWE+Rj/lps3XQnx4RlL1OkV/FWWG/X9H61BbUg0bjMXncupyyNgfanXAOzJxInvRPw6KWyk6AtsY15da26VsVkSUqiBYO0ChuHZDqrExB2jqCfxpNiSWYkjczp5xH9K6pw3satrCXLbeN7gEmDlnZsp2jaCdtzSLifYJbbKqXGDBZfTMgkfxGInprQLyIy9KMeNx2yk3bYABHU/TnVh4Tiptr8qU8R4TctNlbxQfCw1nQaxuK04ZaY3VSSCT6EDnTWl2w8ORxfp9yy3+0otgbmBHhGg3I122rSz2wT961cUddDQePaGyKsxsIoE33JYeU/KmrypVURM/Di3cuyz/AP8AJ7H+L5f716q13nkfnWa37qYv7TG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jpeg;base64,/9j/4AAQSkZJRgABAQAAAQABAAD/2wCEAAkGBhQSERUUEhQWFRUWFxkWGBYXFxocGBocFxgfGBcXGxgcHCYeFxojGRcXHy8gIycpLCwsFx4xNTAqNScsLCkBCQoKDgwOGg8PGiwkHiQpKiwsLCwsKSwpLCwpKSkpKSkpLCwsKSwsKSksKSkpLCwsKSkpLCkpLCksLCwsLCksLP/AABEIAOAA4QMBIgACEQEDEQH/xAAbAAACAgMBAAAAAAAAAAAAAAAEBQMGAQIHAP/EAEYQAAIBAgQDBgMFBQYEBwADAAECEQADBBIhMQVBUQYTImFxgTKRoQcjscHwFEJSctEkM2KCouFzkrLxFTRDU2ODwhYXk//EABkBAAMBAQEAAAAAAAAAAAAAAAIDBAEABf/EACsRAAICAgIBAwUAAAcAAAAAAAABAhEDIRIxBCJBURMUMmGBBRUzQnGR0f/aAAwDAQACEQMRAD8AmK6edKeJJ06TTkaA6yYpPjtNDUaez0H0VzHnaNvzoPBn71P5l/GjeJbaUvwp+8X+Zfxp7/ETD/URZ8TdAu/5fx1mqziW+8b+Y/jVjxh+/jy95NVzFj7xv5jWY+h3m7ys6p2LuTgrXq3/AFGnNV/snd7vBWgysSZIVVLEgmRoOo56UWvaBe8W26XLTN8PeLlD/wArSVJ8pmo5SVtjow0kNQa8a1R5/X6it5rVNNWjnGnRis1mvVtmNUak14VBjscLSZmkjMq6dXYKJ6CSNaHx3FTaVna05Rd2UqYA3bJOaBz0NY5JOjVG0HkV5q1tXgwBGxEj3Ej2ityKJO1aMaoxFerNZrQaNSK9WaxFcdR6sEVsTWDXWdRrWDW016K62FFK0C4XGh2cARkMTO+4/KiGNL+Ef+qZ3uGPaf60wIrExmaKjKkYrANbV4CtsVWjFerOnnWa4ErSHT9RSriSGTTlGHIjaetKeIW9TIn3rV2Y1SKzj6Vk054ivSkrb1UuiObG/BSWYSST5mgcf/ev6miuDv8Aj50Jjz943rXUY22rZfexHFB+zeMwLJKknYIRmU/iP8tOe0NgXcKwA8Urk5HOHEEdOftPKqt2NGQ2zrlvJcTT+O02Ya9SjN/y1c8LgiNXuNc00DBQog6GFUSfWfaa8xprI0j1k+WNNhNpefUzS/8AYMRLff24LMVBtMSAxJVZzgaCBtWbPH0cKba3HzKGAFtpgzvHhU6bFqNwN9m1dGtwRo2WTtrCsw8q5JJcaNlbuVinhjvfsW7hu92SgLwqEHXUy3wjQ/OnBvKBMiOvKPXb60i4Jh8+Ca0dfBftf6nH69KNwHDbFy2lxrVtiyIZZQx+AfxSBpNDBVpBTd9/BH2ivq+FuQQQGtagyNL6bQaKx98G26E+JwyKIZjLKY0Xy1oftFh1XBXwqhQELQFAAKkNMAAbj3rTE3Gsv30k2myrdH8EaLd/l5N08J5Vsu0DGqYzwdjIgXoANd9BGvnpU9YRpEj9aVsDToUuhUmAPxZIlczgnTIC08tMsyKHt9o0a53ZV1eJCurISBuRmUTp0oHgDi0GQmBavXbeummclfc5v9VFdpLK3MOHX4luW2tGNQxuKPkQTPUV6UsUYuKrTPHjnyTjN3TQ3t3QwkVvFDcPXw+pompcsFGVIv8AHnKeNSl2ey1grW1aluv650tJtjnJUaxWLmgJ6An6f7Vi1fVj4TP667H2rcODqCD9eVdKNGwkpbQFwiyRaE8yWii8tbxWAKGqCnLnKzBFYIrNeitOo9Ner0V6uAop7WiNRQ+LJYUwRfD7UtxZykkfr2oXF3orjnxzhxyr+le4gx1mk7LTniLTJPOvcCwQZyx/d2Hn+ek1VyqNnnxxLLl4x6COF8KyAM5idQNvT6EUv42U73wCIGvUn59KNtY/vbxP7oML6Dn770t4r/fNWQTbtjPIyQivp4117lq4QI4ct0b2L4uSN8ubLc9sjEnyWrzhbmmmsaiqv2IsLcwNy22zM6keTL/vVkwWC7tAud3gAS8ToI/dCgbfWpckLmmMxyqFMg4OuVXt/wAF24g9M5Zf9Dp9aPF0EwOX9aVfsCNibwbN4hacwzKD4CgnKRPwfhTDD4W3aByKqA6mABPOSee/PqaC2n2HScehb2bcZ7qayuIvSCD8L3SVMkQee1e4NgcQ9lQlxQACAe7LMPE2UfEF0XKNuVNcFjA+JNnfu7Yut/maEUeW5J8wOtDYfjDW2uWUt3CUu3FkW2II7xiCDogWGGs/u7VJmySTccat/wDpim2ybHdn7r4a7akM723UE5VksIXbQb1tZw7KuW4qhiNVBzL0iY1BAB25xUTY7FXAcv3LaQX7tweoyK3TmTR0m4wmCxHLSY5xW4frXeSjG69xVguHPZVlRsyAjulyyyLOqbw4XXKOmmsVPgbjah9ec5YMEmCR18JPWGFGYjBEqQwMERoSPMagzy5VHYsBBCiBvvJ+ZMmrFT/EFPRXO5/tGKTablu4JEgZrawY00zIdKmv4wWrgTEXQzABwioyrGq6k52Y76aR6GsYsZca3+KxbY+ZS4y/gasK3DGhPzNepOdY4t9HjYsV5Zx9xLd7QwpburmUAme6eIHmwWpbHE3uEC2obx5G2XLlMP8AFvB5DzqTiHjuJaG057mnIfAD6sCfPu/Wg+B+G/fXpiLmn84W5H+qixqLV0Dl5xkoqWiTs3fZ0LMSzS4JO/huuo+gFYty2NvKSSMtoAHZc1twYB6wPlUfZZvAf57s/wD+z1vh/wDz93+Wx/0uPyodfU69gk39H+kHZMzYtD/48v8AynL/APkVMMO+GOZfEmzAToOWn51D2bGXMv8ADevp8rhp89sEEEaHSKT5kdp/ou/wrLxjKD6s1s3w6hhsf61uKT8CuwzJOg1APkYPzFORUido9LPjWOdewoucXuEwlo+8k/SAK8wxR/hHl4abGvRQ8bD+4ilSihT3WK6r81/pXqb/AK2r1bxB+5fwv+itYcTEjkKA4iojajbTQASeQpbxK5O/tRLshfQgxy6VvwJiEukQennpA15cqixux/XOteA4tVdlYgBttOe0fI06auIzw5pZdg3CTrHnUfE1i6f1ypjw7g9w3+6VCzk6KokkeXpB3jate1XCbuHv5byMjFVYA8weY68wehpkXaJMsXGTT+S3/Z2f7M3/ABD/ANIq1A1VPs5P9nf/AIn/AORV64ALThmuiAb5w9uSfGyjxaD/ABhx/lPWp+Lkx/PjFMQ4zC3e+V7WSDbKPmYjUNKEQCTAZum4re3gHkF7pMRKqoCnqMzS5n1FPOMYYJdYAQIBA5bD8xQVJljV7HRyPiI8R32Hxq4m0hu23RbN5F1cANo6j97r6z6ixY22FIllUM3hDNB1OsKRJiNhvFDcBud7fvPJy2j3CjkWgNdfzIkIPRutR4y+Gv27Y0uXmYZhEqlsZnOo/hgAdTJmIqCUuWd8dUtg/sMWySfCCRPKdqVcV4ddF6xfS2Haz3ngclJ7xQoOaDsRqOhozH8P/aDGa7AGiJdZVgaTCkZjruetI8fbxPDgb1m9duWkg3LF45vDOpVjqDry9ddqoU5uJjGmG4KbeJs3LQNi2FY3lDEI8CEULADNmmSBtHWjmaSTtOsetalrRvYcqCRjGjMDJE2zcnWYGh0EDfQUbxDBi23hOZZKz0YfEp8x+dFgha5/wxSSdCHiHCDcupdFzLlQoRkDSCwb+IRtE670eYUSTCgST0A1J9hrXrtyBoCxJChRuzE5VUeZJ+lG8c4KjYdsjliLio8EZQQwzqx6cj/3q6PKSSfQmfGDbS2ys4exfebqG2neHMc4ckD91fCYgLG51M9ai4czJibiPkLKbTFkUjN3ika5mJJGWJnYU/W3AgawI9dNfrSxuFt+1NdDLkZUUjXPNvNBHL9/6VRDPtr2JMnitwT/AN12BcIu9zdvWrnhi47KTpmS42ZWXkwkkabGi8HZz4i5fUgoy21BHPIGmOol9/LemjoDuAYPMA6++1Z/GlPN7/wpj4yWva7K/h8Pet3rpWyzBrzurZkAhwJMFs3xZuVE3b2KALFbKACdbhJ9sqR5b01e4q7kDzJApNxTief7u3rO5HPyH9aCfkNqmU+N/h9ztWl2Y4Cks7fT19fTenVDcMwXdpB3Jk+XKKIe6F+IgeppCK8755Kj7GwNYNZisUROZy16se9erTCuIyhRJoDGkNoOXP2qfDYZYEyf1HvUPEQAIApe7KbwQWtle4lbGsGkVzeneOu6HSkVw61bFa2eTkl6rRY+z/aNku22YAsjrkeJILeGYnXRvLfyq2drcd3l23Y4kr27V22pt3iAGs3V8LtlH/pMSoZf8M+dc2w6FlYDeNPUajbzrpv2pkYjh2Axa8woOn/u2g2p9bZH+atUa6Cy5ZTilJf0F7MYS7gkxNu6vjRlZQD4XLCLbKQPErnLB9RuDFi7X4T9kwWGVPjwr28QxGst3gFwnyZncn1qq/Z52j1s4fFK1ywLydzck/dXJm0h62iwkDYEdNrj2kX9pS+s6XEdB/ykL9QDS2+LBVzQ97Sp4kbkVIHzkfQ0mPwqVU3CxICqyKSFnMZfQ7GBzg6ganOJ4q1zgVvEr8aYcN6MqFD8m19q1xmBj9ma1cKqlhQkBSGV0C/vA66TO+prJR3YUZOuIL2T4nh1ZLKm4GxgbFoXKkZndg9qVAhlKGN511G1TNwcNxOx4yjW7N65ooIZS6oyHWR8bbdB7pO0XDgBZvpIu4e5ZCHqO9ACEDlLGI6mrVYxJbjdxcpUW8IVBOzhrltiwHKDK+cVP9vFz5L37/Z0nKOhF2gwWCvXGUvNy4ihGC3SQrS6OpUZcsmZ28MGIonGYQvYGHU5na1+zqzT4mKFcx3IG7HeAK17NdpLLq+HPeN3OdrJe2wZrI8RWCNTbJy67gA9abYm/kwz4gA23a0/chtGRSsl2AOjGAfIZR1BTGD+pVOvkLnr9gnEOEnD3OFLmBCX0tjfWLFyTWcddGHxtxXMYfFMoJO1u/ACN5LciPVf8VYxYIs8FnfvrE+9huutFdpMMty5ctuJRoBHsPkeenQVdxWONICFyZNg8KbZa7dEd2SltWG787npBygj/EeYgHsyWOCxMmf7ZeHLncBOvqSeutQYJri4ezauXDca0uXMZluhM7kLAny86m7LD+xY0dMZf/FD+dbF30bKNVfya4C8l6x3q5gVuPadGAlWQ/UHQg8wazFB8DMPxC0Y/vLOKX/7FyP9UFEXbuUaDMxIVV6sxCqvuTr5SToKXJbHQlp2SlecafT51ijsYvdWreHzFigBdjuzHUk+UkmPMUBQyVMODtWLb/BA7l2Y66wByjrROE4cluco16neOnl7URXiKCil55tVZml3F+Gm4JX4hy69deW1MKzWtWBjyPG7QhwnF2Q5boMDnzH9fxp4GB1H6+lC8R4eLq/4hOU+vI9RWOG4RrawxknlyHpQxtFOZ45x5R0w39frSvVj9b16jIt/sqtjb9fo0DjxvTDDtMCOtD8QtgCelb7iq0VbHCk1zen2OSkV3eqYsmkOOFIDY/8AtAPkI/3q+YNDf7N37epbDO4Gv/tXRdX0ARo9qoXCv7h/K4p+YFWjsv2wsYJMZZxK3HXEZSqoo/etlLmpOnLWsg9sdnjSi18EX2bbXhvqh+UwfoKvKiIqhfZj8V7+VavpNIyP1DMS9Jt2IsB8Fi8I4kWr163HVbn3q/POfY0p4Vjmw1oYfEpde1bkWMTaQ3CEOot3ba+IEbSARA5cyrfDLYuNdCw7MGJzNuFCg5ZyzlEbUSKJ5LQCxVs0w9+zdyn71grLcANp7SlkOZJzgMQGhoA/dGtEdnyW4o7Eyf2STp/Ffnf2qOah4Rju5x9wslzLcw9u2rhCUDK912DNsNCvWthLZ04aB+L4a44R7LZb1pg1tiTBkgOhP8LKII20FFdqscXs4hzsLN2B0AttH5/OkVzEYlLq2i6lmQMCJj4ssGR1rfj+Ka1hLq3WDXHt3AI2AylZmNtRy3aucdlMvHSjyXwWHtCWSzwx1R7ndXLVxlQAtlWyQYBI5kbkVNxDEC5cLgEA5d99ucUt452jDWsIMMbd4MrISGmHRVgdBrIknQxUXBeLi+sxDDcbQQYIIOxB0NbkToVhwPjzDiKg7O4w27eLsvbuKbmIu3UcqMhDFQIMzPhJiKiXHNcJFgLA0zuTlPoB7memtDpxq5aVTfsSrKW7xWKqFzELAgksQpeGjQrzmBimFlh1YTgRl4gRpF/B3F97N0OPeLp+VMOEgG495h4cPooM+K66gz/lRgPV26UHjbJTG4B4zffFCOeW/Zbf03P8ppjxS3ltrYtZiLcSZGd2zA3DP8RkydBLHbSD9tkz22kDXSxJZpkyZjeelaiprQdQwcXAp1XvCNCWhVEaDwhjof3hWuSlPsfB6IbtwKCx2AmsWroYBlMgjQ0H2hJFr1In5E/lU/CUiynmJnrJn86Xeyt4ksSn8hEV6pIr0UROREV6titYZa449Ner0V6t2ZZVsMxj0oXid6Z5VMjRQ2Pce0aV1bF+xXsdzpHc3p/dtG4wUAS20/707s/ZVdb471u2ekFo95FO5KPYlwcuip8LxWVXSPijWdsvlFSceHiT+WnfF/s/xGCOd8ty1/GhMDpmB1HrqKT9ofiQ+VEmntGSlJpKRYPsy+O8P8K/jXQWFUD7MP729/IPxrobLU2T8irD+BFlrOWt8leVaCxtGkV6KkiP0a8VrrOor2OH9vt+VtPrdb+lbXXjiADfwW8s/wCcH/WSPejb/By+JW9mAAVVyxrKszjWY/f2jlUnFuCC+FMlLiTkcCd91YaZlJA03nURT+a0P5pUjbC8Kt2/gQA69Sd5MEkxJ6VW8RmX9uZJgd8fQEqGP/UfnT/D2sWPCxs/zgvPPXKU396LwfC0toUjNmBzE/vTOaefM/Mnc1imkZBqHuK8FaQ4V1z92HzpmESAy5RHWBtQF/iQu4ZO8a6l22bdoYrCljbuBSQgIVlZGiQdNJOp2qdOyt22V7t1dbZJthiytBEAEgMpYAABo1A9aYYXghYKLiqqqxfIGzFnMy7vAn4joOp2o+SWwcsYTlyD+EYpye8dGzhfBccqNX+JggJYErHxR5DU1JfwodSrahhBGomfMaiiMlZy0qU7EcEnoEw2BVBCKFEzpPPnJJJ96l7upgK8R+tKFs2ir9qn1RRtqfeY/XrT61ahQOgA+QpFj0a5jVXXRliRyBzH1HOatGWgXZdnkljjFAxt1g26Iy14rR2RUCm3WClElK1yV1nEPdGvVNrXq0AoveDnQONeELNsuv6/XOjDpHoKG4taFzD3NfEFJj01/KiT2Lf4lStYlnuSesk8gP1FdY4DxJLtsEE6bz+dUHh/Z8XcMly2AWLOGJIEEbAnn6eVWLsvfi1kbwmTOmv1oM7TQ3BGS7Lq+MSMhdZI+AsNQeWWa5J24wwt38q/DqV9DqB7be1Xu12aQXBdz541AYAmSZJBiT5elULtjwn9nu5ZJDFmBPRoPPmDIrPH/IHyI1EbfZj/AH13/hj8a6PFc3+zH+/uf8P866WVrsv5BYfwRqErbu6yoqDiOI7u0775RI9eX1pY3oXY3tBZtllYmVMQBrO8V5e0uGMfejX1rm3GQe/OaSTBkHWdZPrpV17J2LaW81yAepG3vy+lHJKKsyL5Flw19HEowYdQaICVWsZxMLjrCI85mKMAZHiEgnprR/aTiXcrbJYKCxBPoNPr+FA7o3tjPFXrar8UHzHTUwOelTWcr/DvE68x1FIrnFrYsrdZzA0mAfOdp+lbYbtABlZGFxAYzLuJ5R02pak72a4/A8yVnJWUuhiYPP8AET+dSZacmLIsorYLWxFZArrONcleK1IKwa04g/ZVzBsokTrHXeiUtrzM+lKv/ESbzW2EQZU9YGv1O1AdpeOd3bISVbqdPWPauXZstq2O8TiLYMBoPTStLV8MYG9cWxXFXDkhzI5zTPgPbF1u2s5kBgD5g6EfKmvFLsVHLHo62UrHdxUoaQDyNeApQwhy1mpsvl+FZogTmHeTlnaB+AoXjV1VtkaSwgD1/wC9NcLw8AS85oHh25c+fypdx1symMMQQNLhmB5kA7evWjTtin+Iu4TjWS390xQEZXEAg+xBjyNH4PEFniY3105Ul4Y2uVtJn5zv+XvXrmNa0/WPqK2WO+h0MlRTGvGr+JCsotMLRMi4okwOcgyB7Uh4vcYpazkswG5MkeWtWHEdsLN2yEa0c4mCDptVZ4re1Reign3osUWu0T55J9Msv2Yn+0P/AMP866YDXLPs4xAXFwTBdGAnqIMetdUIPP8AXzpOb8h2B+k2Bpfx4/dZRuzKPl4j/wBNMAaWcbZRBZoC5jPTMpE/8uekXQ859xDhTIUuuw1bQHc+LYe1WrDrYIRngPsPEQrEbGBox16fhSntHcW5h7RkR3kz0lDoOmh/CoOHdobKI1nEwya5Xy5gYGgI3B3FHTmgoVCza+4/b7dxW8X7SsqDImPEdhVu45jO7u25UMMrGDqAeTbfWub4DEL+12u70spdnMFjf4jG+goXi3G713ENeZyGLEKJMKoMADy/Gad9Oyd5aZ0Dh/aRCRmu2jm+FYgkkyAfEcpPmKm4lxHMV8OVSwEHn5n2oPB8OtWkDXDYCrBkKMxiSJ06xtWlnEDFXwV+BWAHmZ3+Q+VInEqi0WDhOLjEvaJnwKR6qAD9CKfVRLeOCYzMDmZbzKVGpyxBP4fKr4jSJG361rqoRJ2asK8BW5Wl/GeN2sLb7y8xVSYEAksYJgAeQn2rUrBbD4qHFZspyRmAJAMx6GNarXD/ALScNevJaVbgzsEDMFCydpgyJ2q10TTj2ZGVlPs3bVwm49tWcmYBnLIAImAd1pZxngouEtbAWBJALEnkBl1nWPrTPiN0K7uCCcxkDykLoOcRSm3xW+Ln3eUMf4wSBMTsREROnShTdlSinEqvaXghw5RXdSzAkgAggCJmd/WkCHWae9p8HiBcLXjmLbOo0joByEzpSE1fDcdnk5Y8ZaR3rstjRdwtplMwgDeRUQRTQrVM+ynhd23h3uXJVbjDIpBGgmXjzn6Vd2WpJ9lcHcSPL5Vms93XqE05hhMWNSzZZmASOvxH9cq3v3lAlrgOsLrMzpDf1NKDw7vPFMDnpM/70BewxRip25e+xHvypvFWIbdbNcYmVzlEa7fmPb8qExd0swDTtofP9fjU9zE5vCRsI9ddv6elD3LsRO409fP3qiKoS5ewOtgqQTt+HrRnF7QyoYgxqaCQ+PTz/CmfGf7u3p+ormCugrsPwi1iMQUuqSMhIgkEEEQQRXQML2WuWXmxirgTnaujvFPvII23qmfZj/5z/wCtvyrrVxYE8hUmZ+qivClxEuN4obCzeXSYzWzP+hvEPbNtVK4zxo4huig6CTqdtRy0Me5qHj3Fmv3WY7AkKOQAMD/vS4QdDvy8vTpQKJ6uPEktjbCYQtZe0Rt40BGum8dfDHypJcwKnf1p12U4nF64r6qtt397YkH13HnS7iM966ACAx1nluPoaONp0anCVqhaALbArJBBAPQ9QY/UVZeLcECYO1cYA3H8TPAk+X/LB+dQ8HwY8bP8KKzAba5TA9t/lTzi/GVuYBgsTaNteW2XKdPkPatlNt6IcmNRZVsB2Su3YYCF5mfnp1q78HwqYYoPJmMn4VtqSxJ6yIqnYPtdctW3VCSzRBOy9SB16UO+PZLBDEm5eG5OotzMf5319FB2NMeKU+xDyxhpDrAcdsWwz3Ab152kd2zIFGpg3JHMzoKZYX7SgCAbQy7Qrlm+u+tc8uNy/wC30rXNVKwQrZI80r0dgv8AF8ZeynC2EFthIuXnXpvkBka+s0l7QdhsZikDXMUty4pOW3kK2wDvDDnoOVbfZdxwsGwzfug3LZ8p8S+2hHvV/iop3CVIpj6kc34F9lTpcS5evqCjq+W2pOqsGALGI25CuhtUuWsMKXKbl2HFKPQlx/ZmxdJbKUc7uhyt6nk3uKQJwLuLh7wzGqXOREbEcjoau4WufcT44+IYrGRVdlK8wVMa9TH41yjZTi2yLiWI74hQARMAROp025k9BS3G8IRRlChmkz4gLanpmAJdgRqBAHXq1Re5Ef8AqMIP+AEbfzkHU8pjmaEJ/wC35em9HHRW4Kf/AAWrsZxhsndXzJXRGzTK/wAJJAMjl1gVZ3rkb8VK6Dlr8tdPeuh9meLnEWAzfGpyt+R+X4Gua9yLLiUNocfL5V6tZNeoSc46nEwo5CIBnb5dfLU1E3ELNwEOSDyZUaAffWKS3LhMSaksYlRGkjeI38jrtVXARzsjx0C4MrK0gEkdQeh2rTFMGGm8/ofOp72GV/h8DEDw7qddNZ8JPLf2oJ0IaCCCDOvmaZH4FNM0w/xCm/GR9zbP62pOujU74wP7PbP62rJaOitUhn9lv/nh/wAN/wAq6h2lxfdYW64OoUgereEfU/Suc/Z7w17GIt3rkBWRoSfvCDEHJvH9auvby5n4c7W9gyNPln1npuKinKMp9lmNOCVnL7lwDflWhvDLJNaWUB+ICR01rN0qCCF3MSQQNec03SR6abas2w95lUkGCwIIEkkNoR8vwre7edtdFn95iJgaDTaj14YQoIZM5XP3c+OInbnsfDvSHFXyZXUKIOvSNPbQitxtTehWaX0Y3ZYcLf8AunCmVVG8RIGZmB5+kmPKl9289qzeQrPeZNTpAGoMdZpQcSQrDkwg/wBfXce9SXsc7gg6BsuboY20/dHp0+blhpnly8jkrPYRQNW1j93qTyPQda2v3yxJJkn9D6fgKhz8q1qlUiVuzcGa1rZUI9zp7b1qDWtnFm+zu/l4hZ6NnX/mtn8wK7Xlrh3YRZ4jhv5/wVjXdQK8/wAheooxPRHkrVlqeKB4txJbFvOwJMgKo+JmOyieZ/qeVT0N5GxFc7x2IW1cuXlHjvXG7lDzaYN0joN49BypvxXE8SdSVtWlT95A5LEc1zcjHSqVY4z3t9u8GS98KqfhVV/dX8fOjjFlOLuhk2hAksZ1J3M7k+pJPvQty9lts5O85f61sxgFmMA7nXMRtA6D50se6b7/AOBY09BIHtofWKYonoykoqkYB0k7xJ8v1Bqx/Z/xIpijaO1xf9SjN+EiqzduTz0ZtP5E3PofzqTg2O7rEW7p2W4GOvLmJ9DHrR0SZXo7ZIrNUD/+xbn8A+R/pXqHiyM5WLvWpEbzP0om86XFyiwFdVUZ0ZhMaMWQkgk6bQARQ+HwbvKojOYmAsn5gU9yS7I1GV9D3CXFt4a2yqLl287KJXNAQwQAdJMj2orHcJtlgrQt0opbKdFb+EAyCv6ms8P4Vew9i7N63bZsmUFx4GmTJOisVkewpV/4RibZL5SwGudTnVo1+IE/WKiUrk3ZfVRSaPYvs3cVgQA6tJGXcdQRvNYw3EyiJmUM1l/hbYjcH2OuvMCjrPFDAJGUg7GeXP8AqKK4pwj9pKXSy21jK7sAo8PQGMxHXTemPJ7SB+j7wGHZri64jEi4AyXFRhBIKDPC6bHQ6xXRcPwgd29tyLltxDKRzPxex39RXO+zFjDLcy2GL3AozOZggsPIDeOW1dK7y6N1RvRiD8iKguP1NIdkUuKtnLe0vYa5gwbieO0P3wYZFmBnB33AzL5TS/goS68MTlALHYEgctSJ3rrHE7lu7ba1iLbBHEMCDBH8yzrP4VzPiPZ79gY4gNcaxmyoAsOZEgM0gAb6wdvaq1kUlRkMsohPErllbnfl2hSnhUHNP7g1iBCzHl6TT73EVbEPcCfdsxlJ1KHceR5joQKf3OIWb2H7y9aYK1+Pu28ZK2/iY6AmNNAOtAXOGYZ/7rEBT/Delf8AXtXYKj2Z5MpZKSYqx1nIxWZ2KsNirCVb3Ug/PpWtkiJPkIjQnSB6RqfSi8bwq8igshKKCFdfEmpmM68sxnWIk0G5BgqIWABO/mT5k66eXSvRjK1o8ySa7I+dGYRQTGupAEAk6nWI5xUGUmm3B1uIve2kOYHR+mm+u1ZOXELHDkx7g+I4fFOFWzoA2TCG53ayQqqVYfFcMO5JIAgDyqpYvBXLT5LiFGHJgQfXXeetEYniQYy9oI3MqMv+aBp/X8b22Is8QsIpGoXQ6ZljTTy8tj5clPK479h0cPPS7Kn2JaOIYU//ACgfOR+dd5DVxzD9nv2G9axL3ke1auK7ZQc+Wd8uxOuwJrolvtdZKK4zZWAIkRvtOum1JzSUnaNhjknQ/mufcd4yG4iSzBbeHVUBYMVFy6MzGBzjKs8o86P4520AtNkkGDrzHoPSlXYi6FtO7QRcBvE77CCCd5WOdLp1ZRHG09lmxXHkSyCzBZkZyCQANJgaxXLO24BdbyRqfjT4W5gwdjodPar/AMD4xYxDkLeFyEkKVUQJmZG8TGuu1Vztbh2xVwWba+FTmJAgKNdSYgDf5Guxv1bCktaKx+1vdAY6sdFHIHcnyjU0TcUW1FsHVufkNXb8fpQmDv27YZlmF0BP1I9Tr70GuKN1jJgnfyXkvvuapqwoZaX7C83eNA0BAA/woPwLHWOkVjiIyjw7JB9zz/CicMoUHpuTzJ9aiun7vUfG0n03/AVgyUfSwf8Ab3/91vmaxUX/AIYP4jWaIh4SCOz5GZmZQ2o0Ox5kU74jiLlxcqnKDplSFHz3I15nkKR8IPhP8xpj3jHRRLHQAbknYfhU2VeqyjD+CQJjsL3eBtqJ+8vPcOn8IyL7azrSfA8QuWWBtuyfykj5jY+9XXE4ZMSvd5h3iCZB8DEmXy6bA6DyFUS9YZGKsCGBgg/r9aUWBxkqYjyFKLUkWEcdac123auEDRiMsc5YD4jMfXrWvFuKm/ZBLAkEaDYe3KkPfGIJ0qbCcPuXCRbVnI5KCd+sDT6U144x2LWWctFy7B4YejXX7tf8i5m16SdutdQtYorC3OeityPkf4Wrm/D8C9jEWCSqpYXSTqxYFrhjmCdJ3gVcR2iS8CiqHOkgMDE7TGx0PyrzMkkpORb9NtJFjJmgeL8JTE2Hs3PhcbjcHcMPMGDQtniD2l++Vsg/f3yjq4BzAdWA05xvTQvAnlvNFGSrkJcfY5NxHsldtYU2Wyl0us6xtcBELHMEg7b6RVMQT5fT/tXcrGDTEs5uKGQwADy5ggjVSBsRtNcx469q/du9xbKOjEZSdbqpozH/AOQETHMa7g1R42Ru76MzwWq7RXmvtB8WgBBAO8iDtvpUYPhqNm1NbT4a9CNexA7vYw4TZL3rafxMB/Wu2YAWltiQBHh+GCD0iJneuS9icBbvXx3uwUmJiZBB8/lXRsLw9Gt91ly29fEHB1Gg1DSNI85napM8vUXYI+gq/wBoHDLYBuKNSQIAgievMfLmKpmE4gbR+7JB5jr7e1dA7U2URGtLmdmQqJbM3pJPXaqDj+CXLKI7/C+2jb9NQJ2O3SixNNUzs0XF3Elt8W7xst1yiHUnxNrymNd/wr2G44wGQEsogLJ1gHTTlpGlH9iOz1vF3ri3iRbS0zFgYymQFM7Rqd9KA4vwPuGZrF63iLan+8tEHL/Oo+E+exjQ8qbUbqhCySWw3H8QzIRO4Ig1v2S7QHD3ALhZrRVlIGuXXUqPc1XheMeL50ZwLHquItm4oKTlYdQ2h/r7V0oaDedymmzoWK7X4OwhNhjccjKAF1A8zGm1ULGdoL7G4udlW7lLqOYEwOoEE6A6866Gv2e4ZIvSWtxmAYjLG410keVc37QXpxN0iILEADaAQB9KXjir6CyyddgtnDlvDOp5f708wnDlAAA96SYTEKGGYc9+dWUbaUc3RR4UVK7IMUkAIOepPvNQ3tXVeQE/lTzhnBy8sxyjruT5AfnTHDcMsoxYDM38TanTy2G9Nx+PKewPK87Fi9PuVDvD+g39K9V//bB5fWsU/wC0Z53+ZQ+Dm/DDK+5/rTy2O7sFzOe54EPMLHicfQD2qq4DG5G1nKd4306e1OOL8eR28HwqAqDyHX3rzcsW5UehhyRUCe1iCsFSVI/pRHErC4tcwAGIURAiLgHIHeRBjrtVXPEWmZjy5Uw/bFKTmjTadax4afJHRzRkqYFjMMqlRrruI2/XSoVcp8LmD/CxHzFGXeIG/cVmUBohmBPijZiNg3WjsdgUNjPEMOYqi9bJGt2ifschL3bp17tDvqZYE+vL61p2X4mLeJBK92l2Qp1MZj934juAwjNziTsI04NxJbWGxALQ7ZQmuviDKfYTUdzjSizctQrBktoDBmbckMCSMpljpG1S8OUpKvgq5qMY7LdhvtXKApiMP94pKtkIAJGjSp+E79d6k4N9oFu5bFkju8qGWZlCwGJyrzMAgR0WuZ37zOczEs3Mk6nzJ5moppv28XGhCztSs6hhftXsooUWbhA5yuvtVJx3ES9+5e+Fnc3B1Ulsw1HSYpQm9E5ukn1imY8MYKkBLK5OyXidxXYui5cwBdY0Dzrljkd/fyoIPpFTXXgGagGlNWhUnbGXAccLd5GYeGYbzB0b6V0fB8ENsK7PcCW5IPeLkIOqgQoYiI0YnauW4PCPdZVQEsdNB10HkKdpwTEGFJOWYPilQV0IyzypGZJleCUqD+I8eCXu8QC5lYEgnwkTtI8vlvSTj/aB8S6lgAFEKqjQD5CeQq1v2UTItsSSdXPOkHGext3DywZbixIAJzxzJXy6zWYpQ6GZ4ZKtCH9obKygkK0Ss6NG0jnHnRvC7d0hjbzaAkx5fjv9aXZTVp/abOHtqtt+8cDxFfhltWE+Rj/lps3XQnx4RlL1OkV/FWWG/X9H61BbUg0bjMXncupyyNgfanXAOzJxInvRPw6KWyk6AtsY15da26VsVkSUqiBYO0ChuHZDqrExB2jqCfxpNiSWYkjczp5xH9K6pw3satrCXLbeN7gEmDlnZsp2jaCdtzSLifYJbbKqXGDBZfTMgkfxGInprQLyIy9KMeNx2yk3bYABHU/TnVh4Tiptr8qU8R4TctNlbxQfCw1nQaxuK04ZaY3VSSCT6EDnTWl2w8ORxfp9yy3+0otgbmBHhGg3I122rSz2wT961cUddDQePaGyKsxsIoE33JYeU/KmrypVURM/Di3cuyz/AP8AJ7H+L5f716q13nkfnWa37qYv7TGf/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25638" name="Picture 6" descr="http://upload.wikimedia.org/wikipedia/en/2/2d/Peter,_Paul_and_Mommy,_Too_album_cov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4419600"/>
            <a:ext cx="2343150" cy="23297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0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583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026"/>
          <p:cNvSpPr>
            <a:spLocks noGrp="1" noChangeArrowheads="1"/>
          </p:cNvSpPr>
          <p:nvPr>
            <p:ph type="title"/>
          </p:nvPr>
        </p:nvSpPr>
        <p:spPr/>
        <p:txBody>
          <a:bodyPr/>
          <a:lstStyle/>
          <a:p>
            <a:r>
              <a:rPr lang="en-US" altLang="en-US">
                <a:solidFill>
                  <a:schemeClr val="accent2"/>
                </a:solidFill>
              </a:rPr>
              <a:t>Trademarks and the Web</a:t>
            </a:r>
            <a:endParaRPr lang="en-US" altLang="en-US"/>
          </a:p>
        </p:txBody>
      </p:sp>
      <p:sp>
        <p:nvSpPr>
          <p:cNvPr id="23555" name="Rectangle 1027"/>
          <p:cNvSpPr>
            <a:spLocks noGrp="1" noChangeArrowheads="1"/>
          </p:cNvSpPr>
          <p:nvPr>
            <p:ph type="body" idx="1"/>
          </p:nvPr>
        </p:nvSpPr>
        <p:spPr/>
        <p:txBody>
          <a:bodyPr/>
          <a:lstStyle/>
          <a:p>
            <a:r>
              <a:rPr lang="en-US" altLang="en-US"/>
              <a:t>Creating Confusion</a:t>
            </a:r>
          </a:p>
          <a:p>
            <a:r>
              <a:rPr lang="en-US" altLang="en-US"/>
              <a:t>Misuse of Trademark</a:t>
            </a:r>
          </a:p>
          <a:p>
            <a:r>
              <a:rPr lang="en-US" altLang="en-US"/>
              <a:t>Disparagement / Dilution</a:t>
            </a:r>
          </a:p>
          <a:p>
            <a:endParaRPr lang="en-US" altLang="en-US"/>
          </a:p>
        </p:txBody>
      </p:sp>
      <p:sp>
        <p:nvSpPr>
          <p:cNvPr id="23556" name="Text Box 1028"/>
          <p:cNvSpPr txBox="1">
            <a:spLocks noChangeArrowheads="1"/>
          </p:cNvSpPr>
          <p:nvPr/>
        </p:nvSpPr>
        <p:spPr bwMode="auto">
          <a:xfrm>
            <a:off x="6308725" y="3271838"/>
            <a:ext cx="111125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9600"/>
              <a:t>®</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026" descr="I:\Presentations\Internet_law_speech\barbiedo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0"/>
            <a:ext cx="5359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2531" name="Text Box 1027"/>
          <p:cNvSpPr txBox="1">
            <a:spLocks noChangeArrowheads="1"/>
          </p:cNvSpPr>
          <p:nvPr/>
        </p:nvSpPr>
        <p:spPr bwMode="auto">
          <a:xfrm>
            <a:off x="4687344" y="3508375"/>
            <a:ext cx="2377574" cy="646331"/>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800" dirty="0">
                <a:latin typeface="Comic Sans MS" pitchFamily="66" charset="0"/>
              </a:rPr>
              <a:t>I took </a:t>
            </a:r>
            <a:r>
              <a:rPr lang="en-US" altLang="en-US" sz="1800" dirty="0" smtClean="0">
                <a:latin typeface="Comic Sans MS" pitchFamily="66" charset="0"/>
              </a:rPr>
              <a:t>books out </a:t>
            </a:r>
            <a:r>
              <a:rPr lang="en-US" altLang="en-US" sz="1800" dirty="0">
                <a:latin typeface="Comic Sans MS" pitchFamily="66" charset="0"/>
              </a:rPr>
              <a:t/>
            </a:r>
            <a:br>
              <a:rPr lang="en-US" altLang="en-US" sz="1800" dirty="0">
                <a:latin typeface="Comic Sans MS" pitchFamily="66" charset="0"/>
              </a:rPr>
            </a:br>
            <a:r>
              <a:rPr lang="en-US" altLang="en-US" sz="1800" dirty="0" smtClean="0">
                <a:latin typeface="Comic Sans MS" pitchFamily="66" charset="0"/>
              </a:rPr>
              <a:t>of my school library!</a:t>
            </a:r>
            <a:endParaRPr lang="en-US" altLang="en-US" sz="1800" dirty="0">
              <a:latin typeface="Comic Sans MS" pitchFamily="66" charset="0"/>
            </a:endParaRPr>
          </a:p>
        </p:txBody>
      </p:sp>
      <p:sp>
        <p:nvSpPr>
          <p:cNvPr id="22532" name="Text Box 1028"/>
          <p:cNvSpPr txBox="1">
            <a:spLocks noChangeArrowheads="1"/>
          </p:cNvSpPr>
          <p:nvPr/>
        </p:nvSpPr>
        <p:spPr bwMode="auto">
          <a:xfrm>
            <a:off x="228600" y="2133600"/>
            <a:ext cx="2865438"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a:solidFill>
                  <a:schemeClr val="tx2"/>
                </a:solidFill>
              </a:rPr>
              <a:t>“Barbie Doll </a:t>
            </a:r>
            <a:br>
              <a:rPr lang="en-US" altLang="en-US" sz="2800">
                <a:solidFill>
                  <a:schemeClr val="tx2"/>
                </a:solidFill>
              </a:rPr>
            </a:br>
            <a:r>
              <a:rPr lang="en-US" altLang="en-US" sz="2800">
                <a:solidFill>
                  <a:schemeClr val="tx2"/>
                </a:solidFill>
              </a:rPr>
              <a:t>Benson”</a:t>
            </a:r>
            <a:br>
              <a:rPr lang="en-US" altLang="en-US" sz="2800">
                <a:solidFill>
                  <a:schemeClr val="tx2"/>
                </a:solidFill>
              </a:rPr>
            </a:br>
            <a:r>
              <a:rPr lang="en-US" altLang="en-US" sz="2800">
                <a:solidFill>
                  <a:schemeClr val="tx2"/>
                </a:solidFill>
              </a:rPr>
              <a:t>the “Sesame Street</a:t>
            </a:r>
            <a:br>
              <a:rPr lang="en-US" altLang="en-US" sz="2800">
                <a:solidFill>
                  <a:schemeClr val="tx2"/>
                </a:solidFill>
              </a:rPr>
            </a:br>
            <a:r>
              <a:rPr lang="en-US" altLang="en-US" sz="2800">
                <a:solidFill>
                  <a:schemeClr val="tx2"/>
                </a:solidFill>
              </a:rPr>
              <a:t>Stripper”</a:t>
            </a:r>
            <a:endParaRPr lang="en-US" altLang="en-US">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22531"/>
                                        </p:tgtEl>
                                        <p:attrNameLst>
                                          <p:attrName>style.visibility</p:attrName>
                                        </p:attrNameLst>
                                      </p:cBhvr>
                                      <p:to>
                                        <p:strVal val="visible"/>
                                      </p:to>
                                    </p:set>
                                    <p:animEffect transition="in" filter="box(out)">
                                      <p:cBhvr>
                                        <p:cTn id="7" dur="500"/>
                                        <p:tgtEl>
                                          <p:spTgt spid="22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animBg="1"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showMasterPhAnim="0">
  <p:cSld>
    <p:bg>
      <p:bgPr>
        <a:solidFill>
          <a:srgbClr val="E8E0C0"/>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US" altLang="en-US"/>
              <a:t>Patents</a:t>
            </a:r>
          </a:p>
        </p:txBody>
      </p:sp>
      <p:sp>
        <p:nvSpPr>
          <p:cNvPr id="107523" name="Rectangle 3"/>
          <p:cNvSpPr>
            <a:spLocks noGrp="1" noChangeArrowheads="1"/>
          </p:cNvSpPr>
          <p:nvPr>
            <p:ph type="body" idx="1"/>
          </p:nvPr>
        </p:nvSpPr>
        <p:spPr>
          <a:xfrm>
            <a:off x="685800" y="1981200"/>
            <a:ext cx="8001000" cy="4114800"/>
          </a:xfrm>
        </p:spPr>
        <p:txBody>
          <a:bodyPr/>
          <a:lstStyle/>
          <a:p>
            <a:r>
              <a:rPr lang="en-US" altLang="en-US" sz="2800"/>
              <a:t>Protect Inventions</a:t>
            </a:r>
          </a:p>
          <a:p>
            <a:r>
              <a:rPr lang="en-US" altLang="en-US" sz="2800"/>
              <a:t>Limited Time - cannot be renewed</a:t>
            </a:r>
          </a:p>
          <a:p>
            <a:r>
              <a:rPr lang="en-US" altLang="en-US" sz="2800"/>
              <a:t>Cannot be extended (usually)</a:t>
            </a:r>
          </a:p>
          <a:p>
            <a:r>
              <a:rPr lang="en-US" altLang="en-US" sz="2800"/>
              <a:t>Protect only that which is new in an invention</a:t>
            </a:r>
          </a:p>
          <a:p>
            <a:r>
              <a:rPr lang="en-US" altLang="en-US" sz="2800"/>
              <a:t>Protect against others “making, using or selling”, whether copied or created independently</a:t>
            </a:r>
          </a:p>
          <a:p>
            <a:r>
              <a:rPr lang="en-US" altLang="en-US" sz="2800" i="1"/>
              <a:t>Must be registered Patent Attorney to represent clients in PTO</a:t>
            </a:r>
            <a:endParaRPr lang="en-US" altLang="en-US" sz="2800"/>
          </a:p>
          <a:p>
            <a:endParaRPr lang="en-US" altLang="en-US"/>
          </a:p>
          <a:p>
            <a:endParaRPr lang="en-US" altLang="en-US"/>
          </a:p>
        </p:txBody>
      </p:sp>
      <p:pic>
        <p:nvPicPr>
          <p:cNvPr id="107524" name="Picture 4" descr="H:\art\OBJECTS\LITEBLB1.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914400"/>
            <a:ext cx="1530350" cy="20907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7523">
                                            <p:txEl>
                                              <p:pRg st="0" end="0"/>
                                            </p:txEl>
                                          </p:spTgt>
                                        </p:tgtEl>
                                        <p:attrNameLst>
                                          <p:attrName>style.visibility</p:attrName>
                                        </p:attrNameLst>
                                      </p:cBhvr>
                                      <p:to>
                                        <p:strVal val="visible"/>
                                      </p:to>
                                    </p:set>
                                    <p:animEffect transition="in" filter="wipe(left)">
                                      <p:cBhvr>
                                        <p:cTn id="7" dur="500"/>
                                        <p:tgtEl>
                                          <p:spTgt spid="1075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7523">
                                            <p:txEl>
                                              <p:pRg st="1" end="1"/>
                                            </p:txEl>
                                          </p:spTgt>
                                        </p:tgtEl>
                                        <p:attrNameLst>
                                          <p:attrName>style.visibility</p:attrName>
                                        </p:attrNameLst>
                                      </p:cBhvr>
                                      <p:to>
                                        <p:strVal val="visible"/>
                                      </p:to>
                                    </p:set>
                                    <p:animEffect transition="in" filter="wipe(left)">
                                      <p:cBhvr>
                                        <p:cTn id="12" dur="500"/>
                                        <p:tgtEl>
                                          <p:spTgt spid="10752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7523">
                                            <p:txEl>
                                              <p:pRg st="2" end="2"/>
                                            </p:txEl>
                                          </p:spTgt>
                                        </p:tgtEl>
                                        <p:attrNameLst>
                                          <p:attrName>style.visibility</p:attrName>
                                        </p:attrNameLst>
                                      </p:cBhvr>
                                      <p:to>
                                        <p:strVal val="visible"/>
                                      </p:to>
                                    </p:set>
                                    <p:animEffect transition="in" filter="wipe(left)">
                                      <p:cBhvr>
                                        <p:cTn id="17" dur="500"/>
                                        <p:tgtEl>
                                          <p:spTgt spid="10752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7523">
                                            <p:txEl>
                                              <p:pRg st="3" end="3"/>
                                            </p:txEl>
                                          </p:spTgt>
                                        </p:tgtEl>
                                        <p:attrNameLst>
                                          <p:attrName>style.visibility</p:attrName>
                                        </p:attrNameLst>
                                      </p:cBhvr>
                                      <p:to>
                                        <p:strVal val="visible"/>
                                      </p:to>
                                    </p:set>
                                    <p:animEffect transition="in" filter="wipe(left)">
                                      <p:cBhvr>
                                        <p:cTn id="22" dur="500"/>
                                        <p:tgtEl>
                                          <p:spTgt spid="10752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7523">
                                            <p:txEl>
                                              <p:pRg st="4" end="4"/>
                                            </p:txEl>
                                          </p:spTgt>
                                        </p:tgtEl>
                                        <p:attrNameLst>
                                          <p:attrName>style.visibility</p:attrName>
                                        </p:attrNameLst>
                                      </p:cBhvr>
                                      <p:to>
                                        <p:strVal val="visible"/>
                                      </p:to>
                                    </p:set>
                                    <p:animEffect transition="in" filter="wipe(left)">
                                      <p:cBhvr>
                                        <p:cTn id="27" dur="500"/>
                                        <p:tgtEl>
                                          <p:spTgt spid="10752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7523">
                                            <p:txEl>
                                              <p:pRg st="5" end="5"/>
                                            </p:txEl>
                                          </p:spTgt>
                                        </p:tgtEl>
                                        <p:attrNameLst>
                                          <p:attrName>style.visibility</p:attrName>
                                        </p:attrNameLst>
                                      </p:cBhvr>
                                      <p:to>
                                        <p:strVal val="visible"/>
                                      </p:to>
                                    </p:set>
                                    <p:animEffect transition="in" filter="wipe(left)">
                                      <p:cBhvr>
                                        <p:cTn id="32" dur="500"/>
                                        <p:tgtEl>
                                          <p:spTgt spid="10752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3" grpId="0" build="p"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E8E0C0"/>
        </a:solidFill>
        <a:effectLst/>
      </p:bgPr>
    </p:bg>
    <p:spTree>
      <p:nvGrpSpPr>
        <p:cNvPr id="1" name=""/>
        <p:cNvGrpSpPr/>
        <p:nvPr/>
      </p:nvGrpSpPr>
      <p:grpSpPr>
        <a:xfrm>
          <a:off x="0" y="0"/>
          <a:ext cx="0" cy="0"/>
          <a:chOff x="0" y="0"/>
          <a:chExt cx="0" cy="0"/>
        </a:xfrm>
      </p:grpSpPr>
      <p:sp>
        <p:nvSpPr>
          <p:cNvPr id="206850" name="Rectangle 1026"/>
          <p:cNvSpPr>
            <a:spLocks noChangeArrowheads="1"/>
          </p:cNvSpPr>
          <p:nvPr/>
        </p:nvSpPr>
        <p:spPr bwMode="auto">
          <a:xfrm>
            <a:off x="1371600" y="1981200"/>
            <a:ext cx="6400800" cy="2895600"/>
          </a:xfrm>
          <a:prstGeom prst="rect">
            <a:avLst/>
          </a:prstGeom>
          <a:solidFill>
            <a:schemeClr val="bg1"/>
          </a:solidFill>
          <a:ln w="9525">
            <a:solidFill>
              <a:schemeClr val="tx1"/>
            </a:solidFill>
            <a:miter lim="800000"/>
            <a:headEnd/>
            <a:tailEnd/>
          </a:ln>
          <a:effectLst>
            <a:outerShdw dist="107763" dir="2700000" algn="ctr" rotWithShape="0">
              <a:schemeClr val="bg2"/>
            </a:outerShdw>
          </a:effectLst>
        </p:spPr>
        <p:txBody>
          <a:bodyPr wrap="none" anchor="ctr"/>
          <a:lstStyle/>
          <a:p>
            <a:endParaRPr lang="en-US"/>
          </a:p>
        </p:txBody>
      </p:sp>
      <p:graphicFrame>
        <p:nvGraphicFramePr>
          <p:cNvPr id="206851" name="Object 1027"/>
          <p:cNvGraphicFramePr>
            <a:graphicFrameLocks noChangeAspect="1"/>
          </p:cNvGraphicFramePr>
          <p:nvPr/>
        </p:nvGraphicFramePr>
        <p:xfrm>
          <a:off x="1598613" y="2219325"/>
          <a:ext cx="5945187" cy="2417763"/>
        </p:xfrm>
        <a:graphic>
          <a:graphicData uri="http://schemas.openxmlformats.org/presentationml/2006/ole">
            <mc:AlternateContent xmlns:mc="http://schemas.openxmlformats.org/markup-compatibility/2006">
              <mc:Choice xmlns:v="urn:schemas-microsoft-com:vml" Requires="v">
                <p:oleObj spid="_x0000_s300052" name="Document" r:id="rId3" imgW="5943600" imgH="2417040" progId="Word.Document.8">
                  <p:embed/>
                </p:oleObj>
              </mc:Choice>
              <mc:Fallback>
                <p:oleObj name="Document" r:id="rId3" imgW="5943600" imgH="2417040" progId="Word.Document.8">
                  <p:embed/>
                  <p:pic>
                    <p:nvPicPr>
                      <p:cNvPr id="0" name="Object 10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8613" y="2219325"/>
                        <a:ext cx="5945187" cy="2417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dissolv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E8E0C0"/>
        </a:solidFill>
        <a:effectLst/>
      </p:bgPr>
    </p:bg>
    <p:spTree>
      <p:nvGrpSpPr>
        <p:cNvPr id="1" name=""/>
        <p:cNvGrpSpPr/>
        <p:nvPr/>
      </p:nvGrpSpPr>
      <p:grpSpPr>
        <a:xfrm>
          <a:off x="0" y="0"/>
          <a:ext cx="0" cy="0"/>
          <a:chOff x="0" y="0"/>
          <a:chExt cx="0" cy="0"/>
        </a:xfrm>
      </p:grpSpPr>
      <p:sp>
        <p:nvSpPr>
          <p:cNvPr id="207874" name="Rectangle 1026"/>
          <p:cNvSpPr>
            <a:spLocks noGrp="1" noChangeArrowheads="1"/>
          </p:cNvSpPr>
          <p:nvPr>
            <p:ph type="title"/>
          </p:nvPr>
        </p:nvSpPr>
        <p:spPr>
          <a:xfrm>
            <a:off x="685800" y="609600"/>
            <a:ext cx="7772400" cy="762000"/>
          </a:xfrm>
        </p:spPr>
        <p:txBody>
          <a:bodyPr/>
          <a:lstStyle/>
          <a:p>
            <a:r>
              <a:rPr lang="en-US" altLang="en-US" sz="3200">
                <a:latin typeface="Tahoma" pitchFamily="34" charset="0"/>
              </a:rPr>
              <a:t>A better mousetrap...</a:t>
            </a:r>
            <a:endParaRPr lang="en-US" altLang="en-US"/>
          </a:p>
        </p:txBody>
      </p:sp>
      <p:sp>
        <p:nvSpPr>
          <p:cNvPr id="207875" name="Text Box 1027"/>
          <p:cNvSpPr txBox="1">
            <a:spLocks noChangeArrowheads="1"/>
          </p:cNvSpPr>
          <p:nvPr/>
        </p:nvSpPr>
        <p:spPr bwMode="auto">
          <a:xfrm>
            <a:off x="4495800" y="6019800"/>
            <a:ext cx="42862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latin typeface="Book Antiqua" pitchFamily="18" charset="0"/>
              </a:rPr>
              <a:t>US Patent 6,865,843 (2005)</a:t>
            </a:r>
          </a:p>
        </p:txBody>
      </p:sp>
      <p:graphicFrame>
        <p:nvGraphicFramePr>
          <p:cNvPr id="207876" name="Object 1028"/>
          <p:cNvGraphicFramePr>
            <a:graphicFrameLocks noChangeAspect="1"/>
          </p:cNvGraphicFramePr>
          <p:nvPr/>
        </p:nvGraphicFramePr>
        <p:xfrm>
          <a:off x="0" y="1295400"/>
          <a:ext cx="9144000" cy="4364038"/>
        </p:xfrm>
        <a:graphic>
          <a:graphicData uri="http://schemas.openxmlformats.org/presentationml/2006/ole">
            <mc:AlternateContent xmlns:mc="http://schemas.openxmlformats.org/markup-compatibility/2006">
              <mc:Choice xmlns:v="urn:schemas-microsoft-com:vml" Requires="v">
                <p:oleObj spid="_x0000_s301076" name="Image" r:id="rId3" imgW="17104596" imgH="8165663" progId="Photoshop.Image.6">
                  <p:embed/>
                </p:oleObj>
              </mc:Choice>
              <mc:Fallback>
                <p:oleObj name="Image" r:id="rId3" imgW="17104596" imgH="8165663" progId="Photoshop.Image.6">
                  <p:embed/>
                  <p:pic>
                    <p:nvPicPr>
                      <p:cNvPr id="0" name="Object 10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95400"/>
                        <a:ext cx="9144000" cy="436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dissolv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E8E0C0"/>
        </a:solidFill>
        <a:effectLst/>
      </p:bgPr>
    </p:bg>
    <p:spTree>
      <p:nvGrpSpPr>
        <p:cNvPr id="1" name=""/>
        <p:cNvGrpSpPr/>
        <p:nvPr/>
      </p:nvGrpSpPr>
      <p:grpSpPr>
        <a:xfrm>
          <a:off x="0" y="0"/>
          <a:ext cx="0" cy="0"/>
          <a:chOff x="0" y="0"/>
          <a:chExt cx="0" cy="0"/>
        </a:xfrm>
      </p:grpSpPr>
      <p:sp>
        <p:nvSpPr>
          <p:cNvPr id="208898" name="Text Box 1026"/>
          <p:cNvSpPr txBox="1">
            <a:spLocks noChangeArrowheads="1"/>
          </p:cNvSpPr>
          <p:nvPr/>
        </p:nvSpPr>
        <p:spPr bwMode="auto">
          <a:xfrm>
            <a:off x="914400" y="762000"/>
            <a:ext cx="2895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a:latin typeface="Tahoma" pitchFamily="34" charset="0"/>
              </a:rPr>
              <a:t>... Or a better mouse.</a:t>
            </a:r>
          </a:p>
        </p:txBody>
      </p:sp>
      <p:pic>
        <p:nvPicPr>
          <p:cNvPr id="208899" name="Picture 1027" descr="H:\Presentations\Weird_Wonderful_Patents_Speech\patents\4736866-harvmous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2238" y="0"/>
            <a:ext cx="521176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8900" name="Picture 1028" descr="H:\Presentations\Weird_Wonderful_Patents_Speech\graphics\4736866-harvmouse.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4343400"/>
            <a:ext cx="3133725" cy="1217613"/>
          </a:xfrm>
          <a:prstGeom prst="rect">
            <a:avLst/>
          </a:prstGeom>
          <a:noFill/>
          <a:extLst>
            <a:ext uri="{909E8E84-426E-40DD-AFC4-6F175D3DCCD1}">
              <a14:hiddenFill xmlns:a14="http://schemas.microsoft.com/office/drawing/2010/main">
                <a:solidFill>
                  <a:srgbClr val="FFFFFF"/>
                </a:solidFill>
              </a14:hiddenFill>
            </a:ext>
          </a:extLst>
        </p:spPr>
      </p:pic>
      <p:sp>
        <p:nvSpPr>
          <p:cNvPr id="208901" name="Text Box 1029"/>
          <p:cNvSpPr txBox="1">
            <a:spLocks noChangeArrowheads="1"/>
          </p:cNvSpPr>
          <p:nvPr/>
        </p:nvSpPr>
        <p:spPr bwMode="auto">
          <a:xfrm>
            <a:off x="1143000" y="3581400"/>
            <a:ext cx="26495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 </a:t>
            </a:r>
            <a:r>
              <a:rPr lang="en-US" altLang="en-US" sz="1600" i="1"/>
              <a:t>U.S. Patent 4,736,866 (1988)</a:t>
            </a:r>
          </a:p>
        </p:txBody>
      </p:sp>
    </p:spTree>
  </p:cSld>
  <p:clrMapOvr>
    <a:masterClrMapping/>
  </p:clrMapOvr>
  <p:transition>
    <p:dissolv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E8E0C0"/>
        </a:solidFill>
        <a:effectLst/>
      </p:bgPr>
    </p:bg>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lstStyle/>
          <a:p>
            <a:r>
              <a:rPr lang="en-US" altLang="en-US">
                <a:solidFill>
                  <a:schemeClr val="accent2"/>
                </a:solidFill>
                <a:latin typeface="Tahoma" pitchFamily="34" charset="0"/>
              </a:rPr>
              <a:t>What </a:t>
            </a:r>
            <a:r>
              <a:rPr lang="en-US" altLang="en-US" i="1">
                <a:solidFill>
                  <a:schemeClr val="accent2"/>
                </a:solidFill>
                <a:latin typeface="Tahoma" pitchFamily="34" charset="0"/>
              </a:rPr>
              <a:t>can</a:t>
            </a:r>
            <a:r>
              <a:rPr lang="en-US" altLang="en-US">
                <a:solidFill>
                  <a:schemeClr val="accent2"/>
                </a:solidFill>
                <a:latin typeface="Tahoma" pitchFamily="34" charset="0"/>
              </a:rPr>
              <a:t> be patented?</a:t>
            </a:r>
            <a:endParaRPr lang="en-US" altLang="en-US"/>
          </a:p>
        </p:txBody>
      </p:sp>
      <p:sp>
        <p:nvSpPr>
          <p:cNvPr id="194563" name="Rectangle 3"/>
          <p:cNvSpPr>
            <a:spLocks noGrp="1" noChangeArrowheads="1"/>
          </p:cNvSpPr>
          <p:nvPr>
            <p:ph type="body" idx="1"/>
          </p:nvPr>
        </p:nvSpPr>
        <p:spPr/>
        <p:txBody>
          <a:bodyPr/>
          <a:lstStyle/>
          <a:p>
            <a:r>
              <a:rPr lang="en-US" altLang="en-US"/>
              <a:t>Method (process) </a:t>
            </a:r>
          </a:p>
        </p:txBody>
      </p:sp>
      <p:pic>
        <p:nvPicPr>
          <p:cNvPr id="194564" name="Picture 4" descr="C:\internet\gif\651630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1676400"/>
            <a:ext cx="2476500" cy="19335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E8E0C0"/>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r>
              <a:rPr lang="en-US" altLang="en-US">
                <a:solidFill>
                  <a:schemeClr val="accent2"/>
                </a:solidFill>
                <a:latin typeface="Tahoma" pitchFamily="34" charset="0"/>
              </a:rPr>
              <a:t>What </a:t>
            </a:r>
            <a:r>
              <a:rPr lang="en-US" altLang="en-US" i="1">
                <a:solidFill>
                  <a:schemeClr val="accent2"/>
                </a:solidFill>
                <a:latin typeface="Tahoma" pitchFamily="34" charset="0"/>
              </a:rPr>
              <a:t>can</a:t>
            </a:r>
            <a:r>
              <a:rPr lang="en-US" altLang="en-US">
                <a:solidFill>
                  <a:schemeClr val="accent2"/>
                </a:solidFill>
                <a:latin typeface="Tahoma" pitchFamily="34" charset="0"/>
              </a:rPr>
              <a:t> be patented?</a:t>
            </a:r>
            <a:endParaRPr lang="en-US" altLang="en-US"/>
          </a:p>
        </p:txBody>
      </p:sp>
      <p:sp>
        <p:nvSpPr>
          <p:cNvPr id="195587" name="Rectangle 3"/>
          <p:cNvSpPr>
            <a:spLocks noGrp="1" noChangeArrowheads="1"/>
          </p:cNvSpPr>
          <p:nvPr>
            <p:ph type="body" idx="1"/>
          </p:nvPr>
        </p:nvSpPr>
        <p:spPr/>
        <p:txBody>
          <a:bodyPr/>
          <a:lstStyle/>
          <a:p>
            <a:r>
              <a:rPr lang="en-US" altLang="en-US"/>
              <a:t>Method (process) </a:t>
            </a:r>
          </a:p>
          <a:p>
            <a:r>
              <a:rPr lang="en-US" altLang="en-US"/>
              <a:t>Machine</a:t>
            </a:r>
          </a:p>
        </p:txBody>
      </p:sp>
      <p:pic>
        <p:nvPicPr>
          <p:cNvPr id="195588" name="Picture 4" descr="C:\internet\gif\6039005.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2057400"/>
            <a:ext cx="4419600" cy="2247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E8E0C0"/>
        </a:solidFill>
        <a:effectLst/>
      </p:bgPr>
    </p:bg>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p:txBody>
          <a:bodyPr/>
          <a:lstStyle/>
          <a:p>
            <a:r>
              <a:rPr lang="en-US" altLang="en-US">
                <a:solidFill>
                  <a:schemeClr val="accent2"/>
                </a:solidFill>
                <a:latin typeface="Tahoma" pitchFamily="34" charset="0"/>
              </a:rPr>
              <a:t>What </a:t>
            </a:r>
            <a:r>
              <a:rPr lang="en-US" altLang="en-US" i="1">
                <a:solidFill>
                  <a:schemeClr val="accent2"/>
                </a:solidFill>
                <a:latin typeface="Tahoma" pitchFamily="34" charset="0"/>
              </a:rPr>
              <a:t>can</a:t>
            </a:r>
            <a:r>
              <a:rPr lang="en-US" altLang="en-US">
                <a:solidFill>
                  <a:schemeClr val="accent2"/>
                </a:solidFill>
                <a:latin typeface="Tahoma" pitchFamily="34" charset="0"/>
              </a:rPr>
              <a:t> be patented?</a:t>
            </a:r>
            <a:endParaRPr lang="en-US" altLang="en-US"/>
          </a:p>
        </p:txBody>
      </p:sp>
      <p:sp>
        <p:nvSpPr>
          <p:cNvPr id="196611" name="Rectangle 3"/>
          <p:cNvSpPr>
            <a:spLocks noGrp="1" noChangeArrowheads="1"/>
          </p:cNvSpPr>
          <p:nvPr>
            <p:ph type="body" idx="1"/>
          </p:nvPr>
        </p:nvSpPr>
        <p:spPr/>
        <p:txBody>
          <a:bodyPr/>
          <a:lstStyle/>
          <a:p>
            <a:r>
              <a:rPr lang="en-US" altLang="en-US"/>
              <a:t>Method (process) </a:t>
            </a:r>
          </a:p>
          <a:p>
            <a:r>
              <a:rPr lang="en-US" altLang="en-US"/>
              <a:t>Machine</a:t>
            </a:r>
          </a:p>
          <a:p>
            <a:r>
              <a:rPr lang="en-US" altLang="en-US"/>
              <a:t>Article of Manufacture</a:t>
            </a:r>
          </a:p>
        </p:txBody>
      </p:sp>
      <p:pic>
        <p:nvPicPr>
          <p:cNvPr id="196612" name="Picture 4" descr="C:\internet\gif\48075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752600"/>
            <a:ext cx="3657600" cy="27924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p:txBody>
          <a:bodyPr/>
          <a:lstStyle/>
          <a:p>
            <a:r>
              <a:rPr lang="en-US" altLang="en-US" sz="3600">
                <a:solidFill>
                  <a:schemeClr val="accent2"/>
                </a:solidFill>
              </a:rPr>
              <a:t>What can be protected by Copyright?</a:t>
            </a:r>
            <a:endParaRPr lang="en-US" altLang="en-US"/>
          </a:p>
        </p:txBody>
      </p:sp>
      <p:sp>
        <p:nvSpPr>
          <p:cNvPr id="258051" name="Rectangle 3"/>
          <p:cNvSpPr>
            <a:spLocks noGrp="1" noChangeArrowheads="1"/>
          </p:cNvSpPr>
          <p:nvPr>
            <p:ph type="body" idx="1"/>
          </p:nvPr>
        </p:nvSpPr>
        <p:spPr>
          <a:xfrm>
            <a:off x="685800" y="1981200"/>
            <a:ext cx="7772400" cy="4648200"/>
          </a:xfrm>
        </p:spPr>
        <p:txBody>
          <a:bodyPr/>
          <a:lstStyle/>
          <a:p>
            <a:r>
              <a:rPr lang="en-US" altLang="en-US" sz="2800"/>
              <a:t>Literary Works (including Computer Programs)</a:t>
            </a:r>
          </a:p>
          <a:p>
            <a:r>
              <a:rPr lang="en-US" altLang="en-US" sz="2800"/>
              <a:t>Musical Works (including accompanying words)</a:t>
            </a:r>
          </a:p>
          <a:p>
            <a:r>
              <a:rPr lang="en-US" altLang="en-US" sz="2800"/>
              <a:t>Dramatic Works (including accompanying music)</a:t>
            </a:r>
          </a:p>
          <a:p>
            <a:r>
              <a:rPr lang="en-US" altLang="en-US" sz="2800"/>
              <a:t>Pantomimes &amp; Choreography</a:t>
            </a:r>
          </a:p>
          <a:p>
            <a:r>
              <a:rPr lang="en-US" altLang="en-US" sz="2800"/>
              <a:t>Pictorial, Graphic, Sculptural Works</a:t>
            </a:r>
          </a:p>
          <a:p>
            <a:r>
              <a:rPr lang="en-US" altLang="en-US" sz="2800"/>
              <a:t>Motion Pictures and other Audiovisual Works</a:t>
            </a:r>
          </a:p>
          <a:p>
            <a:r>
              <a:rPr lang="en-US" altLang="en-US" sz="2800"/>
              <a:t>Sound Recordings</a:t>
            </a:r>
          </a:p>
          <a:p>
            <a:r>
              <a:rPr lang="en-US" altLang="en-US" sz="2800"/>
              <a:t>Architectural Works</a:t>
            </a:r>
          </a:p>
        </p:txBody>
      </p:sp>
      <p:pic>
        <p:nvPicPr>
          <p:cNvPr id="326658" name="Picture 2" descr="F:\D-drive\Photos\Aerials\NYS\Central NY\Homer\LittleYork_1993.jpg"/>
          <p:cNvPicPr>
            <a:picLocks noChangeAspect="1" noChangeArrowheads="1"/>
          </p:cNvPicPr>
          <p:nvPr/>
        </p:nvPicPr>
        <p:blipFill rotWithShape="1">
          <a:blip r:embed="rId2">
            <a:extLst>
              <a:ext uri="{28A0092B-C50C-407E-A947-70E740481C1C}">
                <a14:useLocalDpi xmlns:a14="http://schemas.microsoft.com/office/drawing/2010/main" val="0"/>
              </a:ext>
            </a:extLst>
          </a:blip>
          <a:srcRect l="48654" t="24689" r="23298" b="46966"/>
          <a:stretch/>
        </p:blipFill>
        <p:spPr bwMode="auto">
          <a:xfrm>
            <a:off x="6324600" y="5029200"/>
            <a:ext cx="2600697" cy="17337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E8E0C0"/>
        </a:solidFill>
        <a:effectLst/>
      </p:bgPr>
    </p:bg>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p:txBody>
          <a:bodyPr/>
          <a:lstStyle/>
          <a:p>
            <a:r>
              <a:rPr lang="en-US" altLang="en-US">
                <a:solidFill>
                  <a:schemeClr val="accent2"/>
                </a:solidFill>
                <a:latin typeface="Tahoma" pitchFamily="34" charset="0"/>
              </a:rPr>
              <a:t>What </a:t>
            </a:r>
            <a:r>
              <a:rPr lang="en-US" altLang="en-US" i="1">
                <a:solidFill>
                  <a:schemeClr val="accent2"/>
                </a:solidFill>
                <a:latin typeface="Tahoma" pitchFamily="34" charset="0"/>
              </a:rPr>
              <a:t>can</a:t>
            </a:r>
            <a:r>
              <a:rPr lang="en-US" altLang="en-US">
                <a:solidFill>
                  <a:schemeClr val="accent2"/>
                </a:solidFill>
                <a:latin typeface="Tahoma" pitchFamily="34" charset="0"/>
              </a:rPr>
              <a:t> be patented?</a:t>
            </a:r>
            <a:endParaRPr lang="en-US" altLang="en-US"/>
          </a:p>
        </p:txBody>
      </p:sp>
      <p:sp>
        <p:nvSpPr>
          <p:cNvPr id="197635" name="Rectangle 3"/>
          <p:cNvSpPr>
            <a:spLocks noGrp="1" noChangeArrowheads="1"/>
          </p:cNvSpPr>
          <p:nvPr>
            <p:ph type="body" idx="1"/>
          </p:nvPr>
        </p:nvSpPr>
        <p:spPr/>
        <p:txBody>
          <a:bodyPr/>
          <a:lstStyle/>
          <a:p>
            <a:r>
              <a:rPr lang="en-US" altLang="en-US"/>
              <a:t>Method (process) </a:t>
            </a:r>
          </a:p>
          <a:p>
            <a:r>
              <a:rPr lang="en-US" altLang="en-US"/>
              <a:t>Machine</a:t>
            </a:r>
          </a:p>
          <a:p>
            <a:r>
              <a:rPr lang="en-US" altLang="en-US"/>
              <a:t>Article of Manufacture</a:t>
            </a:r>
          </a:p>
          <a:p>
            <a:r>
              <a:rPr lang="en-US" altLang="en-US"/>
              <a:t>Composition of Matter (chemical)</a:t>
            </a:r>
          </a:p>
        </p:txBody>
      </p:sp>
      <p:pic>
        <p:nvPicPr>
          <p:cNvPr id="197636" name="Picture 4" descr="C:\internet\gif\CH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6600" y="1524000"/>
            <a:ext cx="1428750" cy="32099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E8E0C0"/>
        </a:solidFill>
        <a:effectLst/>
      </p:bgPr>
    </p:bg>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p:txBody>
          <a:bodyPr/>
          <a:lstStyle/>
          <a:p>
            <a:r>
              <a:rPr lang="en-US" altLang="en-US">
                <a:solidFill>
                  <a:schemeClr val="accent2"/>
                </a:solidFill>
                <a:latin typeface="Tahoma" pitchFamily="34" charset="0"/>
              </a:rPr>
              <a:t>What </a:t>
            </a:r>
            <a:r>
              <a:rPr lang="en-US" altLang="en-US" i="1">
                <a:solidFill>
                  <a:schemeClr val="accent2"/>
                </a:solidFill>
                <a:latin typeface="Tahoma" pitchFamily="34" charset="0"/>
              </a:rPr>
              <a:t>can</a:t>
            </a:r>
            <a:r>
              <a:rPr lang="en-US" altLang="en-US">
                <a:solidFill>
                  <a:schemeClr val="accent2"/>
                </a:solidFill>
                <a:latin typeface="Tahoma" pitchFamily="34" charset="0"/>
              </a:rPr>
              <a:t> be patented?</a:t>
            </a:r>
            <a:endParaRPr lang="en-US" altLang="en-US"/>
          </a:p>
        </p:txBody>
      </p:sp>
      <p:sp>
        <p:nvSpPr>
          <p:cNvPr id="198659" name="Rectangle 3"/>
          <p:cNvSpPr>
            <a:spLocks noGrp="1" noChangeArrowheads="1"/>
          </p:cNvSpPr>
          <p:nvPr>
            <p:ph type="body" idx="1"/>
          </p:nvPr>
        </p:nvSpPr>
        <p:spPr/>
        <p:txBody>
          <a:bodyPr/>
          <a:lstStyle/>
          <a:p>
            <a:r>
              <a:rPr lang="en-US" altLang="en-US"/>
              <a:t>Method (process) </a:t>
            </a:r>
          </a:p>
          <a:p>
            <a:r>
              <a:rPr lang="en-US" altLang="en-US"/>
              <a:t>Machine</a:t>
            </a:r>
          </a:p>
          <a:p>
            <a:r>
              <a:rPr lang="en-US" altLang="en-US"/>
              <a:t>Article of Manufacture</a:t>
            </a:r>
          </a:p>
          <a:p>
            <a:r>
              <a:rPr lang="en-US" altLang="en-US"/>
              <a:t>Composition of Matter (chemical)</a:t>
            </a:r>
          </a:p>
          <a:p>
            <a:r>
              <a:rPr lang="en-US" altLang="en-US"/>
              <a:t>A new use for any of the above...</a:t>
            </a:r>
          </a:p>
        </p:txBody>
      </p:sp>
      <p:pic>
        <p:nvPicPr>
          <p:cNvPr id="198660" name="Picture 4" descr="C:\internet\gif\mts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524000"/>
            <a:ext cx="3743325" cy="2286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E8E0C0"/>
        </a:solidFill>
        <a:effectLst/>
      </p:bgPr>
    </p:bg>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p:txBody>
          <a:bodyPr/>
          <a:lstStyle/>
          <a:p>
            <a:r>
              <a:rPr lang="en-US" altLang="en-US">
                <a:solidFill>
                  <a:schemeClr val="accent2"/>
                </a:solidFill>
                <a:latin typeface="Tahoma" pitchFamily="34" charset="0"/>
              </a:rPr>
              <a:t>What </a:t>
            </a:r>
            <a:r>
              <a:rPr lang="en-US" altLang="en-US" i="1">
                <a:solidFill>
                  <a:schemeClr val="accent2"/>
                </a:solidFill>
                <a:latin typeface="Tahoma" pitchFamily="34" charset="0"/>
              </a:rPr>
              <a:t>can</a:t>
            </a:r>
            <a:r>
              <a:rPr lang="en-US" altLang="en-US">
                <a:solidFill>
                  <a:schemeClr val="accent2"/>
                </a:solidFill>
                <a:latin typeface="Tahoma" pitchFamily="34" charset="0"/>
              </a:rPr>
              <a:t> be patented?</a:t>
            </a:r>
            <a:endParaRPr lang="en-US" altLang="en-US"/>
          </a:p>
        </p:txBody>
      </p:sp>
      <p:sp>
        <p:nvSpPr>
          <p:cNvPr id="199683" name="Rectangle 3"/>
          <p:cNvSpPr>
            <a:spLocks noGrp="1" noChangeArrowheads="1"/>
          </p:cNvSpPr>
          <p:nvPr>
            <p:ph type="body" idx="1"/>
          </p:nvPr>
        </p:nvSpPr>
        <p:spPr/>
        <p:txBody>
          <a:bodyPr/>
          <a:lstStyle/>
          <a:p>
            <a:r>
              <a:rPr lang="en-US" altLang="en-US"/>
              <a:t>Method (process) </a:t>
            </a:r>
          </a:p>
          <a:p>
            <a:r>
              <a:rPr lang="en-US" altLang="en-US"/>
              <a:t>Machine</a:t>
            </a:r>
          </a:p>
          <a:p>
            <a:r>
              <a:rPr lang="en-US" altLang="en-US"/>
              <a:t>Article of Manufacture</a:t>
            </a:r>
          </a:p>
          <a:p>
            <a:r>
              <a:rPr lang="en-US" altLang="en-US"/>
              <a:t>Composition of Matter (chemical)</a:t>
            </a:r>
          </a:p>
          <a:p>
            <a:r>
              <a:rPr lang="en-US" altLang="en-US"/>
              <a:t>A new use for any of the above...</a:t>
            </a:r>
          </a:p>
          <a:p>
            <a:r>
              <a:rPr lang="en-US" altLang="en-US"/>
              <a:t>Design for an Article of Manufacture</a:t>
            </a:r>
          </a:p>
        </p:txBody>
      </p:sp>
      <p:pic>
        <p:nvPicPr>
          <p:cNvPr id="199684" name="Picture 4" descr="C:\internet\gif\D465197.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1600200"/>
            <a:ext cx="3400425" cy="38385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E8E0C0"/>
        </a:solidFill>
        <a:effectLst/>
      </p:bgPr>
    </p:bg>
    <p:spTree>
      <p:nvGrpSpPr>
        <p:cNvPr id="1" name=""/>
        <p:cNvGrpSpPr/>
        <p:nvPr/>
      </p:nvGrpSpPr>
      <p:grpSpPr>
        <a:xfrm>
          <a:off x="0" y="0"/>
          <a:ext cx="0" cy="0"/>
          <a:chOff x="0" y="0"/>
          <a:chExt cx="0" cy="0"/>
        </a:xfrm>
      </p:grpSpPr>
      <p:pic>
        <p:nvPicPr>
          <p:cNvPr id="200706" name="Picture 1026" descr="I:\Presentations\Weird_Wonderful_Patents_Speech\graphics\plant101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1524000"/>
            <a:ext cx="2336800" cy="2921000"/>
          </a:xfrm>
          <a:prstGeom prst="rect">
            <a:avLst/>
          </a:prstGeom>
          <a:noFill/>
          <a:extLst>
            <a:ext uri="{909E8E84-426E-40DD-AFC4-6F175D3DCCD1}">
              <a14:hiddenFill xmlns:a14="http://schemas.microsoft.com/office/drawing/2010/main">
                <a:solidFill>
                  <a:srgbClr val="FFFFFF"/>
                </a:solidFill>
              </a14:hiddenFill>
            </a:ext>
          </a:extLst>
        </p:spPr>
      </p:pic>
      <p:sp>
        <p:nvSpPr>
          <p:cNvPr id="200707" name="Rectangle 1027"/>
          <p:cNvSpPr>
            <a:spLocks noGrp="1" noChangeArrowheads="1"/>
          </p:cNvSpPr>
          <p:nvPr>
            <p:ph type="title"/>
          </p:nvPr>
        </p:nvSpPr>
        <p:spPr/>
        <p:txBody>
          <a:bodyPr/>
          <a:lstStyle/>
          <a:p>
            <a:r>
              <a:rPr lang="en-US" altLang="en-US">
                <a:solidFill>
                  <a:schemeClr val="accent2"/>
                </a:solidFill>
                <a:latin typeface="Tahoma" pitchFamily="34" charset="0"/>
              </a:rPr>
              <a:t>What </a:t>
            </a:r>
            <a:r>
              <a:rPr lang="en-US" altLang="en-US" i="1">
                <a:solidFill>
                  <a:schemeClr val="accent2"/>
                </a:solidFill>
                <a:latin typeface="Tahoma" pitchFamily="34" charset="0"/>
              </a:rPr>
              <a:t>can</a:t>
            </a:r>
            <a:r>
              <a:rPr lang="en-US" altLang="en-US">
                <a:solidFill>
                  <a:schemeClr val="accent2"/>
                </a:solidFill>
                <a:latin typeface="Tahoma" pitchFamily="34" charset="0"/>
              </a:rPr>
              <a:t> be patented?</a:t>
            </a:r>
            <a:endParaRPr lang="en-US" altLang="en-US"/>
          </a:p>
        </p:txBody>
      </p:sp>
      <p:sp>
        <p:nvSpPr>
          <p:cNvPr id="200708" name="Rectangle 1028"/>
          <p:cNvSpPr>
            <a:spLocks noGrp="1" noChangeArrowheads="1"/>
          </p:cNvSpPr>
          <p:nvPr>
            <p:ph type="body" idx="1"/>
          </p:nvPr>
        </p:nvSpPr>
        <p:spPr/>
        <p:txBody>
          <a:bodyPr/>
          <a:lstStyle/>
          <a:p>
            <a:r>
              <a:rPr lang="en-US" altLang="en-US"/>
              <a:t>Method (process) </a:t>
            </a:r>
          </a:p>
          <a:p>
            <a:r>
              <a:rPr lang="en-US" altLang="en-US"/>
              <a:t>Machine</a:t>
            </a:r>
          </a:p>
          <a:p>
            <a:r>
              <a:rPr lang="en-US" altLang="en-US"/>
              <a:t>Article of Manufacture</a:t>
            </a:r>
          </a:p>
          <a:p>
            <a:r>
              <a:rPr lang="en-US" altLang="en-US"/>
              <a:t>Composition of Matter (chemical)</a:t>
            </a:r>
          </a:p>
          <a:p>
            <a:r>
              <a:rPr lang="en-US" altLang="en-US"/>
              <a:t>A new use for any of the above...</a:t>
            </a:r>
          </a:p>
          <a:p>
            <a:r>
              <a:rPr lang="en-US" altLang="en-US"/>
              <a:t>Design for an Article of Manufacture</a:t>
            </a:r>
          </a:p>
          <a:p>
            <a:r>
              <a:rPr lang="en-US" altLang="en-US"/>
              <a:t>Certain plants</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MasterPhAnim="0">
  <p:cSld>
    <p:bg>
      <p:bgPr>
        <a:solidFill>
          <a:srgbClr val="E8E0C0"/>
        </a:solidFill>
        <a:effectLst/>
      </p:bgPr>
    </p:bg>
    <p:spTree>
      <p:nvGrpSpPr>
        <p:cNvPr id="1" name=""/>
        <p:cNvGrpSpPr/>
        <p:nvPr/>
      </p:nvGrpSpPr>
      <p:grpSpPr>
        <a:xfrm>
          <a:off x="0" y="0"/>
          <a:ext cx="0" cy="0"/>
          <a:chOff x="0" y="0"/>
          <a:chExt cx="0" cy="0"/>
        </a:xfrm>
      </p:grpSpPr>
      <p:sp>
        <p:nvSpPr>
          <p:cNvPr id="201730" name="Rectangle 1026"/>
          <p:cNvSpPr>
            <a:spLocks noGrp="1" noChangeArrowheads="1"/>
          </p:cNvSpPr>
          <p:nvPr>
            <p:ph type="title"/>
          </p:nvPr>
        </p:nvSpPr>
        <p:spPr/>
        <p:txBody>
          <a:bodyPr/>
          <a:lstStyle/>
          <a:p>
            <a:r>
              <a:rPr lang="en-US" altLang="en-US">
                <a:solidFill>
                  <a:schemeClr val="accent2"/>
                </a:solidFill>
                <a:latin typeface="Tahoma" pitchFamily="34" charset="0"/>
              </a:rPr>
              <a:t>What </a:t>
            </a:r>
            <a:r>
              <a:rPr lang="en-US" altLang="en-US" i="1">
                <a:solidFill>
                  <a:schemeClr val="accent2"/>
                </a:solidFill>
                <a:latin typeface="Tahoma" pitchFamily="34" charset="0"/>
              </a:rPr>
              <a:t>cannot </a:t>
            </a:r>
            <a:r>
              <a:rPr lang="en-US" altLang="en-US">
                <a:solidFill>
                  <a:schemeClr val="accent2"/>
                </a:solidFill>
                <a:latin typeface="Tahoma" pitchFamily="34" charset="0"/>
              </a:rPr>
              <a:t>be patented?</a:t>
            </a:r>
            <a:endParaRPr lang="en-US" altLang="en-US"/>
          </a:p>
        </p:txBody>
      </p:sp>
      <p:sp>
        <p:nvSpPr>
          <p:cNvPr id="201731" name="Rectangle 1027"/>
          <p:cNvSpPr>
            <a:spLocks noGrp="1" noChangeArrowheads="1"/>
          </p:cNvSpPr>
          <p:nvPr>
            <p:ph type="body" idx="1"/>
          </p:nvPr>
        </p:nvSpPr>
        <p:spPr/>
        <p:txBody>
          <a:bodyPr/>
          <a:lstStyle/>
          <a:p>
            <a:r>
              <a:rPr lang="en-US" altLang="en-US" dirty="0"/>
              <a:t>Purely mental processes</a:t>
            </a:r>
          </a:p>
          <a:p>
            <a:r>
              <a:rPr lang="en-US" altLang="en-US" dirty="0" smtClean="0"/>
              <a:t>Abstract Ideas</a:t>
            </a:r>
          </a:p>
          <a:p>
            <a:r>
              <a:rPr lang="en-US" altLang="en-US" dirty="0" smtClean="0"/>
              <a:t>Mathematical </a:t>
            </a:r>
            <a:r>
              <a:rPr lang="en-US" altLang="en-US" dirty="0"/>
              <a:t>Algorithms</a:t>
            </a:r>
          </a:p>
          <a:p>
            <a:r>
              <a:rPr lang="en-US" altLang="en-US" dirty="0"/>
              <a:t>Scientific Principles</a:t>
            </a:r>
          </a:p>
        </p:txBody>
      </p:sp>
      <p:pic>
        <p:nvPicPr>
          <p:cNvPr id="201732" name="Picture 1028" descr="H:\art\PEOPLE\MANDEPRS.PC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2971800"/>
            <a:ext cx="1981200" cy="2695575"/>
          </a:xfrm>
          <a:prstGeom prst="rect">
            <a:avLst/>
          </a:prstGeom>
          <a:noFill/>
          <a:extLst>
            <a:ext uri="{909E8E84-426E-40DD-AFC4-6F175D3DCCD1}">
              <a14:hiddenFill xmlns:a14="http://schemas.microsoft.com/office/drawing/2010/main">
                <a:solidFill>
                  <a:srgbClr val="FFFFFF"/>
                </a:solidFill>
              </a14:hiddenFill>
            </a:ext>
          </a:extLst>
        </p:spPr>
      </p:pic>
      <p:sp>
        <p:nvSpPr>
          <p:cNvPr id="201733" name="AutoShape 1029"/>
          <p:cNvSpPr>
            <a:spLocks noChangeArrowheads="1"/>
          </p:cNvSpPr>
          <p:nvPr/>
        </p:nvSpPr>
        <p:spPr bwMode="auto">
          <a:xfrm>
            <a:off x="7162800" y="1600200"/>
            <a:ext cx="1524000" cy="1143000"/>
          </a:xfrm>
          <a:prstGeom prst="cloudCallout">
            <a:avLst>
              <a:gd name="adj1" fmla="val -43750"/>
              <a:gd name="adj2" fmla="val 64444"/>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3600">
              <a:latin typeface="Book Antiqua" pitchFamily="18" charset="0"/>
            </a:endParaRPr>
          </a:p>
        </p:txBody>
      </p:sp>
      <p:sp>
        <p:nvSpPr>
          <p:cNvPr id="201734" name="Text Box 1030"/>
          <p:cNvSpPr txBox="1">
            <a:spLocks noChangeArrowheads="1"/>
          </p:cNvSpPr>
          <p:nvPr/>
        </p:nvSpPr>
        <p:spPr bwMode="auto">
          <a:xfrm>
            <a:off x="7391400" y="1905000"/>
            <a:ext cx="10207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latin typeface="Book Antiqua" pitchFamily="18" charset="0"/>
              </a:rPr>
              <a:t>e=mc</a:t>
            </a:r>
            <a:r>
              <a:rPr lang="en-US" altLang="en-US" baseline="30000">
                <a:latin typeface="Book Antiqua" pitchFamily="18" charset="0"/>
              </a:rPr>
              <a:t>2</a:t>
            </a:r>
            <a:endParaRPr lang="en-US" altLang="en-US" sz="3600">
              <a:latin typeface="Book Antiqua"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1731">
                                            <p:txEl>
                                              <p:pRg st="0" end="0"/>
                                            </p:txEl>
                                          </p:spTgt>
                                        </p:tgtEl>
                                        <p:attrNameLst>
                                          <p:attrName>style.visibility</p:attrName>
                                        </p:attrNameLst>
                                      </p:cBhvr>
                                      <p:to>
                                        <p:strVal val="visible"/>
                                      </p:to>
                                    </p:set>
                                    <p:anim calcmode="lin" valueType="num">
                                      <p:cBhvr additive="base">
                                        <p:cTn id="7" dur="500" fill="hold"/>
                                        <p:tgtEl>
                                          <p:spTgt spid="2017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17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1731">
                                            <p:txEl>
                                              <p:pRg st="1" end="1"/>
                                            </p:txEl>
                                          </p:spTgt>
                                        </p:tgtEl>
                                        <p:attrNameLst>
                                          <p:attrName>style.visibility</p:attrName>
                                        </p:attrNameLst>
                                      </p:cBhvr>
                                      <p:to>
                                        <p:strVal val="visible"/>
                                      </p:to>
                                    </p:set>
                                    <p:anim calcmode="lin" valueType="num">
                                      <p:cBhvr additive="base">
                                        <p:cTn id="13" dur="500" fill="hold"/>
                                        <p:tgtEl>
                                          <p:spTgt spid="20173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173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1731">
                                            <p:txEl>
                                              <p:pRg st="2" end="2"/>
                                            </p:txEl>
                                          </p:spTgt>
                                        </p:tgtEl>
                                        <p:attrNameLst>
                                          <p:attrName>style.visibility</p:attrName>
                                        </p:attrNameLst>
                                      </p:cBhvr>
                                      <p:to>
                                        <p:strVal val="visible"/>
                                      </p:to>
                                    </p:set>
                                    <p:anim calcmode="lin" valueType="num">
                                      <p:cBhvr additive="base">
                                        <p:cTn id="19" dur="500" fill="hold"/>
                                        <p:tgtEl>
                                          <p:spTgt spid="20173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0173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01731">
                                            <p:txEl>
                                              <p:pRg st="3" end="3"/>
                                            </p:txEl>
                                          </p:spTgt>
                                        </p:tgtEl>
                                        <p:attrNameLst>
                                          <p:attrName>style.visibility</p:attrName>
                                        </p:attrNameLst>
                                      </p:cBhvr>
                                      <p:to>
                                        <p:strVal val="visible"/>
                                      </p:to>
                                    </p:set>
                                    <p:anim calcmode="lin" valueType="num">
                                      <p:cBhvr additive="base">
                                        <p:cTn id="25" dur="500" fill="hold"/>
                                        <p:tgtEl>
                                          <p:spTgt spid="20173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0173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1" grpId="0" build="p" autoUpdateAnimBg="0"/>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E8E0C0"/>
        </a:solidFill>
        <a:effectLst/>
      </p:bgPr>
    </p:bg>
    <p:spTree>
      <p:nvGrpSpPr>
        <p:cNvPr id="1" name=""/>
        <p:cNvGrpSpPr/>
        <p:nvPr/>
      </p:nvGrpSpPr>
      <p:grpSpPr>
        <a:xfrm>
          <a:off x="0" y="0"/>
          <a:ext cx="0" cy="0"/>
          <a:chOff x="0" y="0"/>
          <a:chExt cx="0" cy="0"/>
        </a:xfrm>
      </p:grpSpPr>
      <p:sp>
        <p:nvSpPr>
          <p:cNvPr id="202754" name="Rectangle 1026"/>
          <p:cNvSpPr>
            <a:spLocks noGrp="1" noChangeArrowheads="1"/>
          </p:cNvSpPr>
          <p:nvPr>
            <p:ph type="title"/>
          </p:nvPr>
        </p:nvSpPr>
        <p:spPr/>
        <p:txBody>
          <a:bodyPr/>
          <a:lstStyle/>
          <a:p>
            <a:r>
              <a:rPr lang="en-US" altLang="en-US">
                <a:solidFill>
                  <a:schemeClr val="accent2"/>
                </a:solidFill>
                <a:latin typeface="Tahoma" pitchFamily="34" charset="0"/>
              </a:rPr>
              <a:t>What </a:t>
            </a:r>
            <a:r>
              <a:rPr lang="en-US" altLang="en-US" i="1">
                <a:solidFill>
                  <a:schemeClr val="accent2"/>
                </a:solidFill>
                <a:latin typeface="Tahoma" pitchFamily="34" charset="0"/>
              </a:rPr>
              <a:t>cannot </a:t>
            </a:r>
            <a:r>
              <a:rPr lang="en-US" altLang="en-US">
                <a:solidFill>
                  <a:schemeClr val="accent2"/>
                </a:solidFill>
                <a:latin typeface="Tahoma" pitchFamily="34" charset="0"/>
              </a:rPr>
              <a:t>be patented?</a:t>
            </a:r>
            <a:endParaRPr lang="en-US" altLang="en-US"/>
          </a:p>
        </p:txBody>
      </p:sp>
      <p:sp>
        <p:nvSpPr>
          <p:cNvPr id="202755" name="Rectangle 1027"/>
          <p:cNvSpPr>
            <a:spLocks noGrp="1" noChangeArrowheads="1"/>
          </p:cNvSpPr>
          <p:nvPr>
            <p:ph type="body" idx="1"/>
          </p:nvPr>
        </p:nvSpPr>
        <p:spPr/>
        <p:txBody>
          <a:bodyPr/>
          <a:lstStyle/>
          <a:p>
            <a:r>
              <a:rPr lang="en-US" altLang="en-US" dirty="0"/>
              <a:t>Purely mental processes</a:t>
            </a:r>
          </a:p>
          <a:p>
            <a:r>
              <a:rPr lang="en-US" altLang="en-US" dirty="0" smtClean="0"/>
              <a:t>Abstract Ideas</a:t>
            </a:r>
          </a:p>
          <a:p>
            <a:r>
              <a:rPr lang="en-US" altLang="en-US" dirty="0" smtClean="0"/>
              <a:t>Mathematical </a:t>
            </a:r>
            <a:r>
              <a:rPr lang="en-US" altLang="en-US" dirty="0"/>
              <a:t>Algorithms</a:t>
            </a:r>
          </a:p>
          <a:p>
            <a:r>
              <a:rPr lang="en-US" altLang="en-US" dirty="0"/>
              <a:t>Scientific Principles</a:t>
            </a:r>
          </a:p>
          <a:p>
            <a:r>
              <a:rPr lang="en-US" altLang="en-US" dirty="0"/>
              <a:t>Naturally Occurring Things</a:t>
            </a:r>
          </a:p>
        </p:txBody>
      </p:sp>
      <p:pic>
        <p:nvPicPr>
          <p:cNvPr id="202756" name="Picture 1028" descr="C:\personal\ll\parrot-34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1828800"/>
            <a:ext cx="3048000" cy="22780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E8E0C0"/>
        </a:solidFill>
        <a:effectLst/>
      </p:bgPr>
    </p:bg>
    <p:spTree>
      <p:nvGrpSpPr>
        <p:cNvPr id="1" name=""/>
        <p:cNvGrpSpPr/>
        <p:nvPr/>
      </p:nvGrpSpPr>
      <p:grpSpPr>
        <a:xfrm>
          <a:off x="0" y="0"/>
          <a:ext cx="0" cy="0"/>
          <a:chOff x="0" y="0"/>
          <a:chExt cx="0" cy="0"/>
        </a:xfrm>
      </p:grpSpPr>
      <p:sp>
        <p:nvSpPr>
          <p:cNvPr id="203778" name="Rectangle 1026"/>
          <p:cNvSpPr>
            <a:spLocks noGrp="1" noChangeArrowheads="1"/>
          </p:cNvSpPr>
          <p:nvPr>
            <p:ph type="title"/>
          </p:nvPr>
        </p:nvSpPr>
        <p:spPr/>
        <p:txBody>
          <a:bodyPr/>
          <a:lstStyle/>
          <a:p>
            <a:r>
              <a:rPr lang="en-US" altLang="en-US">
                <a:solidFill>
                  <a:schemeClr val="accent2"/>
                </a:solidFill>
                <a:latin typeface="Tahoma" pitchFamily="34" charset="0"/>
              </a:rPr>
              <a:t>What </a:t>
            </a:r>
            <a:r>
              <a:rPr lang="en-US" altLang="en-US" i="1">
                <a:solidFill>
                  <a:schemeClr val="accent2"/>
                </a:solidFill>
                <a:latin typeface="Tahoma" pitchFamily="34" charset="0"/>
              </a:rPr>
              <a:t>cannot </a:t>
            </a:r>
            <a:r>
              <a:rPr lang="en-US" altLang="en-US">
                <a:solidFill>
                  <a:schemeClr val="accent2"/>
                </a:solidFill>
                <a:latin typeface="Tahoma" pitchFamily="34" charset="0"/>
              </a:rPr>
              <a:t>be patented?</a:t>
            </a:r>
            <a:endParaRPr lang="en-US" altLang="en-US"/>
          </a:p>
        </p:txBody>
      </p:sp>
      <p:sp>
        <p:nvSpPr>
          <p:cNvPr id="203779" name="Rectangle 1027"/>
          <p:cNvSpPr>
            <a:spLocks noGrp="1" noChangeArrowheads="1"/>
          </p:cNvSpPr>
          <p:nvPr>
            <p:ph type="body" idx="1"/>
          </p:nvPr>
        </p:nvSpPr>
        <p:spPr/>
        <p:txBody>
          <a:bodyPr/>
          <a:lstStyle/>
          <a:p>
            <a:r>
              <a:rPr lang="en-US" altLang="en-US" dirty="0"/>
              <a:t>Purely mental processes</a:t>
            </a:r>
          </a:p>
          <a:p>
            <a:r>
              <a:rPr lang="en-US" altLang="en-US" dirty="0" smtClean="0"/>
              <a:t>Abstract Ideas</a:t>
            </a:r>
          </a:p>
          <a:p>
            <a:r>
              <a:rPr lang="en-US" altLang="en-US" dirty="0" smtClean="0"/>
              <a:t>Mathematical </a:t>
            </a:r>
            <a:r>
              <a:rPr lang="en-US" altLang="en-US" dirty="0"/>
              <a:t>Algorithms</a:t>
            </a:r>
          </a:p>
          <a:p>
            <a:r>
              <a:rPr lang="en-US" altLang="en-US" dirty="0"/>
              <a:t>Scientific Principles</a:t>
            </a:r>
          </a:p>
          <a:p>
            <a:r>
              <a:rPr lang="en-US" altLang="en-US" dirty="0"/>
              <a:t>Naturally Occurring Things</a:t>
            </a:r>
          </a:p>
          <a:p>
            <a:r>
              <a:rPr lang="en-US" altLang="en-US" dirty="0"/>
              <a:t>Arrangements of Printed Matter </a:t>
            </a:r>
          </a:p>
        </p:txBody>
      </p:sp>
      <p:pic>
        <p:nvPicPr>
          <p:cNvPr id="203780" name="Picture 1028" descr="C:\personal\sconebook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828800"/>
            <a:ext cx="3125788" cy="2374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E8E0C0"/>
        </a:solidFill>
        <a:effectLst/>
      </p:bgPr>
    </p:bg>
    <p:spTree>
      <p:nvGrpSpPr>
        <p:cNvPr id="1" name=""/>
        <p:cNvGrpSpPr/>
        <p:nvPr/>
      </p:nvGrpSpPr>
      <p:grpSpPr>
        <a:xfrm>
          <a:off x="0" y="0"/>
          <a:ext cx="0" cy="0"/>
          <a:chOff x="0" y="0"/>
          <a:chExt cx="0" cy="0"/>
        </a:xfrm>
      </p:grpSpPr>
      <p:sp>
        <p:nvSpPr>
          <p:cNvPr id="204802" name="Rectangle 1026"/>
          <p:cNvSpPr>
            <a:spLocks noGrp="1" noChangeArrowheads="1"/>
          </p:cNvSpPr>
          <p:nvPr>
            <p:ph type="title"/>
          </p:nvPr>
        </p:nvSpPr>
        <p:spPr/>
        <p:txBody>
          <a:bodyPr/>
          <a:lstStyle/>
          <a:p>
            <a:r>
              <a:rPr lang="en-US" altLang="en-US">
                <a:solidFill>
                  <a:schemeClr val="accent2"/>
                </a:solidFill>
                <a:latin typeface="Tahoma" pitchFamily="34" charset="0"/>
              </a:rPr>
              <a:t>What </a:t>
            </a:r>
            <a:r>
              <a:rPr lang="en-US" altLang="en-US" i="1">
                <a:solidFill>
                  <a:schemeClr val="accent2"/>
                </a:solidFill>
                <a:latin typeface="Tahoma" pitchFamily="34" charset="0"/>
              </a:rPr>
              <a:t>cannot </a:t>
            </a:r>
            <a:r>
              <a:rPr lang="en-US" altLang="en-US">
                <a:solidFill>
                  <a:schemeClr val="accent2"/>
                </a:solidFill>
                <a:latin typeface="Tahoma" pitchFamily="34" charset="0"/>
              </a:rPr>
              <a:t>be patented?</a:t>
            </a:r>
            <a:endParaRPr lang="en-US" altLang="en-US"/>
          </a:p>
        </p:txBody>
      </p:sp>
      <p:sp>
        <p:nvSpPr>
          <p:cNvPr id="204803" name="Rectangle 1027"/>
          <p:cNvSpPr>
            <a:spLocks noGrp="1" noChangeArrowheads="1"/>
          </p:cNvSpPr>
          <p:nvPr>
            <p:ph type="body" idx="1"/>
          </p:nvPr>
        </p:nvSpPr>
        <p:spPr>
          <a:xfrm>
            <a:off x="304801" y="1981200"/>
            <a:ext cx="8613774" cy="4419600"/>
          </a:xfrm>
        </p:spPr>
        <p:txBody>
          <a:bodyPr/>
          <a:lstStyle/>
          <a:p>
            <a:r>
              <a:rPr lang="en-US" altLang="en-US" dirty="0"/>
              <a:t>Purely mental </a:t>
            </a:r>
            <a:r>
              <a:rPr lang="en-US" altLang="en-US" dirty="0" smtClean="0"/>
              <a:t>processes</a:t>
            </a:r>
          </a:p>
          <a:p>
            <a:r>
              <a:rPr lang="en-US" altLang="en-US" dirty="0" smtClean="0"/>
              <a:t>Abstract Ideas</a:t>
            </a:r>
            <a:endParaRPr lang="en-US" altLang="en-US" dirty="0"/>
          </a:p>
          <a:p>
            <a:r>
              <a:rPr lang="en-US" altLang="en-US" dirty="0"/>
              <a:t>Mathematical Algorithms</a:t>
            </a:r>
          </a:p>
          <a:p>
            <a:r>
              <a:rPr lang="en-US" altLang="en-US" dirty="0"/>
              <a:t>Scientific Principles</a:t>
            </a:r>
          </a:p>
          <a:p>
            <a:r>
              <a:rPr lang="en-US" altLang="en-US" dirty="0"/>
              <a:t>Arrangements of Printed Matter</a:t>
            </a:r>
          </a:p>
          <a:p>
            <a:r>
              <a:rPr lang="en-US" altLang="en-US" dirty="0"/>
              <a:t>Naturally Occurring Things</a:t>
            </a:r>
          </a:p>
          <a:p>
            <a:r>
              <a:rPr lang="en-US" dirty="0" smtClean="0"/>
              <a:t>“Directed to or encompassing human organisms”</a:t>
            </a:r>
            <a:endParaRPr lang="en-US" altLang="en-US" dirty="0"/>
          </a:p>
        </p:txBody>
      </p:sp>
      <p:pic>
        <p:nvPicPr>
          <p:cNvPr id="204804" name="Picture 1028" descr="C:\personal\mikebrown.jpg"/>
          <p:cNvPicPr>
            <a:picLocks noChangeAspect="1" noChangeArrowheads="1"/>
          </p:cNvPicPr>
          <p:nvPr/>
        </p:nvPicPr>
        <p:blipFill>
          <a:blip r:embed="rId2">
            <a:extLst>
              <a:ext uri="{28A0092B-C50C-407E-A947-70E740481C1C}">
                <a14:useLocalDpi xmlns:a14="http://schemas.microsoft.com/office/drawing/2010/main" val="0"/>
              </a:ext>
            </a:extLst>
          </a:blip>
          <a:srcRect l="20084" r="22534" b="18883"/>
          <a:stretch>
            <a:fillRect/>
          </a:stretch>
        </p:blipFill>
        <p:spPr bwMode="auto">
          <a:xfrm>
            <a:off x="6400800" y="1524000"/>
            <a:ext cx="2517775" cy="2895600"/>
          </a:xfrm>
          <a:prstGeom prst="rect">
            <a:avLst/>
          </a:prstGeom>
          <a:noFill/>
          <a:extLst>
            <a:ext uri="{909E8E84-426E-40DD-AFC4-6F175D3DCCD1}">
              <a14:hiddenFill xmlns:a14="http://schemas.microsoft.com/office/drawing/2010/main">
                <a:solidFill>
                  <a:srgbClr val="FFFFFF"/>
                </a:solidFill>
              </a14:hiddenFill>
            </a:ext>
          </a:extLst>
        </p:spPr>
      </p:pic>
      <p:sp>
        <p:nvSpPr>
          <p:cNvPr id="204805" name="WordArt 1029"/>
          <p:cNvSpPr>
            <a:spLocks noChangeArrowheads="1" noChangeShapeType="1" noTextEdit="1"/>
          </p:cNvSpPr>
          <p:nvPr/>
        </p:nvSpPr>
        <p:spPr bwMode="auto">
          <a:xfrm>
            <a:off x="7315200" y="2057400"/>
            <a:ext cx="895350" cy="352425"/>
          </a:xfrm>
          <a:prstGeom prst="rect">
            <a:avLst/>
          </a:prstGeom>
          <a:extLst>
            <a:ext uri="{AF507438-7753-43E0-B8FC-AC1667EBCBE1}">
              <a14:hiddenEffects xmlns:a14="http://schemas.microsoft.com/office/drawing/2010/main">
                <a:effectLst/>
              </a14:hiddenEffects>
            </a:ext>
          </a:extLst>
        </p:spPr>
        <p:txBody>
          <a:bodyPr spcFirstLastPara="1" wrap="none" fromWordArt="1">
            <a:prstTxWarp prst="textArchUp">
              <a:avLst>
                <a:gd name="adj" fmla="val 10800000"/>
              </a:avLst>
            </a:prstTxWarp>
          </a:bodyPr>
          <a:lstStyle/>
          <a:p>
            <a:pPr algn="ctr"/>
            <a:r>
              <a:rPr lang="en-US" sz="1800" kern="10">
                <a:ln w="9525">
                  <a:solidFill>
                    <a:srgbClr val="000000"/>
                  </a:solidFill>
                  <a:round/>
                  <a:headEnd/>
                  <a:tailEnd/>
                </a:ln>
                <a:solidFill>
                  <a:srgbClr val="000000"/>
                </a:solidFill>
                <a:latin typeface="Arial Narrow"/>
              </a:rPr>
              <a:t>Pat. 12345</a:t>
            </a: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E8E0C0"/>
        </a:solidFill>
        <a:effectLst/>
      </p:bgPr>
    </p:bg>
    <p:spTree>
      <p:nvGrpSpPr>
        <p:cNvPr id="1" name=""/>
        <p:cNvGrpSpPr/>
        <p:nvPr/>
      </p:nvGrpSpPr>
      <p:grpSpPr>
        <a:xfrm>
          <a:off x="0" y="0"/>
          <a:ext cx="0" cy="0"/>
          <a:chOff x="0" y="0"/>
          <a:chExt cx="0" cy="0"/>
        </a:xfrm>
      </p:grpSpPr>
      <p:sp>
        <p:nvSpPr>
          <p:cNvPr id="205826" name="Rectangle 1026"/>
          <p:cNvSpPr>
            <a:spLocks noGrp="1" noChangeArrowheads="1"/>
          </p:cNvSpPr>
          <p:nvPr>
            <p:ph type="title"/>
          </p:nvPr>
        </p:nvSpPr>
        <p:spPr/>
        <p:txBody>
          <a:bodyPr/>
          <a:lstStyle/>
          <a:p>
            <a:r>
              <a:rPr lang="en-US" altLang="en-US">
                <a:solidFill>
                  <a:schemeClr val="accent2"/>
                </a:solidFill>
                <a:latin typeface="Tahoma" pitchFamily="34" charset="0"/>
              </a:rPr>
              <a:t>What </a:t>
            </a:r>
            <a:r>
              <a:rPr lang="en-US" altLang="en-US" i="1">
                <a:solidFill>
                  <a:schemeClr val="accent2"/>
                </a:solidFill>
                <a:latin typeface="Tahoma" pitchFamily="34" charset="0"/>
              </a:rPr>
              <a:t>cannot </a:t>
            </a:r>
            <a:r>
              <a:rPr lang="en-US" altLang="en-US">
                <a:solidFill>
                  <a:schemeClr val="accent2"/>
                </a:solidFill>
                <a:latin typeface="Tahoma" pitchFamily="34" charset="0"/>
              </a:rPr>
              <a:t>be patented?</a:t>
            </a:r>
            <a:endParaRPr lang="en-US" altLang="en-US"/>
          </a:p>
        </p:txBody>
      </p:sp>
      <p:sp>
        <p:nvSpPr>
          <p:cNvPr id="205827" name="Rectangle 1027"/>
          <p:cNvSpPr>
            <a:spLocks noGrp="1" noChangeArrowheads="1"/>
          </p:cNvSpPr>
          <p:nvPr>
            <p:ph type="body" idx="1"/>
          </p:nvPr>
        </p:nvSpPr>
        <p:spPr/>
        <p:txBody>
          <a:bodyPr/>
          <a:lstStyle/>
          <a:p>
            <a:r>
              <a:rPr lang="en-US" altLang="en-US"/>
              <a:t>Purely mental processes</a:t>
            </a:r>
          </a:p>
          <a:p>
            <a:r>
              <a:rPr lang="en-US" altLang="en-US"/>
              <a:t>Mathematical Algorithms</a:t>
            </a:r>
          </a:p>
          <a:p>
            <a:r>
              <a:rPr lang="en-US" altLang="en-US"/>
              <a:t>Scientific Principles</a:t>
            </a:r>
          </a:p>
          <a:p>
            <a:r>
              <a:rPr lang="en-US" altLang="en-US"/>
              <a:t>Arrangements of Printed Matter</a:t>
            </a:r>
          </a:p>
          <a:p>
            <a:r>
              <a:rPr lang="en-US" altLang="en-US"/>
              <a:t>Naturally Occurring Things</a:t>
            </a:r>
          </a:p>
          <a:p>
            <a:r>
              <a:rPr lang="en-US" altLang="en-US"/>
              <a:t>Human Beings</a:t>
            </a:r>
          </a:p>
          <a:p>
            <a:r>
              <a:rPr lang="en-US" altLang="en-US"/>
              <a:t>“Solely useful in an atomic weapon”</a:t>
            </a:r>
          </a:p>
          <a:p>
            <a:endParaRPr lang="en-US" altLang="en-US"/>
          </a:p>
        </p:txBody>
      </p:sp>
      <p:pic>
        <p:nvPicPr>
          <p:cNvPr id="205828" name="Picture 1028" descr="I:\Presentations\Weird_Wonderful_Patents_Speech\graphics\mushroomclou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1752600"/>
            <a:ext cx="2514600" cy="3378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E8E0C0"/>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r>
              <a:rPr lang="en-US" altLang="en-US" sz="3200"/>
              <a:t>To be patentable, an invention must be...</a:t>
            </a:r>
            <a:br>
              <a:rPr lang="en-US" altLang="en-US" sz="3200"/>
            </a:br>
            <a:r>
              <a:rPr lang="en-US" altLang="en-US" sz="3200"/>
              <a:t>NOVEL, USEFUL and NOT OBVIOUS</a:t>
            </a:r>
            <a:endParaRPr lang="en-US" altLang="en-US"/>
          </a:p>
        </p:txBody>
      </p:sp>
      <p:sp>
        <p:nvSpPr>
          <p:cNvPr id="109571" name="Rectangle 3"/>
          <p:cNvSpPr>
            <a:spLocks noGrp="1" noChangeArrowheads="1"/>
          </p:cNvSpPr>
          <p:nvPr>
            <p:ph type="body" sz="half" idx="1"/>
          </p:nvPr>
        </p:nvSpPr>
        <p:spPr>
          <a:xfrm>
            <a:off x="304800" y="1981200"/>
            <a:ext cx="4419600" cy="4114800"/>
          </a:xfrm>
        </p:spPr>
        <p:txBody>
          <a:bodyPr/>
          <a:lstStyle/>
          <a:p>
            <a:pPr algn="ctr">
              <a:buFontTx/>
              <a:buNone/>
            </a:pPr>
            <a:r>
              <a:rPr lang="en-US" altLang="en-US" sz="1800" b="1" dirty="0"/>
              <a:t>NOVEL means...</a:t>
            </a:r>
          </a:p>
          <a:p>
            <a:pPr>
              <a:spcAft>
                <a:spcPts val="1800"/>
              </a:spcAft>
            </a:pPr>
            <a:r>
              <a:rPr lang="en-US" altLang="en-US" sz="1800" b="1" dirty="0" smtClean="0"/>
              <a:t>Not </a:t>
            </a:r>
            <a:r>
              <a:rPr lang="en-US" sz="1800" b="1" dirty="0" smtClean="0"/>
              <a:t>patented, described in a printed publication, or in public use, on sale, or otherwise available to the public </a:t>
            </a:r>
            <a:r>
              <a:rPr lang="en-US" sz="1800" dirty="0" smtClean="0"/>
              <a:t>before you filed your patent application.</a:t>
            </a:r>
          </a:p>
          <a:p>
            <a:pPr>
              <a:spcAft>
                <a:spcPts val="1800"/>
              </a:spcAft>
            </a:pPr>
            <a:r>
              <a:rPr lang="en-US" sz="1800" b="1" dirty="0" smtClean="0"/>
              <a:t>Not described in a patent or in an application for patent filed </a:t>
            </a:r>
            <a:r>
              <a:rPr lang="en-US" sz="1800" dirty="0" smtClean="0"/>
              <a:t>before you filed your patent application. </a:t>
            </a:r>
          </a:p>
          <a:p>
            <a:pPr>
              <a:spcAft>
                <a:spcPts val="1800"/>
              </a:spcAft>
            </a:pPr>
            <a:r>
              <a:rPr lang="en-US" altLang="en-US" sz="1800" b="1" dirty="0" smtClean="0"/>
              <a:t>Note that this applies to your own actions, too </a:t>
            </a:r>
            <a:r>
              <a:rPr lang="en-US" altLang="en-US" sz="1800" dirty="0" smtClean="0"/>
              <a:t> - theoretically, there’s a one year grace period, but don’t count on it.</a:t>
            </a:r>
            <a:endParaRPr lang="en-US" altLang="en-US" sz="1800" b="1" dirty="0"/>
          </a:p>
          <a:p>
            <a:endParaRPr lang="en-US" altLang="en-US" sz="1800" b="1" dirty="0"/>
          </a:p>
          <a:p>
            <a:endParaRPr lang="en-US" altLang="en-US" sz="1800" b="1" dirty="0"/>
          </a:p>
        </p:txBody>
      </p:sp>
      <p:sp>
        <p:nvSpPr>
          <p:cNvPr id="109572" name="Rectangle 4"/>
          <p:cNvSpPr>
            <a:spLocks noGrp="1" noChangeArrowheads="1"/>
          </p:cNvSpPr>
          <p:nvPr>
            <p:ph type="body" sz="half" idx="2"/>
          </p:nvPr>
        </p:nvSpPr>
        <p:spPr/>
        <p:txBody>
          <a:bodyPr/>
          <a:lstStyle/>
          <a:p>
            <a:pPr>
              <a:buFontTx/>
              <a:buNone/>
            </a:pPr>
            <a:r>
              <a:rPr lang="en-US" altLang="en-US" sz="1800" b="1"/>
              <a:t>USEFUL</a:t>
            </a:r>
            <a:r>
              <a:rPr lang="en-US" altLang="en-US" sz="1800"/>
              <a:t> </a:t>
            </a:r>
            <a:r>
              <a:rPr lang="en-US" altLang="en-US" sz="1800" b="1"/>
              <a:t>means</a:t>
            </a:r>
            <a:r>
              <a:rPr lang="en-US" altLang="en-US" sz="1800"/>
              <a:t> it has some utility...</a:t>
            </a:r>
          </a:p>
          <a:p>
            <a:pPr>
              <a:buFontTx/>
              <a:buNone/>
            </a:pPr>
            <a:r>
              <a:rPr lang="en-US" altLang="en-US" sz="1800" b="1"/>
              <a:t>NOT OBVIOUS means...</a:t>
            </a:r>
          </a:p>
          <a:p>
            <a:r>
              <a:rPr lang="en-US" altLang="en-US" sz="1800"/>
              <a:t>Even though the invention is novel, it may not be patented if the difference between the invention and the prior art would be obvious to a person having ordinary skill in the art.</a:t>
            </a:r>
            <a:endParaRPr lang="en-US" altLang="en-US" b="1"/>
          </a:p>
        </p:txBody>
      </p:sp>
      <p:pic>
        <p:nvPicPr>
          <p:cNvPr id="109573" name="Picture 5" descr="E:\IMAGES\TOOL\M0005520.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4267200"/>
            <a:ext cx="1349375" cy="2090738"/>
          </a:xfrm>
          <a:prstGeom prst="rect">
            <a:avLst/>
          </a:prstGeom>
          <a:noFill/>
          <a:extLst>
            <a:ext uri="{909E8E84-426E-40DD-AFC4-6F175D3DCCD1}">
              <a14:hiddenFill xmlns:a14="http://schemas.microsoft.com/office/drawing/2010/main">
                <a:solidFill>
                  <a:srgbClr val="FFFFFF"/>
                </a:solidFill>
              </a14:hiddenFill>
            </a:ext>
          </a:extLst>
        </p:spPr>
      </p:pic>
      <p:sp>
        <p:nvSpPr>
          <p:cNvPr id="109574" name="Oval 6"/>
          <p:cNvSpPr>
            <a:spLocks noChangeArrowheads="1"/>
          </p:cNvSpPr>
          <p:nvPr/>
        </p:nvSpPr>
        <p:spPr bwMode="auto">
          <a:xfrm>
            <a:off x="457200" y="4300538"/>
            <a:ext cx="4267200" cy="20574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09574"/>
                                        </p:tgtEl>
                                        <p:attrNameLst>
                                          <p:attrName>style.visibility</p:attrName>
                                        </p:attrNameLst>
                                      </p:cBhvr>
                                      <p:to>
                                        <p:strVal val="visible"/>
                                      </p:to>
                                    </p:set>
                                    <p:animEffect transition="in" filter="box(out)">
                                      <p:cBhvr>
                                        <p:cTn id="7" dur="500"/>
                                        <p:tgtEl>
                                          <p:spTgt spid="109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p:txBody>
          <a:bodyPr/>
          <a:lstStyle/>
          <a:p>
            <a:r>
              <a:rPr lang="en-US" altLang="en-US" sz="3600">
                <a:solidFill>
                  <a:schemeClr val="accent2"/>
                </a:solidFill>
              </a:rPr>
              <a:t>What can be protected by Copyright?</a:t>
            </a:r>
            <a:endParaRPr lang="en-US" altLang="en-US"/>
          </a:p>
        </p:txBody>
      </p:sp>
      <p:sp>
        <p:nvSpPr>
          <p:cNvPr id="258051" name="Rectangle 3"/>
          <p:cNvSpPr>
            <a:spLocks noGrp="1" noChangeArrowheads="1"/>
          </p:cNvSpPr>
          <p:nvPr>
            <p:ph type="body" idx="1"/>
          </p:nvPr>
        </p:nvSpPr>
        <p:spPr>
          <a:xfrm>
            <a:off x="650579" y="1524000"/>
            <a:ext cx="7772400" cy="609600"/>
          </a:xfrm>
        </p:spPr>
        <p:txBody>
          <a:bodyPr/>
          <a:lstStyle/>
          <a:p>
            <a:pPr marL="0" indent="0" algn="ctr">
              <a:buNone/>
            </a:pPr>
            <a:r>
              <a:rPr lang="en-US" altLang="en-US" sz="2800" dirty="0" smtClean="0"/>
              <a:t>Dramatic performances in a movie? </a:t>
            </a:r>
            <a:endParaRPr lang="en-US" altLang="en-US" sz="28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7756" y="2133600"/>
            <a:ext cx="6045200" cy="3657441"/>
          </a:xfrm>
          <a:prstGeom prst="rect">
            <a:avLst/>
          </a:prstGeom>
        </p:spPr>
      </p:pic>
      <p:sp>
        <p:nvSpPr>
          <p:cNvPr id="3" name="TextBox 2"/>
          <p:cNvSpPr txBox="1"/>
          <p:nvPr/>
        </p:nvSpPr>
        <p:spPr>
          <a:xfrm>
            <a:off x="1447800" y="6093767"/>
            <a:ext cx="6975179" cy="461665"/>
          </a:xfrm>
          <a:prstGeom prst="rect">
            <a:avLst/>
          </a:prstGeom>
          <a:noFill/>
        </p:spPr>
        <p:txBody>
          <a:bodyPr wrap="none" rtlCol="0">
            <a:spAutoFit/>
          </a:bodyPr>
          <a:lstStyle/>
          <a:p>
            <a:r>
              <a:rPr lang="en-US" i="1" dirty="0" smtClean="0"/>
              <a:t>Garcia v. Google and YouTube, 9</a:t>
            </a:r>
            <a:r>
              <a:rPr lang="en-US" i="1" baseline="30000" dirty="0" smtClean="0"/>
              <a:t>th</a:t>
            </a:r>
            <a:r>
              <a:rPr lang="en-US" i="1" dirty="0" smtClean="0"/>
              <a:t> Cir. – Feb. 26, 2014</a:t>
            </a:r>
            <a:endParaRPr lang="en-US" i="1" dirty="0"/>
          </a:p>
        </p:txBody>
      </p:sp>
    </p:spTree>
    <p:extLst>
      <p:ext uri="{BB962C8B-B14F-4D97-AF65-F5344CB8AC3E}">
        <p14:creationId xmlns:p14="http://schemas.microsoft.com/office/powerpoint/2010/main" val="80155941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MasterPhAnim="0">
  <p:cSld>
    <p:bg>
      <p:bgPr>
        <a:solidFill>
          <a:srgbClr val="E8E0C0"/>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838200" y="381000"/>
            <a:ext cx="7772400" cy="1143000"/>
          </a:xfrm>
        </p:spPr>
        <p:txBody>
          <a:bodyPr/>
          <a:lstStyle/>
          <a:p>
            <a:r>
              <a:rPr lang="en-US" altLang="en-US" b="1">
                <a:solidFill>
                  <a:schemeClr val="accent2"/>
                </a:solidFill>
              </a:rPr>
              <a:t>How Do You Get a Patent?</a:t>
            </a:r>
            <a:endParaRPr lang="en-US" altLang="en-US"/>
          </a:p>
        </p:txBody>
      </p:sp>
      <p:sp>
        <p:nvSpPr>
          <p:cNvPr id="111619" name="Rectangle 3"/>
          <p:cNvSpPr>
            <a:spLocks noGrp="1" noChangeArrowheads="1"/>
          </p:cNvSpPr>
          <p:nvPr>
            <p:ph type="body" idx="1"/>
          </p:nvPr>
        </p:nvSpPr>
        <p:spPr>
          <a:xfrm>
            <a:off x="685800" y="1447800"/>
            <a:ext cx="7772400" cy="4876800"/>
          </a:xfrm>
        </p:spPr>
        <p:txBody>
          <a:bodyPr/>
          <a:lstStyle/>
          <a:p>
            <a:r>
              <a:rPr lang="en-US" altLang="en-US"/>
              <a:t>Inventor’s Notebook or written disclosure</a:t>
            </a:r>
          </a:p>
          <a:p>
            <a:r>
              <a:rPr lang="en-US" altLang="en-US"/>
              <a:t>Patent Search</a:t>
            </a:r>
          </a:p>
          <a:p>
            <a:r>
              <a:rPr lang="en-US" altLang="en-US"/>
              <a:t>Prepare an Application</a:t>
            </a:r>
          </a:p>
          <a:p>
            <a:r>
              <a:rPr lang="en-US" altLang="en-US"/>
              <a:t>File the Application in the Patent Office</a:t>
            </a:r>
          </a:p>
          <a:p>
            <a:r>
              <a:rPr lang="en-US" altLang="en-US"/>
              <a:t>Application is Examined (and rejected)</a:t>
            </a:r>
          </a:p>
          <a:p>
            <a:r>
              <a:rPr lang="en-US" altLang="en-US"/>
              <a:t>Argue with Examiner</a:t>
            </a:r>
          </a:p>
          <a:p>
            <a:r>
              <a:rPr lang="en-US" altLang="en-US"/>
              <a:t>Patent Issues</a:t>
            </a:r>
          </a:p>
        </p:txBody>
      </p:sp>
      <p:pic>
        <p:nvPicPr>
          <p:cNvPr id="111620" name="Picture 4" descr="H:\art\BSA\GUS1.PC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4572000"/>
            <a:ext cx="2438400" cy="2082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1619">
                                            <p:txEl>
                                              <p:pRg st="0" end="0"/>
                                            </p:txEl>
                                          </p:spTgt>
                                        </p:tgtEl>
                                        <p:attrNameLst>
                                          <p:attrName>style.visibility</p:attrName>
                                        </p:attrNameLst>
                                      </p:cBhvr>
                                      <p:to>
                                        <p:strVal val="visible"/>
                                      </p:to>
                                    </p:set>
                                    <p:animEffect transition="in" filter="wipe(left)">
                                      <p:cBhvr>
                                        <p:cTn id="7" dur="500"/>
                                        <p:tgtEl>
                                          <p:spTgt spid="1116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1619">
                                            <p:txEl>
                                              <p:pRg st="1" end="1"/>
                                            </p:txEl>
                                          </p:spTgt>
                                        </p:tgtEl>
                                        <p:attrNameLst>
                                          <p:attrName>style.visibility</p:attrName>
                                        </p:attrNameLst>
                                      </p:cBhvr>
                                      <p:to>
                                        <p:strVal val="visible"/>
                                      </p:to>
                                    </p:set>
                                    <p:animEffect transition="in" filter="wipe(left)">
                                      <p:cBhvr>
                                        <p:cTn id="12" dur="500"/>
                                        <p:tgtEl>
                                          <p:spTgt spid="11161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1619">
                                            <p:txEl>
                                              <p:pRg st="2" end="2"/>
                                            </p:txEl>
                                          </p:spTgt>
                                        </p:tgtEl>
                                        <p:attrNameLst>
                                          <p:attrName>style.visibility</p:attrName>
                                        </p:attrNameLst>
                                      </p:cBhvr>
                                      <p:to>
                                        <p:strVal val="visible"/>
                                      </p:to>
                                    </p:set>
                                    <p:animEffect transition="in" filter="wipe(left)">
                                      <p:cBhvr>
                                        <p:cTn id="17" dur="500"/>
                                        <p:tgtEl>
                                          <p:spTgt spid="11161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1619">
                                            <p:txEl>
                                              <p:pRg st="3" end="3"/>
                                            </p:txEl>
                                          </p:spTgt>
                                        </p:tgtEl>
                                        <p:attrNameLst>
                                          <p:attrName>style.visibility</p:attrName>
                                        </p:attrNameLst>
                                      </p:cBhvr>
                                      <p:to>
                                        <p:strVal val="visible"/>
                                      </p:to>
                                    </p:set>
                                    <p:animEffect transition="in" filter="wipe(left)">
                                      <p:cBhvr>
                                        <p:cTn id="22" dur="500"/>
                                        <p:tgtEl>
                                          <p:spTgt spid="11161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1619">
                                            <p:txEl>
                                              <p:pRg st="4" end="4"/>
                                            </p:txEl>
                                          </p:spTgt>
                                        </p:tgtEl>
                                        <p:attrNameLst>
                                          <p:attrName>style.visibility</p:attrName>
                                        </p:attrNameLst>
                                      </p:cBhvr>
                                      <p:to>
                                        <p:strVal val="visible"/>
                                      </p:to>
                                    </p:set>
                                    <p:animEffect transition="in" filter="wipe(left)">
                                      <p:cBhvr>
                                        <p:cTn id="27" dur="500"/>
                                        <p:tgtEl>
                                          <p:spTgt spid="11161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1619">
                                            <p:txEl>
                                              <p:pRg st="5" end="5"/>
                                            </p:txEl>
                                          </p:spTgt>
                                        </p:tgtEl>
                                        <p:attrNameLst>
                                          <p:attrName>style.visibility</p:attrName>
                                        </p:attrNameLst>
                                      </p:cBhvr>
                                      <p:to>
                                        <p:strVal val="visible"/>
                                      </p:to>
                                    </p:set>
                                    <p:animEffect transition="in" filter="wipe(left)">
                                      <p:cBhvr>
                                        <p:cTn id="32" dur="500"/>
                                        <p:tgtEl>
                                          <p:spTgt spid="111619">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1619">
                                            <p:txEl>
                                              <p:pRg st="6" end="6"/>
                                            </p:txEl>
                                          </p:spTgt>
                                        </p:tgtEl>
                                        <p:attrNameLst>
                                          <p:attrName>style.visibility</p:attrName>
                                        </p:attrNameLst>
                                      </p:cBhvr>
                                      <p:to>
                                        <p:strVal val="visible"/>
                                      </p:to>
                                    </p:set>
                                    <p:animEffect transition="in" filter="wipe(left)">
                                      <p:cBhvr>
                                        <p:cTn id="37" dur="500"/>
                                        <p:tgtEl>
                                          <p:spTgt spid="1116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build="p" autoUpdateAnimBg="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6" name="Picture 2" descr="1867377-slicedbre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0"/>
            <a:ext cx="8601075" cy="682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4453269"/>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descr="1-trac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81400" y="228600"/>
            <a:ext cx="4867275" cy="6248400"/>
          </a:xfrm>
          <a:prstGeom prst="rect">
            <a:avLst/>
          </a:prstGeom>
          <a:noFill/>
          <a:ln w="9525">
            <a:solidFill>
              <a:schemeClr val="tx1"/>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178179" name="Text Box 3"/>
          <p:cNvSpPr txBox="1">
            <a:spLocks noChangeArrowheads="1"/>
          </p:cNvSpPr>
          <p:nvPr/>
        </p:nvSpPr>
        <p:spPr bwMode="auto">
          <a:xfrm>
            <a:off x="685800" y="1752600"/>
            <a:ext cx="1963738"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b="1">
                <a:solidFill>
                  <a:schemeClr val="accent2"/>
                </a:solidFill>
                <a:latin typeface="Times New Roman" pitchFamily="18" charset="0"/>
              </a:rPr>
              <a:t>Patent No.1</a:t>
            </a:r>
          </a:p>
          <a:p>
            <a:pPr algn="ctr"/>
            <a:r>
              <a:rPr lang="en-US" altLang="en-US" sz="2800" b="1">
                <a:solidFill>
                  <a:schemeClr val="accent2"/>
                </a:solidFill>
                <a:latin typeface="Times New Roman" pitchFamily="18" charset="0"/>
              </a:rPr>
              <a:t>1834</a:t>
            </a:r>
            <a:endParaRPr lang="en-US" altLang="en-US" sz="2800" b="1">
              <a:latin typeface="Times New Roman" pitchFamily="18" charset="0"/>
            </a:endParaRPr>
          </a:p>
        </p:txBody>
      </p:sp>
      <p:pic>
        <p:nvPicPr>
          <p:cNvPr id="178180" name="Picture 4" descr="Rugg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19400"/>
            <a:ext cx="3321050"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8011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78180"/>
                                        </p:tgtEl>
                                        <p:attrNameLst>
                                          <p:attrName>style.visibility</p:attrName>
                                        </p:attrNameLst>
                                      </p:cBhvr>
                                      <p:to>
                                        <p:strVal val="visible"/>
                                      </p:to>
                                    </p:set>
                                    <p:animEffect transition="in" filter="box(out)">
                                      <p:cBhvr>
                                        <p:cTn id="7" dur="500"/>
                                        <p:tgtEl>
                                          <p:spTgt spid="178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descr="1646-first_patent_in_Ameri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752600"/>
            <a:ext cx="8610600" cy="4691063"/>
          </a:xfrm>
          <a:prstGeom prst="rect">
            <a:avLst/>
          </a:prstGeom>
          <a:noFill/>
          <a:extLst>
            <a:ext uri="{909E8E84-426E-40DD-AFC4-6F175D3DCCD1}">
              <a14:hiddenFill xmlns:a14="http://schemas.microsoft.com/office/drawing/2010/main">
                <a:solidFill>
                  <a:srgbClr val="FFFFFF"/>
                </a:solidFill>
              </a14:hiddenFill>
            </a:ext>
          </a:extLst>
        </p:spPr>
      </p:pic>
      <p:sp>
        <p:nvSpPr>
          <p:cNvPr id="179203" name="Text Box 3"/>
          <p:cNvSpPr txBox="1">
            <a:spLocks noChangeArrowheads="1"/>
          </p:cNvSpPr>
          <p:nvPr/>
        </p:nvSpPr>
        <p:spPr bwMode="auto">
          <a:xfrm>
            <a:off x="1292225" y="371475"/>
            <a:ext cx="6792913"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a:solidFill>
                  <a:schemeClr val="accent2"/>
                </a:solidFill>
                <a:latin typeface="Times New Roman" pitchFamily="18" charset="0"/>
              </a:rPr>
              <a:t>The first patent in America </a:t>
            </a:r>
            <a:br>
              <a:rPr lang="en-US" altLang="en-US" sz="2800">
                <a:solidFill>
                  <a:schemeClr val="accent2"/>
                </a:solidFill>
                <a:latin typeface="Times New Roman" pitchFamily="18" charset="0"/>
              </a:rPr>
            </a:br>
            <a:r>
              <a:rPr lang="en-US" altLang="en-US" sz="2800">
                <a:solidFill>
                  <a:schemeClr val="accent2"/>
                </a:solidFill>
                <a:latin typeface="Times New Roman" pitchFamily="18" charset="0"/>
              </a:rPr>
              <a:t>“Method of Manufacturing Scythes”</a:t>
            </a:r>
            <a:br>
              <a:rPr lang="en-US" altLang="en-US" sz="2800">
                <a:solidFill>
                  <a:schemeClr val="accent2"/>
                </a:solidFill>
                <a:latin typeface="Times New Roman" pitchFamily="18" charset="0"/>
              </a:rPr>
            </a:br>
            <a:r>
              <a:rPr lang="en-US" altLang="en-US" sz="2800">
                <a:solidFill>
                  <a:schemeClr val="accent2"/>
                </a:solidFill>
                <a:latin typeface="Times New Roman" pitchFamily="18" charset="0"/>
              </a:rPr>
              <a:t>granted in 1646 by Massachusetts Bay Colony</a:t>
            </a:r>
            <a:endParaRPr lang="en-US" altLang="en-US" sz="2400">
              <a:latin typeface="Times New Roman" pitchFamily="18" charset="0"/>
            </a:endParaRPr>
          </a:p>
        </p:txBody>
      </p:sp>
    </p:spTree>
    <p:extLst>
      <p:ext uri="{BB962C8B-B14F-4D97-AF65-F5344CB8AC3E}">
        <p14:creationId xmlns:p14="http://schemas.microsoft.com/office/powerpoint/2010/main" val="1303789230"/>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ext Box 2"/>
          <p:cNvSpPr txBox="1">
            <a:spLocks noChangeArrowheads="1"/>
          </p:cNvSpPr>
          <p:nvPr/>
        </p:nvSpPr>
        <p:spPr bwMode="auto">
          <a:xfrm>
            <a:off x="533400" y="228600"/>
            <a:ext cx="79835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b="1">
                <a:solidFill>
                  <a:schemeClr val="accent2"/>
                </a:solidFill>
                <a:latin typeface="Times New Roman" pitchFamily="18" charset="0"/>
              </a:rPr>
              <a:t>First U.S. Patent - Method of Making Potash - 1790</a:t>
            </a:r>
          </a:p>
        </p:txBody>
      </p:sp>
      <p:pic>
        <p:nvPicPr>
          <p:cNvPr id="180227" name="Picture 3" descr="1790-first_US_Pat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838200"/>
            <a:ext cx="7696200" cy="5754688"/>
          </a:xfrm>
          <a:prstGeom prst="rect">
            <a:avLst/>
          </a:prstGeom>
          <a:noFill/>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1439754"/>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2" descr="6469-lincoln-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2286000"/>
            <a:ext cx="7710488" cy="2132013"/>
          </a:xfrm>
          <a:prstGeom prst="rect">
            <a:avLst/>
          </a:prstGeom>
          <a:noFill/>
          <a:extLst>
            <a:ext uri="{909E8E84-426E-40DD-AFC4-6F175D3DCCD1}">
              <a14:hiddenFill xmlns:a14="http://schemas.microsoft.com/office/drawing/2010/main">
                <a:solidFill>
                  <a:srgbClr val="FFFFFF"/>
                </a:solidFill>
              </a14:hiddenFill>
            </a:ext>
          </a:extLst>
        </p:spPr>
      </p:pic>
      <p:sp>
        <p:nvSpPr>
          <p:cNvPr id="265219" name="Text Box 3"/>
          <p:cNvSpPr txBox="1">
            <a:spLocks noChangeArrowheads="1"/>
          </p:cNvSpPr>
          <p:nvPr/>
        </p:nvSpPr>
        <p:spPr bwMode="auto">
          <a:xfrm>
            <a:off x="609600" y="912813"/>
            <a:ext cx="8018463"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b="1">
                <a:solidFill>
                  <a:schemeClr val="accent2"/>
                </a:solidFill>
              </a:rPr>
              <a:t>A. LINCOLN</a:t>
            </a:r>
            <a:r>
              <a:rPr lang="en-US" altLang="en-US" sz="2800">
                <a:solidFill>
                  <a:schemeClr val="accent2"/>
                </a:solidFill>
              </a:rPr>
              <a:t/>
            </a:r>
            <a:br>
              <a:rPr lang="en-US" altLang="en-US" sz="2800">
                <a:solidFill>
                  <a:schemeClr val="accent2"/>
                </a:solidFill>
              </a:rPr>
            </a:br>
            <a:r>
              <a:rPr lang="en-US" altLang="en-US" sz="2400">
                <a:solidFill>
                  <a:schemeClr val="accent2"/>
                </a:solidFill>
              </a:rPr>
              <a:t>MANNER OF BOUYING VESSELS</a:t>
            </a:r>
            <a:r>
              <a:rPr lang="en-US" altLang="en-US" sz="2800">
                <a:solidFill>
                  <a:schemeClr val="accent2"/>
                </a:solidFill>
              </a:rPr>
              <a:t/>
            </a:r>
            <a:br>
              <a:rPr lang="en-US" altLang="en-US" sz="2800">
                <a:solidFill>
                  <a:schemeClr val="accent2"/>
                </a:solidFill>
              </a:rPr>
            </a:br>
            <a:r>
              <a:rPr lang="en-US" altLang="en-US" sz="2800">
                <a:solidFill>
                  <a:schemeClr val="accent2"/>
                </a:solidFill>
              </a:rPr>
              <a:t>No. 6,469                                Patented May 22, 1849</a:t>
            </a:r>
            <a:endParaRPr lang="en-US" altLang="en-US" sz="2800"/>
          </a:p>
        </p:txBody>
      </p:sp>
    </p:spTree>
    <p:extLst>
      <p:ext uri="{BB962C8B-B14F-4D97-AF65-F5344CB8AC3E}">
        <p14:creationId xmlns:p14="http://schemas.microsoft.com/office/powerpoint/2010/main" val="212312767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65219">
                                            <p:txEl>
                                              <p:pRg st="0" end="0"/>
                                            </p:txEl>
                                          </p:spTgt>
                                        </p:tgtEl>
                                        <p:attrNameLst>
                                          <p:attrName>style.visibility</p:attrName>
                                        </p:attrNameLst>
                                      </p:cBhvr>
                                      <p:to>
                                        <p:strVal val="visible"/>
                                      </p:to>
                                    </p:set>
                                    <p:animEffect transition="in" filter="box(out)">
                                      <p:cBhvr>
                                        <p:cTn id="7" dur="500"/>
                                        <p:tgtEl>
                                          <p:spTgt spid="2652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219" grpId="0" build="p" autoUpdateAnimBg="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2" name="Picture 2" descr="200521-edison_phonograp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685800"/>
            <a:ext cx="7924800" cy="5400675"/>
          </a:xfrm>
          <a:prstGeom prst="rect">
            <a:avLst/>
          </a:prstGeom>
          <a:noFill/>
          <a:extLst>
            <a:ext uri="{909E8E84-426E-40DD-AFC4-6F175D3DCCD1}">
              <a14:hiddenFill xmlns:a14="http://schemas.microsoft.com/office/drawing/2010/main">
                <a:solidFill>
                  <a:srgbClr val="FFFFFF"/>
                </a:solidFill>
              </a14:hiddenFill>
            </a:ext>
          </a:extLst>
        </p:spPr>
      </p:pic>
      <p:sp>
        <p:nvSpPr>
          <p:cNvPr id="250883" name="Text Box 3"/>
          <p:cNvSpPr txBox="1">
            <a:spLocks noChangeArrowheads="1"/>
          </p:cNvSpPr>
          <p:nvPr/>
        </p:nvSpPr>
        <p:spPr bwMode="auto">
          <a:xfrm>
            <a:off x="762000" y="838200"/>
            <a:ext cx="7386638" cy="12493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b="1">
                <a:solidFill>
                  <a:schemeClr val="accent2"/>
                </a:solidFill>
              </a:rPr>
              <a:t>T. A. EDISON</a:t>
            </a:r>
            <a:br>
              <a:rPr lang="en-US" altLang="en-US" sz="2800" b="1">
                <a:solidFill>
                  <a:schemeClr val="accent2"/>
                </a:solidFill>
              </a:rPr>
            </a:br>
            <a:r>
              <a:rPr lang="en-US" altLang="en-US" sz="2400">
                <a:solidFill>
                  <a:schemeClr val="accent2"/>
                </a:solidFill>
              </a:rPr>
              <a:t>Phonograph or Speaking Machine</a:t>
            </a:r>
            <a:br>
              <a:rPr lang="en-US" altLang="en-US" sz="2400">
                <a:solidFill>
                  <a:schemeClr val="accent2"/>
                </a:solidFill>
              </a:rPr>
            </a:br>
            <a:r>
              <a:rPr lang="en-US" altLang="en-US" sz="2400">
                <a:solidFill>
                  <a:schemeClr val="accent2"/>
                </a:solidFill>
              </a:rPr>
              <a:t>No. 200,521                                   Patented Feb. 19, 1878</a:t>
            </a:r>
          </a:p>
        </p:txBody>
      </p:sp>
    </p:spTree>
    <p:extLst>
      <p:ext uri="{BB962C8B-B14F-4D97-AF65-F5344CB8AC3E}">
        <p14:creationId xmlns:p14="http://schemas.microsoft.com/office/powerpoint/2010/main" val="2148939415"/>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6" name="Picture 2" descr="388850-koda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603375"/>
            <a:ext cx="6324600" cy="5254625"/>
          </a:xfrm>
          <a:prstGeom prst="rect">
            <a:avLst/>
          </a:prstGeom>
          <a:noFill/>
          <a:extLst>
            <a:ext uri="{909E8E84-426E-40DD-AFC4-6F175D3DCCD1}">
              <a14:hiddenFill xmlns:a14="http://schemas.microsoft.com/office/drawing/2010/main">
                <a:solidFill>
                  <a:srgbClr val="FFFFFF"/>
                </a:solidFill>
              </a14:hiddenFill>
            </a:ext>
          </a:extLst>
        </p:spPr>
      </p:pic>
      <p:sp>
        <p:nvSpPr>
          <p:cNvPr id="251907" name="Text Box 3"/>
          <p:cNvSpPr txBox="1">
            <a:spLocks noChangeArrowheads="1"/>
          </p:cNvSpPr>
          <p:nvPr/>
        </p:nvSpPr>
        <p:spPr bwMode="auto">
          <a:xfrm>
            <a:off x="636588" y="574675"/>
            <a:ext cx="780256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solidFill>
                  <a:schemeClr val="accent2"/>
                </a:solidFill>
                <a:latin typeface="Times New Roman" pitchFamily="18" charset="0"/>
              </a:rPr>
              <a:t>U.S. Patent 388,850        </a:t>
            </a:r>
            <a:r>
              <a:rPr lang="en-US" altLang="en-US" sz="2400" b="1">
                <a:solidFill>
                  <a:schemeClr val="accent2"/>
                </a:solidFill>
                <a:latin typeface="Times New Roman" pitchFamily="18" charset="0"/>
              </a:rPr>
              <a:t>CAMERA</a:t>
            </a:r>
            <a:r>
              <a:rPr lang="en-US" altLang="en-US" sz="2400">
                <a:solidFill>
                  <a:schemeClr val="accent2"/>
                </a:solidFill>
                <a:latin typeface="Times New Roman" pitchFamily="18" charset="0"/>
              </a:rPr>
              <a:t>       Patented Sept.4, 1888</a:t>
            </a:r>
          </a:p>
          <a:p>
            <a:pPr algn="ctr"/>
            <a:r>
              <a:rPr lang="en-US" altLang="en-US" sz="2400">
                <a:solidFill>
                  <a:schemeClr val="accent2"/>
                </a:solidFill>
                <a:latin typeface="Times New Roman" pitchFamily="18" charset="0"/>
              </a:rPr>
              <a:t>Inventor: George Eastman</a:t>
            </a:r>
          </a:p>
        </p:txBody>
      </p:sp>
    </p:spTree>
    <p:extLst>
      <p:ext uri="{BB962C8B-B14F-4D97-AF65-F5344CB8AC3E}">
        <p14:creationId xmlns:p14="http://schemas.microsoft.com/office/powerpoint/2010/main" val="2583529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51907"/>
                                        </p:tgtEl>
                                        <p:attrNameLst>
                                          <p:attrName>style.visibility</p:attrName>
                                        </p:attrNameLst>
                                      </p:cBhvr>
                                      <p:to>
                                        <p:strVal val="visible"/>
                                      </p:to>
                                    </p:set>
                                    <p:anim calcmode="lin" valueType="num">
                                      <p:cBhvr additive="base">
                                        <p:cTn id="7" dur="500" fill="hold"/>
                                        <p:tgtEl>
                                          <p:spTgt spid="251907"/>
                                        </p:tgtEl>
                                        <p:attrNameLst>
                                          <p:attrName>ppt_x</p:attrName>
                                        </p:attrNameLst>
                                      </p:cBhvr>
                                      <p:tavLst>
                                        <p:tav tm="0">
                                          <p:val>
                                            <p:strVal val="0-#ppt_w/2"/>
                                          </p:val>
                                        </p:tav>
                                        <p:tav tm="100000">
                                          <p:val>
                                            <p:strVal val="#ppt_x"/>
                                          </p:val>
                                        </p:tav>
                                      </p:tavLst>
                                    </p:anim>
                                    <p:anim calcmode="lin" valueType="num">
                                      <p:cBhvr additive="base">
                                        <p:cTn id="8" dur="500" fill="hold"/>
                                        <p:tgtEl>
                                          <p:spTgt spid="25190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07" grpId="0" autoUpdateAnimBg="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1647-mor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28600"/>
            <a:ext cx="7639050" cy="6238875"/>
          </a:xfrm>
          <a:prstGeom prst="rect">
            <a:avLst/>
          </a:prstGeom>
          <a:noFill/>
          <a:extLst>
            <a:ext uri="{909E8E84-426E-40DD-AFC4-6F175D3DCCD1}">
              <a14:hiddenFill xmlns:a14="http://schemas.microsoft.com/office/drawing/2010/main">
                <a:solidFill>
                  <a:srgbClr val="FFFFFF"/>
                </a:solidFill>
              </a14:hiddenFill>
            </a:ext>
          </a:extLst>
        </p:spPr>
      </p:pic>
      <p:pic>
        <p:nvPicPr>
          <p:cNvPr id="118787" name="Picture 3" descr="ezra_corne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905000"/>
            <a:ext cx="2600325" cy="3286125"/>
          </a:xfrm>
          <a:prstGeom prst="rect">
            <a:avLst/>
          </a:prstGeom>
          <a:noFill/>
          <a:ln w="9525">
            <a:solidFill>
              <a:schemeClr val="tx1"/>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40618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18787"/>
                                        </p:tgtEl>
                                        <p:attrNameLst>
                                          <p:attrName>style.visibility</p:attrName>
                                        </p:attrNameLst>
                                      </p:cBhvr>
                                      <p:to>
                                        <p:strVal val="visible"/>
                                      </p:to>
                                    </p:set>
                                    <p:animEffect transition="in" filter="box(out)">
                                      <p:cBhvr>
                                        <p:cTn id="7" dur="500"/>
                                        <p:tgtEl>
                                          <p:spTgt spid="118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0" name="Picture 2" descr="2221776-xero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04800"/>
            <a:ext cx="8686800" cy="5876925"/>
          </a:xfrm>
          <a:prstGeom prst="rect">
            <a:avLst/>
          </a:prstGeom>
          <a:noFill/>
          <a:ln w="9525">
            <a:solidFill>
              <a:schemeClr val="tx1"/>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1670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p:txBody>
          <a:bodyPr/>
          <a:lstStyle/>
          <a:p>
            <a:r>
              <a:rPr lang="en-US" altLang="en-US" sz="3200">
                <a:solidFill>
                  <a:schemeClr val="accent2"/>
                </a:solidFill>
              </a:rPr>
              <a:t>What CANNOT be protected by Copyright?</a:t>
            </a:r>
            <a:endParaRPr lang="en-US" altLang="en-US"/>
          </a:p>
        </p:txBody>
      </p:sp>
      <p:sp>
        <p:nvSpPr>
          <p:cNvPr id="259075" name="Rectangle 3"/>
          <p:cNvSpPr>
            <a:spLocks noGrp="1" noChangeArrowheads="1"/>
          </p:cNvSpPr>
          <p:nvPr>
            <p:ph type="body" idx="1"/>
          </p:nvPr>
        </p:nvSpPr>
        <p:spPr/>
        <p:txBody>
          <a:bodyPr/>
          <a:lstStyle/>
          <a:p>
            <a:r>
              <a:rPr lang="en-US" altLang="en-US" sz="2800"/>
              <a:t>Works that have not been “fixed”</a:t>
            </a:r>
          </a:p>
          <a:p>
            <a:r>
              <a:rPr lang="en-US" altLang="en-US" sz="2800"/>
              <a:t>Titles, names, short phrases or slogans</a:t>
            </a:r>
          </a:p>
          <a:p>
            <a:r>
              <a:rPr lang="en-US" altLang="en-US" sz="2800"/>
              <a:t>Characters (usually) or “scenes a faire”</a:t>
            </a:r>
          </a:p>
          <a:p>
            <a:r>
              <a:rPr lang="en-US" altLang="en-US" sz="2800"/>
              <a:t>Familiar symbols or designs</a:t>
            </a:r>
          </a:p>
          <a:p>
            <a:r>
              <a:rPr lang="en-US" altLang="en-US" sz="2800"/>
              <a:t>Mere listings of facts, ingredients, etc.</a:t>
            </a:r>
          </a:p>
          <a:p>
            <a:r>
              <a:rPr lang="en-US" altLang="en-US" sz="2800"/>
              <a:t>Ideas, procedures, methods, etc.</a:t>
            </a:r>
          </a:p>
          <a:p>
            <a:r>
              <a:rPr lang="en-US" altLang="en-US" sz="2800"/>
              <a:t>Compilations of information in public domain</a:t>
            </a:r>
          </a:p>
          <a:p>
            <a:r>
              <a:rPr lang="en-US" altLang="en-US" sz="2800"/>
              <a:t>US Government Works</a:t>
            </a: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9075">
                                            <p:txEl>
                                              <p:pRg st="0" end="0"/>
                                            </p:txEl>
                                          </p:spTgt>
                                        </p:tgtEl>
                                        <p:attrNameLst>
                                          <p:attrName>style.visibility</p:attrName>
                                        </p:attrNameLst>
                                      </p:cBhvr>
                                      <p:to>
                                        <p:strVal val="visible"/>
                                      </p:to>
                                    </p:set>
                                    <p:animEffect transition="in" filter="wipe(left)">
                                      <p:cBhvr>
                                        <p:cTn id="7" dur="500"/>
                                        <p:tgtEl>
                                          <p:spTgt spid="2590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9075">
                                            <p:txEl>
                                              <p:pRg st="1" end="1"/>
                                            </p:txEl>
                                          </p:spTgt>
                                        </p:tgtEl>
                                        <p:attrNameLst>
                                          <p:attrName>style.visibility</p:attrName>
                                        </p:attrNameLst>
                                      </p:cBhvr>
                                      <p:to>
                                        <p:strVal val="visible"/>
                                      </p:to>
                                    </p:set>
                                    <p:animEffect transition="in" filter="wipe(left)">
                                      <p:cBhvr>
                                        <p:cTn id="12" dur="500"/>
                                        <p:tgtEl>
                                          <p:spTgt spid="25907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9075">
                                            <p:txEl>
                                              <p:pRg st="2" end="2"/>
                                            </p:txEl>
                                          </p:spTgt>
                                        </p:tgtEl>
                                        <p:attrNameLst>
                                          <p:attrName>style.visibility</p:attrName>
                                        </p:attrNameLst>
                                      </p:cBhvr>
                                      <p:to>
                                        <p:strVal val="visible"/>
                                      </p:to>
                                    </p:set>
                                    <p:animEffect transition="in" filter="wipe(left)">
                                      <p:cBhvr>
                                        <p:cTn id="17" dur="500"/>
                                        <p:tgtEl>
                                          <p:spTgt spid="25907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59075">
                                            <p:txEl>
                                              <p:pRg st="3" end="3"/>
                                            </p:txEl>
                                          </p:spTgt>
                                        </p:tgtEl>
                                        <p:attrNameLst>
                                          <p:attrName>style.visibility</p:attrName>
                                        </p:attrNameLst>
                                      </p:cBhvr>
                                      <p:to>
                                        <p:strVal val="visible"/>
                                      </p:to>
                                    </p:set>
                                    <p:animEffect transition="in" filter="wipe(left)">
                                      <p:cBhvr>
                                        <p:cTn id="22" dur="500"/>
                                        <p:tgtEl>
                                          <p:spTgt spid="25907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59075">
                                            <p:txEl>
                                              <p:pRg st="4" end="4"/>
                                            </p:txEl>
                                          </p:spTgt>
                                        </p:tgtEl>
                                        <p:attrNameLst>
                                          <p:attrName>style.visibility</p:attrName>
                                        </p:attrNameLst>
                                      </p:cBhvr>
                                      <p:to>
                                        <p:strVal val="visible"/>
                                      </p:to>
                                    </p:set>
                                    <p:animEffect transition="in" filter="wipe(left)">
                                      <p:cBhvr>
                                        <p:cTn id="27" dur="500"/>
                                        <p:tgtEl>
                                          <p:spTgt spid="259075">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59075">
                                            <p:txEl>
                                              <p:pRg st="5" end="5"/>
                                            </p:txEl>
                                          </p:spTgt>
                                        </p:tgtEl>
                                        <p:attrNameLst>
                                          <p:attrName>style.visibility</p:attrName>
                                        </p:attrNameLst>
                                      </p:cBhvr>
                                      <p:to>
                                        <p:strVal val="visible"/>
                                      </p:to>
                                    </p:set>
                                    <p:animEffect transition="in" filter="wipe(left)">
                                      <p:cBhvr>
                                        <p:cTn id="32" dur="500"/>
                                        <p:tgtEl>
                                          <p:spTgt spid="259075">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59075">
                                            <p:txEl>
                                              <p:pRg st="6" end="6"/>
                                            </p:txEl>
                                          </p:spTgt>
                                        </p:tgtEl>
                                        <p:attrNameLst>
                                          <p:attrName>style.visibility</p:attrName>
                                        </p:attrNameLst>
                                      </p:cBhvr>
                                      <p:to>
                                        <p:strVal val="visible"/>
                                      </p:to>
                                    </p:set>
                                    <p:animEffect transition="in" filter="wipe(left)">
                                      <p:cBhvr>
                                        <p:cTn id="37" dur="500"/>
                                        <p:tgtEl>
                                          <p:spTgt spid="259075">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59075">
                                            <p:txEl>
                                              <p:pRg st="7" end="7"/>
                                            </p:txEl>
                                          </p:spTgt>
                                        </p:tgtEl>
                                        <p:attrNameLst>
                                          <p:attrName>style.visibility</p:attrName>
                                        </p:attrNameLst>
                                      </p:cBhvr>
                                      <p:to>
                                        <p:strVal val="visible"/>
                                      </p:to>
                                    </p:set>
                                    <p:animEffect transition="in" filter="wipe(left)">
                                      <p:cBhvr>
                                        <p:cTn id="42" dur="500"/>
                                        <p:tgtEl>
                                          <p:spTgt spid="25907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5" grpId="0" build="p"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2" name="Picture 2" descr="447918-strowg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8305800" cy="6884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8182225"/>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2" descr="4044405-toilettarget"/>
          <p:cNvPicPr>
            <a:picLocks noChangeAspect="1" noChangeArrowheads="1"/>
          </p:cNvPicPr>
          <p:nvPr/>
        </p:nvPicPr>
        <p:blipFill>
          <a:blip r:embed="rId2">
            <a:extLst>
              <a:ext uri="{28A0092B-C50C-407E-A947-70E740481C1C}">
                <a14:useLocalDpi xmlns:a14="http://schemas.microsoft.com/office/drawing/2010/main" val="0"/>
              </a:ext>
            </a:extLst>
          </a:blip>
          <a:srcRect t="47423"/>
          <a:stretch>
            <a:fillRect/>
          </a:stretch>
        </p:blipFill>
        <p:spPr bwMode="auto">
          <a:xfrm>
            <a:off x="0" y="0"/>
            <a:ext cx="9144000" cy="5970588"/>
          </a:xfrm>
          <a:prstGeom prst="rect">
            <a:avLst/>
          </a:prstGeom>
          <a:noFill/>
          <a:extLst>
            <a:ext uri="{909E8E84-426E-40DD-AFC4-6F175D3DCCD1}">
              <a14:hiddenFill xmlns:a14="http://schemas.microsoft.com/office/drawing/2010/main">
                <a:solidFill>
                  <a:srgbClr val="FFFFFF"/>
                </a:solidFill>
              </a14:hiddenFill>
            </a:ext>
          </a:extLst>
        </p:spPr>
      </p:pic>
      <p:sp>
        <p:nvSpPr>
          <p:cNvPr id="204803" name="Text Box 3"/>
          <p:cNvSpPr txBox="1">
            <a:spLocks noChangeArrowheads="1"/>
          </p:cNvSpPr>
          <p:nvPr/>
        </p:nvSpPr>
        <p:spPr bwMode="auto">
          <a:xfrm>
            <a:off x="838200" y="5791200"/>
            <a:ext cx="80057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3200">
                <a:solidFill>
                  <a:schemeClr val="accent2"/>
                </a:solidFill>
                <a:latin typeface="Times New Roman" pitchFamily="18" charset="0"/>
              </a:rPr>
              <a:t>4,044,405 Target In a Bowl or Urinal to Attract </a:t>
            </a:r>
            <a:br>
              <a:rPr lang="en-US" altLang="en-US" sz="3200">
                <a:solidFill>
                  <a:schemeClr val="accent2"/>
                </a:solidFill>
                <a:latin typeface="Times New Roman" pitchFamily="18" charset="0"/>
              </a:rPr>
            </a:br>
            <a:r>
              <a:rPr lang="en-US" altLang="en-US" sz="3200">
                <a:solidFill>
                  <a:schemeClr val="accent2"/>
                </a:solidFill>
                <a:latin typeface="Times New Roman" pitchFamily="18" charset="0"/>
              </a:rPr>
              <a:t>the Attention of Urinating Human Males</a:t>
            </a:r>
          </a:p>
        </p:txBody>
      </p:sp>
    </p:spTree>
    <p:extLst>
      <p:ext uri="{BB962C8B-B14F-4D97-AF65-F5344CB8AC3E}">
        <p14:creationId xmlns:p14="http://schemas.microsoft.com/office/powerpoint/2010/main" val="10737106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04803"/>
                                        </p:tgtEl>
                                        <p:attrNameLst>
                                          <p:attrName>style.visibility</p:attrName>
                                        </p:attrNameLst>
                                      </p:cBhvr>
                                      <p:to>
                                        <p:strVal val="visible"/>
                                      </p:to>
                                    </p:set>
                                    <p:anim calcmode="lin" valueType="num">
                                      <p:cBhvr additive="base">
                                        <p:cTn id="7" dur="500" fill="hold"/>
                                        <p:tgtEl>
                                          <p:spTgt spid="204803"/>
                                        </p:tgtEl>
                                        <p:attrNameLst>
                                          <p:attrName>ppt_x</p:attrName>
                                        </p:attrNameLst>
                                      </p:cBhvr>
                                      <p:tavLst>
                                        <p:tav tm="0">
                                          <p:val>
                                            <p:strVal val="0-#ppt_w/2"/>
                                          </p:val>
                                        </p:tav>
                                        <p:tav tm="100000">
                                          <p:val>
                                            <p:strVal val="#ppt_x"/>
                                          </p:val>
                                        </p:tav>
                                      </p:tavLst>
                                    </p:anim>
                                    <p:anim calcmode="lin" valueType="num">
                                      <p:cBhvr additive="base">
                                        <p:cTn id="8" dur="500" fill="hold"/>
                                        <p:tgtEl>
                                          <p:spTgt spid="2048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3" grpId="0" autoUpdateAnimBg="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828" name="Object 4"/>
          <p:cNvGraphicFramePr>
            <a:graphicFrameLocks noChangeAspect="1"/>
          </p:cNvGraphicFramePr>
          <p:nvPr/>
        </p:nvGraphicFramePr>
        <p:xfrm>
          <a:off x="0" y="914400"/>
          <a:ext cx="9144000" cy="4267200"/>
        </p:xfrm>
        <a:graphic>
          <a:graphicData uri="http://schemas.openxmlformats.org/presentationml/2006/ole">
            <mc:AlternateContent xmlns:mc="http://schemas.openxmlformats.org/markup-compatibility/2006">
              <mc:Choice xmlns:v="urn:schemas-microsoft-com:vml" Requires="v">
                <p:oleObj spid="_x0000_s315410" name="Image" r:id="rId3" imgW="36290726" imgH="16935926" progId="PhotoshopElements.Image.8">
                  <p:embed/>
                </p:oleObj>
              </mc:Choice>
              <mc:Fallback>
                <p:oleObj name="Image" r:id="rId3" imgW="36290726" imgH="16935926" progId="PhotoshopElements.Imag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14400"/>
                        <a:ext cx="91440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827" name="Text Box 3"/>
          <p:cNvSpPr txBox="1">
            <a:spLocks noChangeArrowheads="1"/>
          </p:cNvSpPr>
          <p:nvPr/>
        </p:nvSpPr>
        <p:spPr bwMode="auto">
          <a:xfrm>
            <a:off x="2057400" y="685800"/>
            <a:ext cx="5467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schemeClr val="accent2"/>
                </a:solidFill>
                <a:latin typeface="Times New Roman" pitchFamily="18" charset="0"/>
              </a:rPr>
              <a:t>269,766 Animal Trap (1882)</a:t>
            </a:r>
          </a:p>
        </p:txBody>
      </p:sp>
    </p:spTree>
    <p:extLst>
      <p:ext uri="{BB962C8B-B14F-4D97-AF65-F5344CB8AC3E}">
        <p14:creationId xmlns:p14="http://schemas.microsoft.com/office/powerpoint/2010/main" val="20708431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205827"/>
                                        </p:tgtEl>
                                        <p:attrNameLst>
                                          <p:attrName>style.visibility</p:attrName>
                                        </p:attrNameLst>
                                      </p:cBhvr>
                                      <p:to>
                                        <p:strVal val="visible"/>
                                      </p:to>
                                    </p:set>
                                    <p:anim calcmode="lin" valueType="num">
                                      <p:cBhvr additive="base">
                                        <p:cTn id="7" dur="500" fill="hold"/>
                                        <p:tgtEl>
                                          <p:spTgt spid="205827"/>
                                        </p:tgtEl>
                                        <p:attrNameLst>
                                          <p:attrName>ppt_x</p:attrName>
                                        </p:attrNameLst>
                                      </p:cBhvr>
                                      <p:tavLst>
                                        <p:tav tm="0">
                                          <p:val>
                                            <p:strVal val="0-#ppt_w/2"/>
                                          </p:val>
                                        </p:tav>
                                        <p:tav tm="100000">
                                          <p:val>
                                            <p:strVal val="#ppt_x"/>
                                          </p:val>
                                        </p:tav>
                                      </p:tavLst>
                                    </p:anim>
                                    <p:anim calcmode="lin" valueType="num">
                                      <p:cBhvr additive="base">
                                        <p:cTn id="8" dur="500" fill="hold"/>
                                        <p:tgtEl>
                                          <p:spTgt spid="2058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27" grpId="0" autoUpdateAnimBg="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70372" name="Object 4"/>
          <p:cNvGraphicFramePr>
            <a:graphicFrameLocks noChangeAspect="1"/>
          </p:cNvGraphicFramePr>
          <p:nvPr/>
        </p:nvGraphicFramePr>
        <p:xfrm>
          <a:off x="3124200" y="1447800"/>
          <a:ext cx="5535613" cy="5162550"/>
        </p:xfrm>
        <a:graphic>
          <a:graphicData uri="http://schemas.openxmlformats.org/presentationml/2006/ole">
            <mc:AlternateContent xmlns:mc="http://schemas.openxmlformats.org/markup-compatibility/2006">
              <mc:Choice xmlns:v="urn:schemas-microsoft-com:vml" Requires="v">
                <p:oleObj spid="_x0000_s316433" name="Photo Editor Photo" r:id="rId3" imgW="5533333" imgH="5161905" progId="MSPhotoEd.3">
                  <p:embed/>
                </p:oleObj>
              </mc:Choice>
              <mc:Fallback>
                <p:oleObj name="Photo Editor Photo" r:id="rId3" imgW="5533333" imgH="5161905"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1447800"/>
                        <a:ext cx="5535613" cy="516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70373" name="Text Box 5"/>
          <p:cNvSpPr txBox="1">
            <a:spLocks noChangeArrowheads="1"/>
          </p:cNvSpPr>
          <p:nvPr/>
        </p:nvSpPr>
        <p:spPr bwMode="auto">
          <a:xfrm>
            <a:off x="441325" y="519113"/>
            <a:ext cx="2740025" cy="149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a:t>Pet Garment</a:t>
            </a:r>
            <a:br>
              <a:rPr lang="en-US" altLang="en-US"/>
            </a:br>
            <a:r>
              <a:rPr lang="en-US" altLang="en-US"/>
              <a:t>Des 444,923</a:t>
            </a:r>
            <a:br>
              <a:rPr lang="en-US" altLang="en-US"/>
            </a:br>
            <a:r>
              <a:rPr lang="en-US" altLang="en-US" sz="2000"/>
              <a:t>(2001)</a:t>
            </a:r>
            <a:endParaRPr lang="en-US" altLang="en-US"/>
          </a:p>
        </p:txBody>
      </p:sp>
    </p:spTree>
    <p:extLst>
      <p:ext uri="{BB962C8B-B14F-4D97-AF65-F5344CB8AC3E}">
        <p14:creationId xmlns:p14="http://schemas.microsoft.com/office/powerpoint/2010/main" val="4171486620"/>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8626" name="Object 2"/>
          <p:cNvGraphicFramePr>
            <a:graphicFrameLocks noChangeAspect="1"/>
          </p:cNvGraphicFramePr>
          <p:nvPr/>
        </p:nvGraphicFramePr>
        <p:xfrm>
          <a:off x="0" y="533400"/>
          <a:ext cx="9144000" cy="5375275"/>
        </p:xfrm>
        <a:graphic>
          <a:graphicData uri="http://schemas.openxmlformats.org/presentationml/2006/ole">
            <mc:AlternateContent xmlns:mc="http://schemas.openxmlformats.org/markup-compatibility/2006">
              <mc:Choice xmlns:v="urn:schemas-microsoft-com:vml" Requires="v">
                <p:oleObj spid="_x0000_s317457" name="Image" r:id="rId3" imgW="10803033" imgH="6351151" progId="Photoshop.Image.6">
                  <p:embed/>
                </p:oleObj>
              </mc:Choice>
              <mc:Fallback>
                <p:oleObj name="Image" r:id="rId3" imgW="10803033" imgH="6351151" progId="Photoshop.Image.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33400"/>
                        <a:ext cx="9144000" cy="537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199639082"/>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E8E0C0"/>
        </a:solidFill>
        <a:effectLst/>
      </p:bgPr>
    </p:bg>
    <p:spTree>
      <p:nvGrpSpPr>
        <p:cNvPr id="1" name=""/>
        <p:cNvGrpSpPr/>
        <p:nvPr/>
      </p:nvGrpSpPr>
      <p:grpSpPr>
        <a:xfrm>
          <a:off x="0" y="0"/>
          <a:ext cx="0" cy="0"/>
          <a:chOff x="0" y="0"/>
          <a:chExt cx="0" cy="0"/>
        </a:xfrm>
      </p:grpSpPr>
      <p:pic>
        <p:nvPicPr>
          <p:cNvPr id="122882" name="Picture 2" descr="H:\Presentations\Weird_Wonderful_Patents_Speech\graphics\4605000-grnhs_helmet-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7925" y="0"/>
            <a:ext cx="5426075" cy="6858000"/>
          </a:xfrm>
          <a:prstGeom prst="rect">
            <a:avLst/>
          </a:prstGeom>
          <a:noFill/>
          <a:extLst>
            <a:ext uri="{909E8E84-426E-40DD-AFC4-6F175D3DCCD1}">
              <a14:hiddenFill xmlns:a14="http://schemas.microsoft.com/office/drawing/2010/main">
                <a:solidFill>
                  <a:srgbClr val="FFFFFF"/>
                </a:solidFill>
              </a14:hiddenFill>
            </a:ext>
          </a:extLst>
        </p:spPr>
      </p:pic>
      <p:sp>
        <p:nvSpPr>
          <p:cNvPr id="122883" name="Text Box 3"/>
          <p:cNvSpPr txBox="1">
            <a:spLocks noChangeArrowheads="1"/>
          </p:cNvSpPr>
          <p:nvPr/>
        </p:nvSpPr>
        <p:spPr bwMode="auto">
          <a:xfrm>
            <a:off x="166688" y="2514600"/>
            <a:ext cx="3194050" cy="161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a:solidFill>
                  <a:schemeClr val="accent2"/>
                </a:solidFill>
              </a:rPr>
              <a:t>Patent 4,605,000</a:t>
            </a:r>
            <a:br>
              <a:rPr lang="en-US" altLang="en-US">
                <a:solidFill>
                  <a:schemeClr val="accent2"/>
                </a:solidFill>
              </a:rPr>
            </a:br>
            <a:r>
              <a:rPr lang="en-US" altLang="en-US" sz="2800" b="1">
                <a:solidFill>
                  <a:schemeClr val="accent2"/>
                </a:solidFill>
              </a:rPr>
              <a:t>Greenhouse Helmet</a:t>
            </a:r>
            <a:r>
              <a:rPr lang="en-US" altLang="en-US">
                <a:solidFill>
                  <a:schemeClr val="accent2"/>
                </a:solidFill>
              </a:rPr>
              <a:t/>
            </a:r>
            <a:br>
              <a:rPr lang="en-US" altLang="en-US">
                <a:solidFill>
                  <a:schemeClr val="accent2"/>
                </a:solidFill>
              </a:rPr>
            </a:br>
            <a:r>
              <a:rPr lang="en-US" altLang="en-US">
                <a:solidFill>
                  <a:schemeClr val="accent2"/>
                </a:solidFill>
              </a:rPr>
              <a:t>Waldomar Anguita</a:t>
            </a:r>
            <a:br>
              <a:rPr lang="en-US" altLang="en-US">
                <a:solidFill>
                  <a:schemeClr val="accent2"/>
                </a:solidFill>
              </a:rPr>
            </a:br>
            <a:r>
              <a:rPr lang="en-US" altLang="en-US">
                <a:solidFill>
                  <a:schemeClr val="accent2"/>
                </a:solidFill>
              </a:rPr>
              <a:t>Aug. 12, 1986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1000"/>
                                  </p:stCondLst>
                                  <p:childTnLst>
                                    <p:set>
                                      <p:cBhvr>
                                        <p:cTn id="6" dur="1" fill="hold">
                                          <p:stCondLst>
                                            <p:cond delay="0"/>
                                          </p:stCondLst>
                                        </p:cTn>
                                        <p:tgtEl>
                                          <p:spTgt spid="122883">
                                            <p:txEl>
                                              <p:pRg st="0" end="0"/>
                                            </p:txEl>
                                          </p:spTgt>
                                        </p:tgtEl>
                                        <p:attrNameLst>
                                          <p:attrName>style.visibility</p:attrName>
                                        </p:attrNameLst>
                                      </p:cBhvr>
                                      <p:to>
                                        <p:strVal val="visible"/>
                                      </p:to>
                                    </p:set>
                                    <p:animEffect transition="in" filter="box(out)">
                                      <p:cBhvr>
                                        <p:cTn id="7" dur="500"/>
                                        <p:tgtEl>
                                          <p:spTgt spid="1228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3" grpId="0" build="p" autoUpdateAnimBg="0" advAuto="100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1634" name="Picture 2" descr="I:\Presentations\Weird_Wonderful_Patents_Speech\Medical-sex\313516-1-sleep.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0"/>
            <a:ext cx="60610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7423221"/>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E8E0C0"/>
        </a:solidFill>
        <a:effectLst/>
      </p:bgPr>
    </p:bg>
    <p:spTree>
      <p:nvGrpSpPr>
        <p:cNvPr id="1" name=""/>
        <p:cNvGrpSpPr/>
        <p:nvPr/>
      </p:nvGrpSpPr>
      <p:grpSpPr>
        <a:xfrm>
          <a:off x="0" y="0"/>
          <a:ext cx="0" cy="0"/>
          <a:chOff x="0" y="0"/>
          <a:chExt cx="0" cy="0"/>
        </a:xfrm>
      </p:grpSpPr>
      <p:pic>
        <p:nvPicPr>
          <p:cNvPr id="123906" name="Picture 2" descr="H:\Presentations\Weird_Wonderful_Patents_Speech\graphics\4634021-brass_monkey.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0"/>
            <a:ext cx="4876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3907" name="Text Box 3"/>
          <p:cNvSpPr txBox="1">
            <a:spLocks noChangeArrowheads="1"/>
          </p:cNvSpPr>
          <p:nvPr/>
        </p:nvSpPr>
        <p:spPr bwMode="auto">
          <a:xfrm>
            <a:off x="488950" y="3149600"/>
            <a:ext cx="3173413"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b="1">
                <a:solidFill>
                  <a:schemeClr val="accent2"/>
                </a:solidFill>
              </a:rPr>
              <a:t>4,634,021</a:t>
            </a:r>
          </a:p>
          <a:p>
            <a:pPr algn="ctr"/>
            <a:r>
              <a:rPr lang="en-US" altLang="en-US" sz="2800" b="1">
                <a:solidFill>
                  <a:schemeClr val="accent2"/>
                </a:solidFill>
              </a:rPr>
              <a:t>Release Mechanism</a:t>
            </a: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2000"/>
                                  </p:stCondLst>
                                  <p:childTnLst>
                                    <p:set>
                                      <p:cBhvr>
                                        <p:cTn id="6" dur="1" fill="hold">
                                          <p:stCondLst>
                                            <p:cond delay="0"/>
                                          </p:stCondLst>
                                        </p:cTn>
                                        <p:tgtEl>
                                          <p:spTgt spid="123907"/>
                                        </p:tgtEl>
                                        <p:attrNameLst>
                                          <p:attrName>style.visibility</p:attrName>
                                        </p:attrNameLst>
                                      </p:cBhvr>
                                      <p:to>
                                        <p:strVal val="visible"/>
                                      </p:to>
                                    </p:set>
                                    <p:animEffect transition="in" filter="box(out)">
                                      <p:cBhvr>
                                        <p:cTn id="7" dur="500"/>
                                        <p:tgtEl>
                                          <p:spTgt spid="1239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7" grpId="0" autoUpdateAnimBg="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2658" name="Picture 2" descr="I:\Presentations\Weird_Wonderful_Patents_Speech\graphics\3299891bunny_syring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9144000" cy="3227388"/>
          </a:xfrm>
          <a:prstGeom prst="rect">
            <a:avLst/>
          </a:prstGeom>
          <a:noFill/>
          <a:extLst>
            <a:ext uri="{909E8E84-426E-40DD-AFC4-6F175D3DCCD1}">
              <a14:hiddenFill xmlns:a14="http://schemas.microsoft.com/office/drawing/2010/main">
                <a:solidFill>
                  <a:srgbClr val="FFFFFF"/>
                </a:solidFill>
              </a14:hiddenFill>
            </a:ext>
          </a:extLst>
        </p:spPr>
      </p:pic>
      <p:sp>
        <p:nvSpPr>
          <p:cNvPr id="582659" name="Text Box 3"/>
          <p:cNvSpPr txBox="1">
            <a:spLocks noChangeArrowheads="1"/>
          </p:cNvSpPr>
          <p:nvPr/>
        </p:nvSpPr>
        <p:spPr bwMode="auto">
          <a:xfrm>
            <a:off x="974725" y="4786313"/>
            <a:ext cx="7112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accent2"/>
                </a:solidFill>
              </a:rPr>
              <a:t>3,299,891 Syringe for Pediatricians</a:t>
            </a:r>
            <a:endParaRPr lang="en-US" altLang="en-US"/>
          </a:p>
        </p:txBody>
      </p:sp>
    </p:spTree>
    <p:extLst>
      <p:ext uri="{BB962C8B-B14F-4D97-AF65-F5344CB8AC3E}">
        <p14:creationId xmlns:p14="http://schemas.microsoft.com/office/powerpoint/2010/main" val="32102377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82659">
                                            <p:txEl>
                                              <p:pRg st="0" end="0"/>
                                            </p:txEl>
                                          </p:spTgt>
                                        </p:tgtEl>
                                        <p:attrNameLst>
                                          <p:attrName>style.visibility</p:attrName>
                                        </p:attrNameLst>
                                      </p:cBhvr>
                                      <p:to>
                                        <p:strVal val="visible"/>
                                      </p:to>
                                    </p:set>
                                    <p:anim calcmode="lin" valueType="num">
                                      <p:cBhvr additive="base">
                                        <p:cTn id="7" dur="500" fill="hold"/>
                                        <p:tgtEl>
                                          <p:spTgt spid="58265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8265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59" grpId="0" build="p" autoUpdateAnimBg="0" advAuto="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Text Box 2"/>
          <p:cNvSpPr txBox="1">
            <a:spLocks noChangeArrowheads="1"/>
          </p:cNvSpPr>
          <p:nvPr/>
        </p:nvSpPr>
        <p:spPr bwMode="auto">
          <a:xfrm>
            <a:off x="0" y="0"/>
            <a:ext cx="3684588" cy="191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3200">
                <a:solidFill>
                  <a:schemeClr val="accent2"/>
                </a:solidFill>
              </a:rPr>
              <a:t>2004/216,209</a:t>
            </a:r>
            <a:br>
              <a:rPr lang="en-US" altLang="en-US" sz="3200">
                <a:solidFill>
                  <a:schemeClr val="accent2"/>
                </a:solidFill>
              </a:rPr>
            </a:br>
            <a:r>
              <a:rPr lang="en-US" altLang="en-US" sz="3200">
                <a:solidFill>
                  <a:schemeClr val="accent2"/>
                </a:solidFill>
              </a:rPr>
              <a:t>Swimwear as</a:t>
            </a:r>
            <a:br>
              <a:rPr lang="en-US" altLang="en-US" sz="3200">
                <a:solidFill>
                  <a:schemeClr val="accent2"/>
                </a:solidFill>
              </a:rPr>
            </a:br>
            <a:r>
              <a:rPr lang="en-US" altLang="en-US" sz="3200">
                <a:solidFill>
                  <a:schemeClr val="accent2"/>
                </a:solidFill>
              </a:rPr>
              <a:t>Information Device</a:t>
            </a:r>
            <a:br>
              <a:rPr lang="en-US" altLang="en-US" sz="3200">
                <a:solidFill>
                  <a:schemeClr val="accent2"/>
                </a:solidFill>
              </a:rPr>
            </a:br>
            <a:r>
              <a:rPr lang="en-US" altLang="en-US" sz="2400">
                <a:solidFill>
                  <a:schemeClr val="accent2"/>
                </a:solidFill>
              </a:rPr>
              <a:t>(2004)</a:t>
            </a:r>
          </a:p>
        </p:txBody>
      </p:sp>
      <p:graphicFrame>
        <p:nvGraphicFramePr>
          <p:cNvPr id="542723" name="Object 3"/>
          <p:cNvGraphicFramePr>
            <a:graphicFrameLocks noChangeAspect="1"/>
          </p:cNvGraphicFramePr>
          <p:nvPr/>
        </p:nvGraphicFramePr>
        <p:xfrm>
          <a:off x="5364163" y="0"/>
          <a:ext cx="3779837" cy="6858000"/>
        </p:xfrm>
        <a:graphic>
          <a:graphicData uri="http://schemas.openxmlformats.org/presentationml/2006/ole">
            <mc:AlternateContent xmlns:mc="http://schemas.openxmlformats.org/markup-compatibility/2006">
              <mc:Choice xmlns:v="urn:schemas-microsoft-com:vml" Requires="v">
                <p:oleObj spid="_x0000_s318571" name="Image" r:id="rId3" imgW="4501471" imgH="8165663" progId="Photoshop.Image.6">
                  <p:embed/>
                </p:oleObj>
              </mc:Choice>
              <mc:Fallback>
                <p:oleObj name="Image" r:id="rId3" imgW="4501471" imgH="8165663" progId="Photoshop.Image.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0"/>
                        <a:ext cx="377983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42724" name="Object 4"/>
          <p:cNvGraphicFramePr>
            <a:graphicFrameLocks noChangeAspect="1"/>
          </p:cNvGraphicFramePr>
          <p:nvPr/>
        </p:nvGraphicFramePr>
        <p:xfrm>
          <a:off x="5562600" y="0"/>
          <a:ext cx="3402013" cy="6858000"/>
        </p:xfrm>
        <a:graphic>
          <a:graphicData uri="http://schemas.openxmlformats.org/presentationml/2006/ole">
            <mc:AlternateContent xmlns:mc="http://schemas.openxmlformats.org/markup-compatibility/2006">
              <mc:Choice xmlns:v="urn:schemas-microsoft-com:vml" Requires="v">
                <p:oleObj spid="_x0000_s318572" name="Image" r:id="rId5" imgW="4501471" imgH="9072920" progId="Photoshop.Image.6">
                  <p:embed/>
                </p:oleObj>
              </mc:Choice>
              <mc:Fallback>
                <p:oleObj name="Image" r:id="rId5" imgW="4501471" imgH="9072920" progId="Photoshop.Image.6">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0"/>
                        <a:ext cx="34020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42725" name="Object 5"/>
          <p:cNvGraphicFramePr>
            <a:graphicFrameLocks noChangeAspect="1"/>
          </p:cNvGraphicFramePr>
          <p:nvPr/>
        </p:nvGraphicFramePr>
        <p:xfrm>
          <a:off x="0" y="0"/>
          <a:ext cx="3716338" cy="6858000"/>
        </p:xfrm>
        <a:graphic>
          <a:graphicData uri="http://schemas.openxmlformats.org/presentationml/2006/ole">
            <mc:AlternateContent xmlns:mc="http://schemas.openxmlformats.org/markup-compatibility/2006">
              <mc:Choice xmlns:v="urn:schemas-microsoft-com:vml" Requires="v">
                <p:oleObj spid="_x0000_s318573" name="Image" r:id="rId7" imgW="5401694" imgH="9980176" progId="Photoshop.Image.6">
                  <p:embed/>
                </p:oleObj>
              </mc:Choice>
              <mc:Fallback>
                <p:oleObj name="Image" r:id="rId7" imgW="5401694" imgH="9980176" progId="Photoshop.Image.6">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37163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42726" name="Object 6"/>
          <p:cNvGraphicFramePr>
            <a:graphicFrameLocks noChangeAspect="1"/>
          </p:cNvGraphicFramePr>
          <p:nvPr/>
        </p:nvGraphicFramePr>
        <p:xfrm>
          <a:off x="5548313" y="0"/>
          <a:ext cx="3402012" cy="6858000"/>
        </p:xfrm>
        <a:graphic>
          <a:graphicData uri="http://schemas.openxmlformats.org/presentationml/2006/ole">
            <mc:AlternateContent xmlns:mc="http://schemas.openxmlformats.org/markup-compatibility/2006">
              <mc:Choice xmlns:v="urn:schemas-microsoft-com:vml" Requires="v">
                <p:oleObj spid="_x0000_s318574" name="Image" r:id="rId9" imgW="4501471" imgH="9072920" progId="Photoshop.Image.6">
                  <p:embed/>
                </p:oleObj>
              </mc:Choice>
              <mc:Fallback>
                <p:oleObj name="Image" r:id="rId9" imgW="4501471" imgH="9072920" progId="Photoshop.Image.6">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48313" y="0"/>
                        <a:ext cx="340201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42727" name="Object 7"/>
          <p:cNvGraphicFramePr>
            <a:graphicFrameLocks noChangeAspect="1"/>
          </p:cNvGraphicFramePr>
          <p:nvPr/>
        </p:nvGraphicFramePr>
        <p:xfrm>
          <a:off x="0" y="0"/>
          <a:ext cx="3779838" cy="6858000"/>
        </p:xfrm>
        <a:graphic>
          <a:graphicData uri="http://schemas.openxmlformats.org/presentationml/2006/ole">
            <mc:AlternateContent xmlns:mc="http://schemas.openxmlformats.org/markup-compatibility/2006">
              <mc:Choice xmlns:v="urn:schemas-microsoft-com:vml" Requires="v">
                <p:oleObj spid="_x0000_s318575" name="Image" r:id="rId11" imgW="4501471" imgH="8165663" progId="Photoshop.Image.6">
                  <p:embed/>
                </p:oleObj>
              </mc:Choice>
              <mc:Fallback>
                <p:oleObj name="Image" r:id="rId11" imgW="4501471" imgH="8165663" progId="Photoshop.Image.6">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37798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42728" name="Object 8"/>
          <p:cNvGraphicFramePr>
            <a:graphicFrameLocks noChangeAspect="1"/>
          </p:cNvGraphicFramePr>
          <p:nvPr/>
        </p:nvGraphicFramePr>
        <p:xfrm>
          <a:off x="0" y="0"/>
          <a:ext cx="3810000" cy="6858000"/>
        </p:xfrm>
        <a:graphic>
          <a:graphicData uri="http://schemas.openxmlformats.org/presentationml/2006/ole">
            <mc:AlternateContent xmlns:mc="http://schemas.openxmlformats.org/markup-compatibility/2006">
              <mc:Choice xmlns:v="urn:schemas-microsoft-com:vml" Requires="v">
                <p:oleObj spid="_x0000_s318576" name="Image" r:id="rId13" imgW="4501471" imgH="9072920" progId="Photoshop.Image.6">
                  <p:embed/>
                </p:oleObj>
              </mc:Choice>
              <mc:Fallback>
                <p:oleObj name="Image" r:id="rId13" imgW="4501471" imgH="9072920" progId="Photoshop.Image.6">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3810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42729" name="Object 9"/>
          <p:cNvGraphicFramePr>
            <a:graphicFrameLocks noChangeAspect="1"/>
          </p:cNvGraphicFramePr>
          <p:nvPr/>
        </p:nvGraphicFramePr>
        <p:xfrm>
          <a:off x="5364163" y="0"/>
          <a:ext cx="3779837" cy="6858000"/>
        </p:xfrm>
        <a:graphic>
          <a:graphicData uri="http://schemas.openxmlformats.org/presentationml/2006/ole">
            <mc:AlternateContent xmlns:mc="http://schemas.openxmlformats.org/markup-compatibility/2006">
              <mc:Choice xmlns:v="urn:schemas-microsoft-com:vml" Requires="v">
                <p:oleObj spid="_x0000_s318577" name="Image" r:id="rId15" imgW="4501471" imgH="8165663" progId="Photoshop.Image.6">
                  <p:embed/>
                </p:oleObj>
              </mc:Choice>
              <mc:Fallback>
                <p:oleObj name="Image" r:id="rId15" imgW="4501471" imgH="8165663" progId="Photoshop.Image.6">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64163" y="0"/>
                        <a:ext cx="377983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223177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542723"/>
                                        </p:tgtEl>
                                        <p:attrNameLst>
                                          <p:attrName>style.visibility</p:attrName>
                                        </p:attrNameLst>
                                      </p:cBhvr>
                                      <p:to>
                                        <p:strVal val="visible"/>
                                      </p:to>
                                    </p:set>
                                    <p:animEffect transition="in" filter="wipe(right)">
                                      <p:cBhvr>
                                        <p:cTn id="7" dur="500"/>
                                        <p:tgtEl>
                                          <p:spTgt spid="5427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542724"/>
                                        </p:tgtEl>
                                        <p:attrNameLst>
                                          <p:attrName>style.visibility</p:attrName>
                                        </p:attrNameLst>
                                      </p:cBhvr>
                                      <p:to>
                                        <p:strVal val="visible"/>
                                      </p:to>
                                    </p:set>
                                    <p:animEffect transition="in" filter="wipe(right)">
                                      <p:cBhvr>
                                        <p:cTn id="12" dur="500"/>
                                        <p:tgtEl>
                                          <p:spTgt spid="54272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542725"/>
                                        </p:tgtEl>
                                        <p:attrNameLst>
                                          <p:attrName>style.visibility</p:attrName>
                                        </p:attrNameLst>
                                      </p:cBhvr>
                                      <p:to>
                                        <p:strVal val="visible"/>
                                      </p:to>
                                    </p:set>
                                    <p:animEffect transition="in" filter="wipe(right)">
                                      <p:cBhvr>
                                        <p:cTn id="17" dur="500"/>
                                        <p:tgtEl>
                                          <p:spTgt spid="54272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542726"/>
                                        </p:tgtEl>
                                        <p:attrNameLst>
                                          <p:attrName>style.visibility</p:attrName>
                                        </p:attrNameLst>
                                      </p:cBhvr>
                                      <p:to>
                                        <p:strVal val="visible"/>
                                      </p:to>
                                    </p:set>
                                    <p:animEffect transition="in" filter="wipe(right)">
                                      <p:cBhvr>
                                        <p:cTn id="22" dur="500"/>
                                        <p:tgtEl>
                                          <p:spTgt spid="54272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nodeType="clickEffect">
                                  <p:stCondLst>
                                    <p:cond delay="0"/>
                                  </p:stCondLst>
                                  <p:childTnLst>
                                    <p:set>
                                      <p:cBhvr>
                                        <p:cTn id="26" dur="1" fill="hold">
                                          <p:stCondLst>
                                            <p:cond delay="0"/>
                                          </p:stCondLst>
                                        </p:cTn>
                                        <p:tgtEl>
                                          <p:spTgt spid="542727"/>
                                        </p:tgtEl>
                                        <p:attrNameLst>
                                          <p:attrName>style.visibility</p:attrName>
                                        </p:attrNameLst>
                                      </p:cBhvr>
                                      <p:to>
                                        <p:strVal val="visible"/>
                                      </p:to>
                                    </p:set>
                                    <p:animEffect transition="in" filter="wipe(right)">
                                      <p:cBhvr>
                                        <p:cTn id="27" dur="500"/>
                                        <p:tgtEl>
                                          <p:spTgt spid="54272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2" fill="hold" nodeType="clickEffect">
                                  <p:stCondLst>
                                    <p:cond delay="0"/>
                                  </p:stCondLst>
                                  <p:childTnLst>
                                    <p:set>
                                      <p:cBhvr>
                                        <p:cTn id="31" dur="1" fill="hold">
                                          <p:stCondLst>
                                            <p:cond delay="0"/>
                                          </p:stCondLst>
                                        </p:cTn>
                                        <p:tgtEl>
                                          <p:spTgt spid="542728"/>
                                        </p:tgtEl>
                                        <p:attrNameLst>
                                          <p:attrName>style.visibility</p:attrName>
                                        </p:attrNameLst>
                                      </p:cBhvr>
                                      <p:to>
                                        <p:strVal val="visible"/>
                                      </p:to>
                                    </p:set>
                                    <p:animEffect transition="in" filter="wipe(right)">
                                      <p:cBhvr>
                                        <p:cTn id="32" dur="500"/>
                                        <p:tgtEl>
                                          <p:spTgt spid="54272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2" fill="hold" nodeType="clickEffect">
                                  <p:stCondLst>
                                    <p:cond delay="0"/>
                                  </p:stCondLst>
                                  <p:childTnLst>
                                    <p:set>
                                      <p:cBhvr>
                                        <p:cTn id="36" dur="1" fill="hold">
                                          <p:stCondLst>
                                            <p:cond delay="0"/>
                                          </p:stCondLst>
                                        </p:cTn>
                                        <p:tgtEl>
                                          <p:spTgt spid="542729"/>
                                        </p:tgtEl>
                                        <p:attrNameLst>
                                          <p:attrName>style.visibility</p:attrName>
                                        </p:attrNameLst>
                                      </p:cBhvr>
                                      <p:to>
                                        <p:strVal val="visible"/>
                                      </p:to>
                                    </p:set>
                                    <p:animEffect transition="in" filter="wipe(right)">
                                      <p:cBhvr>
                                        <p:cTn id="37" dur="500"/>
                                        <p:tgtEl>
                                          <p:spTgt spid="5427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p:txBody>
          <a:bodyPr/>
          <a:lstStyle/>
          <a:p>
            <a:r>
              <a:rPr lang="en-US" altLang="en-US">
                <a:solidFill>
                  <a:schemeClr val="accent2"/>
                </a:solidFill>
              </a:rPr>
              <a:t>The “Bundle of Rights”	</a:t>
            </a:r>
            <a:endParaRPr lang="en-US" altLang="en-US"/>
          </a:p>
        </p:txBody>
      </p:sp>
      <p:sp>
        <p:nvSpPr>
          <p:cNvPr id="260099" name="Rectangle 3"/>
          <p:cNvSpPr>
            <a:spLocks noGrp="1" noChangeArrowheads="1"/>
          </p:cNvSpPr>
          <p:nvPr>
            <p:ph type="body" idx="1"/>
          </p:nvPr>
        </p:nvSpPr>
        <p:spPr>
          <a:xfrm>
            <a:off x="685800" y="1981200"/>
            <a:ext cx="7772400" cy="3124200"/>
          </a:xfrm>
        </p:spPr>
        <p:txBody>
          <a:bodyPr/>
          <a:lstStyle/>
          <a:p>
            <a:r>
              <a:rPr lang="en-US" altLang="en-US" b="1"/>
              <a:t>To Reproduce</a:t>
            </a:r>
            <a:r>
              <a:rPr lang="en-US" altLang="en-US"/>
              <a:t> the work in copies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0099">
                                            <p:txEl>
                                              <p:pRg st="0" end="0"/>
                                            </p:txEl>
                                          </p:spTgt>
                                        </p:tgtEl>
                                        <p:attrNameLst>
                                          <p:attrName>style.visibility</p:attrName>
                                        </p:attrNameLst>
                                      </p:cBhvr>
                                      <p:to>
                                        <p:strVal val="visible"/>
                                      </p:to>
                                    </p:set>
                                    <p:animEffect transition="in" filter="wipe(left)">
                                      <p:cBhvr>
                                        <p:cTn id="7" dur="500"/>
                                        <p:tgtEl>
                                          <p:spTgt spid="26009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099" grpId="0" build="p"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2" descr="81497-coffinhat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 y="228600"/>
            <a:ext cx="8458200" cy="6400800"/>
          </a:xfrm>
          <a:prstGeom prst="rect">
            <a:avLst/>
          </a:prstGeom>
          <a:noFill/>
          <a:extLst>
            <a:ext uri="{909E8E84-426E-40DD-AFC4-6F175D3DCCD1}">
              <a14:hiddenFill xmlns:a14="http://schemas.microsoft.com/office/drawing/2010/main">
                <a:solidFill>
                  <a:srgbClr val="FFFFFF"/>
                </a:solidFill>
              </a14:hiddenFill>
            </a:ext>
          </a:extLst>
        </p:spPr>
      </p:pic>
      <p:sp>
        <p:nvSpPr>
          <p:cNvPr id="192515" name="Text Box 3"/>
          <p:cNvSpPr txBox="1">
            <a:spLocks noChangeArrowheads="1"/>
          </p:cNvSpPr>
          <p:nvPr/>
        </p:nvSpPr>
        <p:spPr bwMode="auto">
          <a:xfrm>
            <a:off x="5486400" y="914400"/>
            <a:ext cx="3368675"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a:solidFill>
                  <a:schemeClr val="accent2"/>
                </a:solidFill>
                <a:latin typeface="Times New Roman" pitchFamily="18" charset="0"/>
              </a:rPr>
              <a:t>Patent 81,437</a:t>
            </a:r>
            <a:br>
              <a:rPr lang="en-US" altLang="en-US">
                <a:solidFill>
                  <a:schemeClr val="accent2"/>
                </a:solidFill>
                <a:latin typeface="Times New Roman" pitchFamily="18" charset="0"/>
              </a:rPr>
            </a:br>
            <a:r>
              <a:rPr lang="en-US" altLang="en-US">
                <a:solidFill>
                  <a:schemeClr val="accent2"/>
                </a:solidFill>
                <a:latin typeface="Times New Roman" pitchFamily="18" charset="0"/>
              </a:rPr>
              <a:t>Coffin with Escape Hatch</a:t>
            </a:r>
            <a:endParaRPr lang="en-US" altLang="en-US">
              <a:latin typeface="Times New Roman" pitchFamily="18" charset="0"/>
            </a:endParaRPr>
          </a:p>
        </p:txBody>
      </p:sp>
      <p:pic>
        <p:nvPicPr>
          <p:cNvPr id="192516" name="Picture 4" descr="271626-coffi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0400" y="0"/>
            <a:ext cx="59436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92517" name="Picture 5" descr="500072-coffin"/>
          <p:cNvPicPr>
            <a:picLocks noChangeAspect="1" noChangeArrowheads="1"/>
          </p:cNvPicPr>
          <p:nvPr/>
        </p:nvPicPr>
        <p:blipFill>
          <a:blip r:embed="rId4">
            <a:extLst>
              <a:ext uri="{28A0092B-C50C-407E-A947-70E740481C1C}">
                <a14:useLocalDpi xmlns:a14="http://schemas.microsoft.com/office/drawing/2010/main" val="0"/>
              </a:ext>
            </a:extLst>
          </a:blip>
          <a:srcRect l="10370" r="8148"/>
          <a:stretch>
            <a:fillRect/>
          </a:stretch>
        </p:blipFill>
        <p:spPr bwMode="auto">
          <a:xfrm>
            <a:off x="0" y="0"/>
            <a:ext cx="9144000" cy="6913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984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92515"/>
                                        </p:tgtEl>
                                        <p:attrNameLst>
                                          <p:attrName>style.visibility</p:attrName>
                                        </p:attrNameLst>
                                      </p:cBhvr>
                                      <p:to>
                                        <p:strVal val="visible"/>
                                      </p:to>
                                    </p:set>
                                    <p:anim calcmode="lin" valueType="num">
                                      <p:cBhvr additive="base">
                                        <p:cTn id="7" dur="500" fill="hold"/>
                                        <p:tgtEl>
                                          <p:spTgt spid="192515"/>
                                        </p:tgtEl>
                                        <p:attrNameLst>
                                          <p:attrName>ppt_x</p:attrName>
                                        </p:attrNameLst>
                                      </p:cBhvr>
                                      <p:tavLst>
                                        <p:tav tm="0">
                                          <p:val>
                                            <p:strVal val="1+#ppt_w/2"/>
                                          </p:val>
                                        </p:tav>
                                        <p:tav tm="100000">
                                          <p:val>
                                            <p:strVal val="#ppt_x"/>
                                          </p:val>
                                        </p:tav>
                                      </p:tavLst>
                                    </p:anim>
                                    <p:anim calcmode="lin" valueType="num">
                                      <p:cBhvr additive="base">
                                        <p:cTn id="8" dur="500" fill="hold"/>
                                        <p:tgtEl>
                                          <p:spTgt spid="19251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192516"/>
                                        </p:tgtEl>
                                        <p:attrNameLst>
                                          <p:attrName>style.visibility</p:attrName>
                                        </p:attrNameLst>
                                      </p:cBhvr>
                                      <p:to>
                                        <p:strVal val="visible"/>
                                      </p:to>
                                    </p:set>
                                    <p:anim calcmode="lin" valueType="num">
                                      <p:cBhvr additive="base">
                                        <p:cTn id="13" dur="500" fill="hold"/>
                                        <p:tgtEl>
                                          <p:spTgt spid="192516"/>
                                        </p:tgtEl>
                                        <p:attrNameLst>
                                          <p:attrName>ppt_x</p:attrName>
                                        </p:attrNameLst>
                                      </p:cBhvr>
                                      <p:tavLst>
                                        <p:tav tm="0">
                                          <p:val>
                                            <p:strVal val="1+#ppt_w/2"/>
                                          </p:val>
                                        </p:tav>
                                        <p:tav tm="100000">
                                          <p:val>
                                            <p:strVal val="#ppt_x"/>
                                          </p:val>
                                        </p:tav>
                                      </p:tavLst>
                                    </p:anim>
                                    <p:anim calcmode="lin" valueType="num">
                                      <p:cBhvr additive="base">
                                        <p:cTn id="14" dur="500" fill="hold"/>
                                        <p:tgtEl>
                                          <p:spTgt spid="19251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nodeType="clickEffect">
                                  <p:stCondLst>
                                    <p:cond delay="0"/>
                                  </p:stCondLst>
                                  <p:childTnLst>
                                    <p:set>
                                      <p:cBhvr>
                                        <p:cTn id="18" dur="1" fill="hold">
                                          <p:stCondLst>
                                            <p:cond delay="0"/>
                                          </p:stCondLst>
                                        </p:cTn>
                                        <p:tgtEl>
                                          <p:spTgt spid="192517"/>
                                        </p:tgtEl>
                                        <p:attrNameLst>
                                          <p:attrName>style.visibility</p:attrName>
                                        </p:attrNameLst>
                                      </p:cBhvr>
                                      <p:to>
                                        <p:strVal val="visible"/>
                                      </p:to>
                                    </p:set>
                                    <p:animEffect transition="in" filter="blinds(horizontal)">
                                      <p:cBhvr>
                                        <p:cTn id="19" dur="500"/>
                                        <p:tgtEl>
                                          <p:spTgt spid="192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15" grpId="0" autoUpdateAnimBg="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0" name="Picture 2" descr="H:\art\BSA\WHAT.PC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2438400"/>
            <a:ext cx="3581400" cy="2460625"/>
          </a:xfrm>
          <a:prstGeom prst="rect">
            <a:avLst/>
          </a:prstGeom>
          <a:noFill/>
          <a:extLst>
            <a:ext uri="{909E8E84-426E-40DD-AFC4-6F175D3DCCD1}">
              <a14:hiddenFill xmlns:a14="http://schemas.microsoft.com/office/drawing/2010/main">
                <a:solidFill>
                  <a:srgbClr val="FFFFFF"/>
                </a:solidFill>
              </a14:hiddenFill>
            </a:ext>
          </a:extLst>
        </p:spPr>
      </p:pic>
      <p:sp>
        <p:nvSpPr>
          <p:cNvPr id="293891" name="Rectangle 3"/>
          <p:cNvSpPr>
            <a:spLocks noGrp="1" noChangeArrowheads="1"/>
          </p:cNvSpPr>
          <p:nvPr>
            <p:ph type="ctrTitle"/>
          </p:nvPr>
        </p:nvSpPr>
        <p:spPr>
          <a:xfrm>
            <a:off x="0" y="1447800"/>
            <a:ext cx="7772400" cy="1143000"/>
          </a:xfrm>
        </p:spPr>
        <p:txBody>
          <a:bodyPr/>
          <a:lstStyle/>
          <a:p>
            <a:r>
              <a:rPr lang="en-US" altLang="en-US">
                <a:solidFill>
                  <a:schemeClr val="accent2"/>
                </a:solidFill>
              </a:rPr>
              <a:t>What is it?</a:t>
            </a:r>
            <a:endParaRPr lang="en-US" altLang="en-US"/>
          </a:p>
        </p:txBody>
      </p:sp>
    </p:spTree>
  </p:cSld>
  <p:clrMapOvr>
    <a:masterClrMapping/>
  </p:clrMapOvr>
  <p:transition>
    <p:cover dir="u"/>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Text Box 2"/>
          <p:cNvSpPr txBox="1">
            <a:spLocks noChangeArrowheads="1"/>
          </p:cNvSpPr>
          <p:nvPr/>
        </p:nvSpPr>
        <p:spPr bwMode="auto">
          <a:xfrm>
            <a:off x="914400" y="2057400"/>
            <a:ext cx="2000250" cy="2406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3200">
                <a:solidFill>
                  <a:schemeClr val="accent2"/>
                </a:solidFill>
                <a:latin typeface="Book Antiqua" pitchFamily="18" charset="0"/>
              </a:rPr>
              <a:t>6,612,448</a:t>
            </a:r>
            <a:br>
              <a:rPr lang="en-US" altLang="en-US" sz="3200">
                <a:solidFill>
                  <a:schemeClr val="accent2"/>
                </a:solidFill>
                <a:latin typeface="Book Antiqua" pitchFamily="18" charset="0"/>
              </a:rPr>
            </a:br>
            <a:r>
              <a:rPr lang="en-US" altLang="en-US" sz="3200">
                <a:solidFill>
                  <a:schemeClr val="accent2"/>
                </a:solidFill>
                <a:latin typeface="Book Antiqua" pitchFamily="18" charset="0"/>
              </a:rPr>
              <a:t>Banana</a:t>
            </a:r>
            <a:br>
              <a:rPr lang="en-US" altLang="en-US" sz="3200">
                <a:solidFill>
                  <a:schemeClr val="accent2"/>
                </a:solidFill>
                <a:latin typeface="Book Antiqua" pitchFamily="18" charset="0"/>
              </a:rPr>
            </a:br>
            <a:r>
              <a:rPr lang="en-US" altLang="en-US" sz="3200">
                <a:solidFill>
                  <a:schemeClr val="accent2"/>
                </a:solidFill>
                <a:latin typeface="Book Antiqua" pitchFamily="18" charset="0"/>
              </a:rPr>
              <a:t>Protective</a:t>
            </a:r>
            <a:br>
              <a:rPr lang="en-US" altLang="en-US" sz="3200">
                <a:solidFill>
                  <a:schemeClr val="accent2"/>
                </a:solidFill>
                <a:latin typeface="Book Antiqua" pitchFamily="18" charset="0"/>
              </a:rPr>
            </a:br>
            <a:r>
              <a:rPr lang="en-US" altLang="en-US" sz="3200">
                <a:solidFill>
                  <a:schemeClr val="accent2"/>
                </a:solidFill>
                <a:latin typeface="Book Antiqua" pitchFamily="18" charset="0"/>
              </a:rPr>
              <a:t>Device</a:t>
            </a:r>
            <a:endParaRPr lang="en-US" altLang="en-US"/>
          </a:p>
          <a:p>
            <a:pPr algn="ctr"/>
            <a:r>
              <a:rPr lang="en-US" altLang="en-US">
                <a:solidFill>
                  <a:schemeClr val="accent2"/>
                </a:solidFill>
              </a:rPr>
              <a:t>(2003)</a:t>
            </a:r>
            <a:endParaRPr lang="en-US" altLang="en-US"/>
          </a:p>
        </p:txBody>
      </p:sp>
      <p:graphicFrame>
        <p:nvGraphicFramePr>
          <p:cNvPr id="294915" name="Object 3"/>
          <p:cNvGraphicFramePr>
            <a:graphicFrameLocks noChangeAspect="1"/>
          </p:cNvGraphicFramePr>
          <p:nvPr/>
        </p:nvGraphicFramePr>
        <p:xfrm>
          <a:off x="3700463" y="0"/>
          <a:ext cx="5443537" cy="6858000"/>
        </p:xfrm>
        <a:graphic>
          <a:graphicData uri="http://schemas.openxmlformats.org/presentationml/2006/ole">
            <mc:AlternateContent xmlns:mc="http://schemas.openxmlformats.org/markup-compatibility/2006">
              <mc:Choice xmlns:v="urn:schemas-microsoft-com:vml" Requires="v">
                <p:oleObj spid="_x0000_s294936" name="Image" r:id="rId3" imgW="7202140" imgH="9072920" progId="Photoshop.Image.6">
                  <p:embed/>
                </p:oleObj>
              </mc:Choice>
              <mc:Fallback>
                <p:oleObj name="Image" r:id="rId3" imgW="7202140" imgH="9072920" progId="Photoshop.Image.6">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0463" y="0"/>
                        <a:ext cx="544353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4914"/>
                                        </p:tgtEl>
                                        <p:attrNameLst>
                                          <p:attrName>style.visibility</p:attrName>
                                        </p:attrNameLst>
                                      </p:cBhvr>
                                      <p:to>
                                        <p:strVal val="visible"/>
                                      </p:to>
                                    </p:set>
                                    <p:anim calcmode="lin" valueType="num">
                                      <p:cBhvr additive="base">
                                        <p:cTn id="7" dur="500" fill="hold"/>
                                        <p:tgtEl>
                                          <p:spTgt spid="294914"/>
                                        </p:tgtEl>
                                        <p:attrNameLst>
                                          <p:attrName>ppt_x</p:attrName>
                                        </p:attrNameLst>
                                      </p:cBhvr>
                                      <p:tavLst>
                                        <p:tav tm="0">
                                          <p:val>
                                            <p:strVal val="0-#ppt_w/2"/>
                                          </p:val>
                                        </p:tav>
                                        <p:tav tm="100000">
                                          <p:val>
                                            <p:strVal val="#ppt_x"/>
                                          </p:val>
                                        </p:tav>
                                      </p:tavLst>
                                    </p:anim>
                                    <p:anim calcmode="lin" valueType="num">
                                      <p:cBhvr additive="base">
                                        <p:cTn id="8" dur="500" fill="hold"/>
                                        <p:tgtEl>
                                          <p:spTgt spid="2949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14" grpId="0" autoUpdateAnimBg="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Text Box 2"/>
          <p:cNvSpPr txBox="1">
            <a:spLocks noChangeArrowheads="1"/>
          </p:cNvSpPr>
          <p:nvPr/>
        </p:nvSpPr>
        <p:spPr bwMode="auto">
          <a:xfrm>
            <a:off x="1752600" y="5791200"/>
            <a:ext cx="57673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a:solidFill>
                  <a:schemeClr val="accent2"/>
                </a:solidFill>
                <a:latin typeface="Book Antiqua" pitchFamily="18" charset="0"/>
              </a:rPr>
              <a:t>Patent No. 562,731 - “Alarm” - 1889</a:t>
            </a:r>
            <a:endParaRPr lang="en-US" altLang="en-US" sz="3600">
              <a:latin typeface="Book Antiqua" pitchFamily="18" charset="0"/>
            </a:endParaRPr>
          </a:p>
        </p:txBody>
      </p:sp>
      <p:graphicFrame>
        <p:nvGraphicFramePr>
          <p:cNvPr id="295939" name="Object 3"/>
          <p:cNvGraphicFramePr>
            <a:graphicFrameLocks noChangeAspect="1"/>
          </p:cNvGraphicFramePr>
          <p:nvPr/>
        </p:nvGraphicFramePr>
        <p:xfrm>
          <a:off x="139700" y="0"/>
          <a:ext cx="9004300" cy="5445125"/>
        </p:xfrm>
        <a:graphic>
          <a:graphicData uri="http://schemas.openxmlformats.org/presentationml/2006/ole">
            <mc:AlternateContent xmlns:mc="http://schemas.openxmlformats.org/markup-compatibility/2006">
              <mc:Choice xmlns:v="urn:schemas-microsoft-com:vml" Requires="v">
                <p:oleObj spid="_x0000_s295960" name="Image" r:id="rId3" imgW="9002587" imgH="5443895" progId="Photoshop.Image.6">
                  <p:embed/>
                </p:oleObj>
              </mc:Choice>
              <mc:Fallback>
                <p:oleObj name="Image" r:id="rId3" imgW="9002587" imgH="5443895" progId="Photoshop.Image.6">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00" y="0"/>
                        <a:ext cx="9004300" cy="544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95938"/>
                                        </p:tgtEl>
                                        <p:attrNameLst>
                                          <p:attrName>style.visibility</p:attrName>
                                        </p:attrNameLst>
                                      </p:cBhvr>
                                      <p:to>
                                        <p:strVal val="visible"/>
                                      </p:to>
                                    </p:set>
                                    <p:anim calcmode="lin" valueType="num">
                                      <p:cBhvr additive="base">
                                        <p:cTn id="7" dur="500" fill="hold"/>
                                        <p:tgtEl>
                                          <p:spTgt spid="295938"/>
                                        </p:tgtEl>
                                        <p:attrNameLst>
                                          <p:attrName>ppt_x</p:attrName>
                                        </p:attrNameLst>
                                      </p:cBhvr>
                                      <p:tavLst>
                                        <p:tav tm="0">
                                          <p:val>
                                            <p:strVal val="#ppt_x"/>
                                          </p:val>
                                        </p:tav>
                                        <p:tav tm="100000">
                                          <p:val>
                                            <p:strVal val="#ppt_x"/>
                                          </p:val>
                                        </p:tav>
                                      </p:tavLst>
                                    </p:anim>
                                    <p:anim calcmode="lin" valueType="num">
                                      <p:cBhvr additive="base">
                                        <p:cTn id="8" dur="500" fill="hold"/>
                                        <p:tgtEl>
                                          <p:spTgt spid="29593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938" grpId="0" autoUpdateAnimBg="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8562" name="Picture 2" descr="I:\Presentations\Weird_Wonderful_Patents_Speech\graphics\5713081pantyhose_x3.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1000"/>
            <a:ext cx="3209925" cy="5943600"/>
          </a:xfrm>
          <a:prstGeom prst="rect">
            <a:avLst/>
          </a:prstGeom>
          <a:noFill/>
          <a:extLst>
            <a:ext uri="{909E8E84-426E-40DD-AFC4-6F175D3DCCD1}">
              <a14:hiddenFill xmlns:a14="http://schemas.microsoft.com/office/drawing/2010/main">
                <a:solidFill>
                  <a:srgbClr val="FFFFFF"/>
                </a:solidFill>
              </a14:hiddenFill>
            </a:ext>
          </a:extLst>
        </p:spPr>
      </p:pic>
      <p:sp>
        <p:nvSpPr>
          <p:cNvPr id="578563" name="Text Box 3"/>
          <p:cNvSpPr txBox="1">
            <a:spLocks noChangeArrowheads="1"/>
          </p:cNvSpPr>
          <p:nvPr/>
        </p:nvSpPr>
        <p:spPr bwMode="auto">
          <a:xfrm>
            <a:off x="4572000" y="2667000"/>
            <a:ext cx="3513138"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b="1">
                <a:solidFill>
                  <a:schemeClr val="accent2"/>
                </a:solidFill>
                <a:latin typeface="Times New Roman" pitchFamily="18" charset="0"/>
              </a:rPr>
              <a:t>US patent 5,713,081</a:t>
            </a:r>
            <a:br>
              <a:rPr lang="en-US" altLang="en-US" sz="2800" b="1">
                <a:solidFill>
                  <a:schemeClr val="accent2"/>
                </a:solidFill>
                <a:latin typeface="Times New Roman" pitchFamily="18" charset="0"/>
              </a:rPr>
            </a:br>
            <a:r>
              <a:rPr lang="en-US" altLang="en-US" sz="2800" b="1">
                <a:solidFill>
                  <a:schemeClr val="accent2"/>
                </a:solidFill>
                <a:latin typeface="Times New Roman" pitchFamily="18" charset="0"/>
              </a:rPr>
              <a:t>Pantyhose garment </a:t>
            </a:r>
            <a:br>
              <a:rPr lang="en-US" altLang="en-US" sz="2800" b="1">
                <a:solidFill>
                  <a:schemeClr val="accent2"/>
                </a:solidFill>
                <a:latin typeface="Times New Roman" pitchFamily="18" charset="0"/>
              </a:rPr>
            </a:br>
            <a:r>
              <a:rPr lang="en-US" altLang="en-US" sz="2800" b="1">
                <a:solidFill>
                  <a:schemeClr val="accent2"/>
                </a:solidFill>
                <a:latin typeface="Times New Roman" pitchFamily="18" charset="0"/>
              </a:rPr>
              <a:t>with spare leg portion</a:t>
            </a:r>
          </a:p>
        </p:txBody>
      </p:sp>
    </p:spTree>
    <p:extLst>
      <p:ext uri="{BB962C8B-B14F-4D97-AF65-F5344CB8AC3E}">
        <p14:creationId xmlns:p14="http://schemas.microsoft.com/office/powerpoint/2010/main" val="12058931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78563"/>
                                        </p:tgtEl>
                                        <p:attrNameLst>
                                          <p:attrName>style.visibility</p:attrName>
                                        </p:attrNameLst>
                                      </p:cBhvr>
                                      <p:to>
                                        <p:strVal val="visible"/>
                                      </p:to>
                                    </p:set>
                                    <p:anim calcmode="lin" valueType="num">
                                      <p:cBhvr additive="base">
                                        <p:cTn id="7" dur="500" fill="hold"/>
                                        <p:tgtEl>
                                          <p:spTgt spid="578563"/>
                                        </p:tgtEl>
                                        <p:attrNameLst>
                                          <p:attrName>ppt_x</p:attrName>
                                        </p:attrNameLst>
                                      </p:cBhvr>
                                      <p:tavLst>
                                        <p:tav tm="0">
                                          <p:val>
                                            <p:strVal val="1+#ppt_w/2"/>
                                          </p:val>
                                        </p:tav>
                                        <p:tav tm="100000">
                                          <p:val>
                                            <p:strVal val="#ppt_x"/>
                                          </p:val>
                                        </p:tav>
                                      </p:tavLst>
                                    </p:anim>
                                    <p:anim calcmode="lin" valueType="num">
                                      <p:cBhvr additive="base">
                                        <p:cTn id="8" dur="500" fill="hold"/>
                                        <p:tgtEl>
                                          <p:spTgt spid="5785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563" grpId="0" autoUpdateAnimBg="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6962" name="Object 2"/>
          <p:cNvGraphicFramePr>
            <a:graphicFrameLocks noChangeAspect="1"/>
          </p:cNvGraphicFramePr>
          <p:nvPr/>
        </p:nvGraphicFramePr>
        <p:xfrm>
          <a:off x="3048000" y="0"/>
          <a:ext cx="6096000" cy="3509963"/>
        </p:xfrm>
        <a:graphic>
          <a:graphicData uri="http://schemas.openxmlformats.org/presentationml/2006/ole">
            <mc:AlternateContent xmlns:mc="http://schemas.openxmlformats.org/markup-compatibility/2006">
              <mc:Choice xmlns:v="urn:schemas-microsoft-com:vml" Requires="v">
                <p:oleObj spid="_x0000_s297005" name="Image" r:id="rId3" imgW="12603480" imgH="7258407" progId="Photoshop.Image.6">
                  <p:embed/>
                </p:oleObj>
              </mc:Choice>
              <mc:Fallback>
                <p:oleObj name="Image" r:id="rId3" imgW="12603480" imgH="7258407" progId="Photoshop.Image.6">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0"/>
                        <a:ext cx="6096000" cy="350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6963" name="Object 3"/>
          <p:cNvGraphicFramePr>
            <a:graphicFrameLocks noChangeAspect="1"/>
          </p:cNvGraphicFramePr>
          <p:nvPr/>
        </p:nvGraphicFramePr>
        <p:xfrm>
          <a:off x="0" y="1889125"/>
          <a:ext cx="7620000" cy="4968875"/>
        </p:xfrm>
        <a:graphic>
          <a:graphicData uri="http://schemas.openxmlformats.org/presentationml/2006/ole">
            <mc:AlternateContent xmlns:mc="http://schemas.openxmlformats.org/markup-compatibility/2006">
              <mc:Choice xmlns:v="urn:schemas-microsoft-com:vml" Requires="v">
                <p:oleObj spid="_x0000_s297006" name="Image" r:id="rId5" imgW="15304150" imgH="9980176" progId="Photoshop.Image.6">
                  <p:embed/>
                </p:oleObj>
              </mc:Choice>
              <mc:Fallback>
                <p:oleObj name="Image" r:id="rId5" imgW="15304150" imgH="9980176" progId="Photoshop.Image.6">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889125"/>
                        <a:ext cx="7620000" cy="496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6964" name="Text Box 4"/>
          <p:cNvSpPr txBox="1">
            <a:spLocks noChangeArrowheads="1"/>
          </p:cNvSpPr>
          <p:nvPr/>
        </p:nvSpPr>
        <p:spPr bwMode="auto">
          <a:xfrm>
            <a:off x="304800" y="1371600"/>
            <a:ext cx="2711450" cy="2166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3600">
                <a:solidFill>
                  <a:schemeClr val="accent2"/>
                </a:solidFill>
              </a:rPr>
              <a:t>4,986,433</a:t>
            </a:r>
            <a:br>
              <a:rPr lang="en-US" altLang="en-US" sz="3600">
                <a:solidFill>
                  <a:schemeClr val="accent2"/>
                </a:solidFill>
              </a:rPr>
            </a:br>
            <a:r>
              <a:rPr lang="en-US" altLang="en-US" sz="3600">
                <a:solidFill>
                  <a:schemeClr val="accent2"/>
                </a:solidFill>
              </a:rPr>
              <a:t>Crispy Cereal</a:t>
            </a:r>
            <a:br>
              <a:rPr lang="en-US" altLang="en-US" sz="3600">
                <a:solidFill>
                  <a:schemeClr val="accent2"/>
                </a:solidFill>
              </a:rPr>
            </a:br>
            <a:r>
              <a:rPr lang="en-US" altLang="en-US" sz="3600">
                <a:solidFill>
                  <a:schemeClr val="accent2"/>
                </a:solidFill>
              </a:rPr>
              <a:t>Serving Piece</a:t>
            </a:r>
            <a:br>
              <a:rPr lang="en-US" altLang="en-US" sz="3600">
                <a:solidFill>
                  <a:schemeClr val="accent2"/>
                </a:solidFill>
              </a:rPr>
            </a:br>
            <a:r>
              <a:rPr lang="en-US" altLang="en-US" sz="2800">
                <a:solidFill>
                  <a:schemeClr val="accent2"/>
                </a:solidFill>
              </a:rPr>
              <a:t>(1991)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6964"/>
                                        </p:tgtEl>
                                        <p:attrNameLst>
                                          <p:attrName>style.visibility</p:attrName>
                                        </p:attrNameLst>
                                      </p:cBhvr>
                                      <p:to>
                                        <p:strVal val="visible"/>
                                      </p:to>
                                    </p:set>
                                    <p:anim calcmode="lin" valueType="num">
                                      <p:cBhvr additive="base">
                                        <p:cTn id="7" dur="500" fill="hold"/>
                                        <p:tgtEl>
                                          <p:spTgt spid="296964"/>
                                        </p:tgtEl>
                                        <p:attrNameLst>
                                          <p:attrName>ppt_x</p:attrName>
                                        </p:attrNameLst>
                                      </p:cBhvr>
                                      <p:tavLst>
                                        <p:tav tm="0">
                                          <p:val>
                                            <p:strVal val="0-#ppt_w/2"/>
                                          </p:val>
                                        </p:tav>
                                        <p:tav tm="100000">
                                          <p:val>
                                            <p:strVal val="#ppt_x"/>
                                          </p:val>
                                        </p:tav>
                                      </p:tavLst>
                                    </p:anim>
                                    <p:anim calcmode="lin" valueType="num">
                                      <p:cBhvr additive="base">
                                        <p:cTn id="8" dur="500" fill="hold"/>
                                        <p:tgtEl>
                                          <p:spTgt spid="29696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12" fill="hold" nodeType="afterEffect">
                                  <p:stCondLst>
                                    <p:cond delay="0"/>
                                  </p:stCondLst>
                                  <p:childTnLst>
                                    <p:set>
                                      <p:cBhvr>
                                        <p:cTn id="11" dur="1" fill="hold">
                                          <p:stCondLst>
                                            <p:cond delay="0"/>
                                          </p:stCondLst>
                                        </p:cTn>
                                        <p:tgtEl>
                                          <p:spTgt spid="296963"/>
                                        </p:tgtEl>
                                        <p:attrNameLst>
                                          <p:attrName>style.visibility</p:attrName>
                                        </p:attrNameLst>
                                      </p:cBhvr>
                                      <p:to>
                                        <p:strVal val="visible"/>
                                      </p:to>
                                    </p:set>
                                    <p:anim calcmode="lin" valueType="num">
                                      <p:cBhvr additive="base">
                                        <p:cTn id="12" dur="500" fill="hold"/>
                                        <p:tgtEl>
                                          <p:spTgt spid="296963"/>
                                        </p:tgtEl>
                                        <p:attrNameLst>
                                          <p:attrName>ppt_x</p:attrName>
                                        </p:attrNameLst>
                                      </p:cBhvr>
                                      <p:tavLst>
                                        <p:tav tm="0">
                                          <p:val>
                                            <p:strVal val="0-#ppt_w/2"/>
                                          </p:val>
                                        </p:tav>
                                        <p:tav tm="100000">
                                          <p:val>
                                            <p:strVal val="#ppt_x"/>
                                          </p:val>
                                        </p:tav>
                                      </p:tavLst>
                                    </p:anim>
                                    <p:anim calcmode="lin" valueType="num">
                                      <p:cBhvr additive="base">
                                        <p:cTn id="13" dur="500" fill="hold"/>
                                        <p:tgtEl>
                                          <p:spTgt spid="2969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64" grpId="0" autoUpdateAnimBg="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descr="I:\Presentations\Weird_Wonderful_Patents_Speech\graphics\4320756-toiletbreath.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5175"/>
            <a:ext cx="8382000" cy="6092825"/>
          </a:xfrm>
          <a:prstGeom prst="rect">
            <a:avLst/>
          </a:prstGeom>
          <a:noFill/>
          <a:extLst>
            <a:ext uri="{909E8E84-426E-40DD-AFC4-6F175D3DCCD1}">
              <a14:hiddenFill xmlns:a14="http://schemas.microsoft.com/office/drawing/2010/main">
                <a:solidFill>
                  <a:srgbClr val="FFFFFF"/>
                </a:solidFill>
              </a14:hiddenFill>
            </a:ext>
          </a:extLst>
        </p:spPr>
      </p:pic>
      <p:sp>
        <p:nvSpPr>
          <p:cNvPr id="297987" name="Text Box 3"/>
          <p:cNvSpPr txBox="1">
            <a:spLocks noChangeArrowheads="1"/>
          </p:cNvSpPr>
          <p:nvPr/>
        </p:nvSpPr>
        <p:spPr bwMode="auto">
          <a:xfrm>
            <a:off x="3124200" y="5410200"/>
            <a:ext cx="5724525" cy="1068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a:solidFill>
                  <a:schemeClr val="accent2"/>
                </a:solidFill>
                <a:latin typeface="Tahoma" pitchFamily="34" charset="0"/>
              </a:rPr>
              <a:t>Fresh-Air Breathing Method</a:t>
            </a:r>
            <a:br>
              <a:rPr lang="en-US" altLang="en-US" sz="3600">
                <a:solidFill>
                  <a:schemeClr val="accent2"/>
                </a:solidFill>
                <a:latin typeface="Tahoma" pitchFamily="34" charset="0"/>
              </a:rPr>
            </a:br>
            <a:r>
              <a:rPr lang="en-US" altLang="en-US" sz="2800">
                <a:solidFill>
                  <a:schemeClr val="accent2"/>
                </a:solidFill>
                <a:latin typeface="Tahoma" pitchFamily="34" charset="0"/>
              </a:rPr>
              <a:t>4,320,756 (1982)</a:t>
            </a:r>
            <a:endParaRPr lang="en-US" altLang="en-US" sz="3600">
              <a:solidFill>
                <a:schemeClr val="accent2"/>
              </a:solidFill>
              <a:latin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97987"/>
                                        </p:tgtEl>
                                        <p:attrNameLst>
                                          <p:attrName>style.visibility</p:attrName>
                                        </p:attrNameLst>
                                      </p:cBhvr>
                                      <p:to>
                                        <p:strVal val="visible"/>
                                      </p:to>
                                    </p:set>
                                    <p:anim calcmode="lin" valueType="num">
                                      <p:cBhvr additive="base">
                                        <p:cTn id="7" dur="500" fill="hold"/>
                                        <p:tgtEl>
                                          <p:spTgt spid="297987"/>
                                        </p:tgtEl>
                                        <p:attrNameLst>
                                          <p:attrName>ppt_x</p:attrName>
                                        </p:attrNameLst>
                                      </p:cBhvr>
                                      <p:tavLst>
                                        <p:tav tm="0">
                                          <p:val>
                                            <p:strVal val="1+#ppt_w/2"/>
                                          </p:val>
                                        </p:tav>
                                        <p:tav tm="100000">
                                          <p:val>
                                            <p:strVal val="#ppt_x"/>
                                          </p:val>
                                        </p:tav>
                                      </p:tavLst>
                                    </p:anim>
                                    <p:anim calcmode="lin" valueType="num">
                                      <p:cBhvr additive="base">
                                        <p:cTn id="8" dur="500" fill="hold"/>
                                        <p:tgtEl>
                                          <p:spTgt spid="2979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987" grpId="0" autoUpdateAnimBg="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0" name="Picture 2" descr="H:\Presentations\Weird_Wonderful_Patents_Speech\graphics\obgyn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68450"/>
            <a:ext cx="9144000" cy="5289550"/>
          </a:xfrm>
          <a:prstGeom prst="rect">
            <a:avLst/>
          </a:prstGeom>
          <a:noFill/>
          <a:extLst>
            <a:ext uri="{909E8E84-426E-40DD-AFC4-6F175D3DCCD1}">
              <a14:hiddenFill xmlns:a14="http://schemas.microsoft.com/office/drawing/2010/main">
                <a:solidFill>
                  <a:srgbClr val="FFFFFF"/>
                </a:solidFill>
              </a14:hiddenFill>
            </a:ext>
          </a:extLst>
        </p:spPr>
      </p:pic>
      <p:sp>
        <p:nvSpPr>
          <p:cNvPr id="299011" name="Text Box 3"/>
          <p:cNvSpPr txBox="1">
            <a:spLocks noChangeArrowheads="1"/>
          </p:cNvSpPr>
          <p:nvPr/>
        </p:nvSpPr>
        <p:spPr bwMode="auto">
          <a:xfrm>
            <a:off x="0" y="0"/>
            <a:ext cx="9144000" cy="198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Aft>
                <a:spcPts val="1000"/>
              </a:spcAft>
            </a:pPr>
            <a:r>
              <a:rPr lang="en-US" altLang="en-US" sz="3200" b="1">
                <a:solidFill>
                  <a:schemeClr val="accent2"/>
                </a:solidFill>
              </a:rPr>
              <a:t>Patent 3,216,423 </a:t>
            </a:r>
            <a:br>
              <a:rPr lang="en-US" altLang="en-US" sz="3200" b="1">
                <a:solidFill>
                  <a:schemeClr val="accent2"/>
                </a:solidFill>
              </a:rPr>
            </a:br>
            <a:r>
              <a:rPr lang="en-US" altLang="en-US" b="1">
                <a:solidFill>
                  <a:schemeClr val="accent2"/>
                </a:solidFill>
              </a:rPr>
              <a:t>APPARATUS FOR FACILITATING THE BIRTH OF A CHILD  BY CENTRIFUGAL FORCE</a:t>
            </a:r>
          </a:p>
          <a:p>
            <a:pPr algn="ctr"/>
            <a:endParaRPr lang="en-US" altLang="en-US" sz="36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99011"/>
                                        </p:tgtEl>
                                        <p:attrNameLst>
                                          <p:attrName>style.visibility</p:attrName>
                                        </p:attrNameLst>
                                      </p:cBhvr>
                                      <p:to>
                                        <p:strVal val="visible"/>
                                      </p:to>
                                    </p:set>
                                    <p:anim calcmode="lin" valueType="num">
                                      <p:cBhvr additive="base">
                                        <p:cTn id="7" dur="500" fill="hold"/>
                                        <p:tgtEl>
                                          <p:spTgt spid="299011"/>
                                        </p:tgtEl>
                                        <p:attrNameLst>
                                          <p:attrName>ppt_x</p:attrName>
                                        </p:attrNameLst>
                                      </p:cBhvr>
                                      <p:tavLst>
                                        <p:tav tm="0">
                                          <p:val>
                                            <p:strVal val="#ppt_x"/>
                                          </p:val>
                                        </p:tav>
                                        <p:tav tm="100000">
                                          <p:val>
                                            <p:strVal val="#ppt_x"/>
                                          </p:val>
                                        </p:tav>
                                      </p:tavLst>
                                    </p:anim>
                                    <p:anim calcmode="lin" valueType="num">
                                      <p:cBhvr additive="base">
                                        <p:cTn id="8" dur="500" fill="hold"/>
                                        <p:tgtEl>
                                          <p:spTgt spid="2990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11" grpId="0" autoUpdateAnimBg="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583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5170" name="Text Box 2"/>
          <p:cNvSpPr txBox="1">
            <a:spLocks noChangeArrowheads="1"/>
          </p:cNvSpPr>
          <p:nvPr/>
        </p:nvSpPr>
        <p:spPr bwMode="auto">
          <a:xfrm>
            <a:off x="3095625" y="5511800"/>
            <a:ext cx="5710238" cy="1125538"/>
          </a:xfrm>
          <a:prstGeom prst="rect">
            <a:avLst/>
          </a:prstGeom>
          <a:solidFill>
            <a:srgbClr val="E8E0C0"/>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a:latin typeface="Tahoma" pitchFamily="34" charset="0"/>
              </a:rPr>
              <a:t>Visit our website at:</a:t>
            </a:r>
            <a:endParaRPr lang="en-US" altLang="en-US" sz="3600">
              <a:latin typeface="Tahoma" pitchFamily="34" charset="0"/>
            </a:endParaRPr>
          </a:p>
          <a:p>
            <a:pPr algn="ctr"/>
            <a:r>
              <a:rPr lang="en-US" altLang="en-US" sz="3600">
                <a:latin typeface="Tahoma" pitchFamily="34" charset="0"/>
              </a:rPr>
              <a:t>http://www.bpmlegal.com/</a:t>
            </a:r>
            <a:endParaRPr lang="en-US" alt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Text Box 2"/>
          <p:cNvSpPr txBox="1">
            <a:spLocks noChangeArrowheads="1"/>
          </p:cNvSpPr>
          <p:nvPr/>
        </p:nvSpPr>
        <p:spPr bwMode="auto">
          <a:xfrm>
            <a:off x="1371600" y="723900"/>
            <a:ext cx="62404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a:t>JCW INVESTMENTS, INC. v NOVELTY, INC.</a:t>
            </a:r>
            <a:br>
              <a:rPr lang="en-US" altLang="en-US"/>
            </a:br>
            <a:r>
              <a:rPr lang="en-US" altLang="en-US" i="1"/>
              <a:t>7th Circuit - March 20, 2007</a:t>
            </a:r>
            <a:endParaRPr lang="en-US" altLang="en-US"/>
          </a:p>
        </p:txBody>
      </p:sp>
      <p:pic>
        <p:nvPicPr>
          <p:cNvPr id="261123" name="Picture 3" descr="I:\Presentations\Internet_law_speech\FartingFred[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981200"/>
            <a:ext cx="3149600" cy="3590925"/>
          </a:xfrm>
          <a:prstGeom prst="rect">
            <a:avLst/>
          </a:prstGeom>
          <a:noFill/>
          <a:extLst>
            <a:ext uri="{909E8E84-426E-40DD-AFC4-6F175D3DCCD1}">
              <a14:hiddenFill xmlns:a14="http://schemas.microsoft.com/office/drawing/2010/main">
                <a:solidFill>
                  <a:srgbClr val="FFFFFF"/>
                </a:solidFill>
              </a14:hiddenFill>
            </a:ext>
          </a:extLst>
        </p:spPr>
      </p:pic>
      <p:sp>
        <p:nvSpPr>
          <p:cNvPr id="261124" name="Text Box 4"/>
          <p:cNvSpPr txBox="1">
            <a:spLocks noChangeArrowheads="1"/>
          </p:cNvSpPr>
          <p:nvPr/>
        </p:nvSpPr>
        <p:spPr bwMode="auto">
          <a:xfrm>
            <a:off x="1371600" y="5715000"/>
            <a:ext cx="2628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Pull-my-finger Fred</a:t>
            </a:r>
          </a:p>
        </p:txBody>
      </p:sp>
      <p:pic>
        <p:nvPicPr>
          <p:cNvPr id="261125" name="Picture 5" descr="I:\Presentations\Internet_law_speech\fartma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7463" y="1981200"/>
            <a:ext cx="3373437" cy="3505200"/>
          </a:xfrm>
          <a:prstGeom prst="rect">
            <a:avLst/>
          </a:prstGeom>
          <a:noFill/>
          <a:extLst>
            <a:ext uri="{909E8E84-426E-40DD-AFC4-6F175D3DCCD1}">
              <a14:hiddenFill xmlns:a14="http://schemas.microsoft.com/office/drawing/2010/main">
                <a:solidFill>
                  <a:srgbClr val="FFFFFF"/>
                </a:solidFill>
              </a14:hiddenFill>
            </a:ext>
          </a:extLst>
        </p:spPr>
      </p:pic>
      <p:sp>
        <p:nvSpPr>
          <p:cNvPr id="261126" name="Text Box 6"/>
          <p:cNvSpPr txBox="1">
            <a:spLocks noChangeArrowheads="1"/>
          </p:cNvSpPr>
          <p:nvPr/>
        </p:nvSpPr>
        <p:spPr bwMode="auto">
          <a:xfrm>
            <a:off x="4479925" y="5680075"/>
            <a:ext cx="412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v.</a:t>
            </a:r>
          </a:p>
        </p:txBody>
      </p:sp>
      <p:sp>
        <p:nvSpPr>
          <p:cNvPr id="261127" name="Text Box 7"/>
          <p:cNvSpPr txBox="1">
            <a:spLocks noChangeArrowheads="1"/>
          </p:cNvSpPr>
          <p:nvPr/>
        </p:nvSpPr>
        <p:spPr bwMode="auto">
          <a:xfrm>
            <a:off x="5334000" y="5715000"/>
            <a:ext cx="27384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Fartman and Fartboy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61123"/>
                                        </p:tgtEl>
                                        <p:attrNameLst>
                                          <p:attrName>style.visibility</p:attrName>
                                        </p:attrNameLst>
                                      </p:cBhvr>
                                      <p:to>
                                        <p:strVal val="visible"/>
                                      </p:to>
                                    </p:set>
                                    <p:anim calcmode="lin" valueType="num">
                                      <p:cBhvr additive="base">
                                        <p:cTn id="7" dur="500" fill="hold"/>
                                        <p:tgtEl>
                                          <p:spTgt spid="261123"/>
                                        </p:tgtEl>
                                        <p:attrNameLst>
                                          <p:attrName>ppt_x</p:attrName>
                                        </p:attrNameLst>
                                      </p:cBhvr>
                                      <p:tavLst>
                                        <p:tav tm="0">
                                          <p:val>
                                            <p:strVal val="0-#ppt_w/2"/>
                                          </p:val>
                                        </p:tav>
                                        <p:tav tm="100000">
                                          <p:val>
                                            <p:strVal val="#ppt_x"/>
                                          </p:val>
                                        </p:tav>
                                      </p:tavLst>
                                    </p:anim>
                                    <p:anim calcmode="lin" valueType="num">
                                      <p:cBhvr additive="base">
                                        <p:cTn id="8" dur="500" fill="hold"/>
                                        <p:tgtEl>
                                          <p:spTgt spid="26112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61124"/>
                                        </p:tgtEl>
                                        <p:attrNameLst>
                                          <p:attrName>style.visibility</p:attrName>
                                        </p:attrNameLst>
                                      </p:cBhvr>
                                      <p:to>
                                        <p:strVal val="visible"/>
                                      </p:to>
                                    </p:set>
                                    <p:anim calcmode="lin" valueType="num">
                                      <p:cBhvr additive="base">
                                        <p:cTn id="12" dur="500" fill="hold"/>
                                        <p:tgtEl>
                                          <p:spTgt spid="261124"/>
                                        </p:tgtEl>
                                        <p:attrNameLst>
                                          <p:attrName>ppt_x</p:attrName>
                                        </p:attrNameLst>
                                      </p:cBhvr>
                                      <p:tavLst>
                                        <p:tav tm="0">
                                          <p:val>
                                            <p:strVal val="0-#ppt_w/2"/>
                                          </p:val>
                                        </p:tav>
                                        <p:tav tm="100000">
                                          <p:val>
                                            <p:strVal val="#ppt_x"/>
                                          </p:val>
                                        </p:tav>
                                      </p:tavLst>
                                    </p:anim>
                                    <p:anim calcmode="lin" valueType="num">
                                      <p:cBhvr additive="base">
                                        <p:cTn id="13" dur="500" fill="hold"/>
                                        <p:tgtEl>
                                          <p:spTgt spid="261124"/>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261126"/>
                                        </p:tgtEl>
                                        <p:attrNameLst>
                                          <p:attrName>style.visibility</p:attrName>
                                        </p:attrNameLst>
                                      </p:cBhvr>
                                      <p:to>
                                        <p:strVal val="visible"/>
                                      </p:to>
                                    </p:set>
                                    <p:animEffect transition="in" filter="box(out)">
                                      <p:cBhvr>
                                        <p:cTn id="18" dur="500"/>
                                        <p:tgtEl>
                                          <p:spTgt spid="26112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2" fill="hold" nodeType="clickEffect">
                                  <p:stCondLst>
                                    <p:cond delay="0"/>
                                  </p:stCondLst>
                                  <p:childTnLst>
                                    <p:set>
                                      <p:cBhvr>
                                        <p:cTn id="22" dur="1" fill="hold">
                                          <p:stCondLst>
                                            <p:cond delay="0"/>
                                          </p:stCondLst>
                                        </p:cTn>
                                        <p:tgtEl>
                                          <p:spTgt spid="261125"/>
                                        </p:tgtEl>
                                        <p:attrNameLst>
                                          <p:attrName>style.visibility</p:attrName>
                                        </p:attrNameLst>
                                      </p:cBhvr>
                                      <p:to>
                                        <p:strVal val="visible"/>
                                      </p:to>
                                    </p:set>
                                    <p:anim calcmode="lin" valueType="num">
                                      <p:cBhvr additive="base">
                                        <p:cTn id="23" dur="500" fill="hold"/>
                                        <p:tgtEl>
                                          <p:spTgt spid="261125"/>
                                        </p:tgtEl>
                                        <p:attrNameLst>
                                          <p:attrName>ppt_x</p:attrName>
                                        </p:attrNameLst>
                                      </p:cBhvr>
                                      <p:tavLst>
                                        <p:tav tm="0">
                                          <p:val>
                                            <p:strVal val="1+#ppt_w/2"/>
                                          </p:val>
                                        </p:tav>
                                        <p:tav tm="100000">
                                          <p:val>
                                            <p:strVal val="#ppt_x"/>
                                          </p:val>
                                        </p:tav>
                                      </p:tavLst>
                                    </p:anim>
                                    <p:anim calcmode="lin" valueType="num">
                                      <p:cBhvr additive="base">
                                        <p:cTn id="24" dur="500" fill="hold"/>
                                        <p:tgtEl>
                                          <p:spTgt spid="261125"/>
                                        </p:tgtEl>
                                        <p:attrNameLst>
                                          <p:attrName>ppt_y</p:attrName>
                                        </p:attrNameLst>
                                      </p:cBhvr>
                                      <p:tavLst>
                                        <p:tav tm="0">
                                          <p:val>
                                            <p:strVal val="#ppt_y"/>
                                          </p:val>
                                        </p:tav>
                                        <p:tav tm="100000">
                                          <p:val>
                                            <p:strVal val="#ppt_y"/>
                                          </p:val>
                                        </p:tav>
                                      </p:tavLst>
                                    </p:anim>
                                  </p:childTnLst>
                                </p:cTn>
                              </p:par>
                            </p:childTnLst>
                          </p:cTn>
                        </p:par>
                        <p:par>
                          <p:cTn id="25" fill="hold" nodeType="afterGroup">
                            <p:stCondLst>
                              <p:cond delay="500"/>
                            </p:stCondLst>
                            <p:childTnLst>
                              <p:par>
                                <p:cTn id="26" presetID="2" presetClass="entr" presetSubtype="2" fill="hold" grpId="0" nodeType="afterEffect">
                                  <p:stCondLst>
                                    <p:cond delay="0"/>
                                  </p:stCondLst>
                                  <p:childTnLst>
                                    <p:set>
                                      <p:cBhvr>
                                        <p:cTn id="27" dur="1" fill="hold">
                                          <p:stCondLst>
                                            <p:cond delay="0"/>
                                          </p:stCondLst>
                                        </p:cTn>
                                        <p:tgtEl>
                                          <p:spTgt spid="261127"/>
                                        </p:tgtEl>
                                        <p:attrNameLst>
                                          <p:attrName>style.visibility</p:attrName>
                                        </p:attrNameLst>
                                      </p:cBhvr>
                                      <p:to>
                                        <p:strVal val="visible"/>
                                      </p:to>
                                    </p:set>
                                    <p:anim calcmode="lin" valueType="num">
                                      <p:cBhvr additive="base">
                                        <p:cTn id="28" dur="500" fill="hold"/>
                                        <p:tgtEl>
                                          <p:spTgt spid="261127"/>
                                        </p:tgtEl>
                                        <p:attrNameLst>
                                          <p:attrName>ppt_x</p:attrName>
                                        </p:attrNameLst>
                                      </p:cBhvr>
                                      <p:tavLst>
                                        <p:tav tm="0">
                                          <p:val>
                                            <p:strVal val="1+#ppt_w/2"/>
                                          </p:val>
                                        </p:tav>
                                        <p:tav tm="100000">
                                          <p:val>
                                            <p:strVal val="#ppt_x"/>
                                          </p:val>
                                        </p:tav>
                                      </p:tavLst>
                                    </p:anim>
                                    <p:anim calcmode="lin" valueType="num">
                                      <p:cBhvr additive="base">
                                        <p:cTn id="29" dur="500" fill="hold"/>
                                        <p:tgtEl>
                                          <p:spTgt spid="2611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24" grpId="0" autoUpdateAnimBg="0"/>
      <p:bldP spid="261126" grpId="0" autoUpdateAnimBg="0"/>
      <p:bldP spid="261127"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p:txBody>
          <a:bodyPr/>
          <a:lstStyle/>
          <a:p>
            <a:r>
              <a:rPr lang="en-US" altLang="en-US">
                <a:solidFill>
                  <a:schemeClr val="accent2"/>
                </a:solidFill>
              </a:rPr>
              <a:t>The “Bundle of Rights”	</a:t>
            </a:r>
            <a:endParaRPr lang="en-US" altLang="en-US"/>
          </a:p>
        </p:txBody>
      </p:sp>
      <p:sp>
        <p:nvSpPr>
          <p:cNvPr id="262147" name="Rectangle 3"/>
          <p:cNvSpPr>
            <a:spLocks noGrp="1" noChangeArrowheads="1"/>
          </p:cNvSpPr>
          <p:nvPr>
            <p:ph type="body" idx="1"/>
          </p:nvPr>
        </p:nvSpPr>
        <p:spPr>
          <a:xfrm>
            <a:off x="685800" y="1981200"/>
            <a:ext cx="7772400" cy="3124200"/>
          </a:xfrm>
        </p:spPr>
        <p:txBody>
          <a:bodyPr/>
          <a:lstStyle/>
          <a:p>
            <a:r>
              <a:rPr lang="en-US" altLang="en-US" b="1"/>
              <a:t>To Reproduce</a:t>
            </a:r>
            <a:r>
              <a:rPr lang="en-US" altLang="en-US"/>
              <a:t> the work in copies</a:t>
            </a:r>
          </a:p>
          <a:p>
            <a:r>
              <a:rPr lang="en-US" altLang="en-US"/>
              <a:t>To prepare </a:t>
            </a:r>
            <a:r>
              <a:rPr lang="en-US" altLang="en-US" b="1"/>
              <a:t>Derivative Works</a:t>
            </a:r>
            <a:r>
              <a:rPr lang="en-US" altLang="en-US"/>
              <a:t> based on the copyrighted work.</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Text Box 2"/>
          <p:cNvSpPr txBox="1">
            <a:spLocks noChangeArrowheads="1"/>
          </p:cNvSpPr>
          <p:nvPr/>
        </p:nvSpPr>
        <p:spPr bwMode="auto">
          <a:xfrm>
            <a:off x="3048000" y="3733800"/>
            <a:ext cx="5816600"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ts val="500"/>
              </a:spcBef>
              <a:spcAft>
                <a:spcPts val="500"/>
              </a:spcAft>
            </a:pPr>
            <a:r>
              <a:rPr lang="en-US" altLang="en-US"/>
              <a:t>Mattel Inc. v. Walking Mountain Productions </a:t>
            </a:r>
            <a:br>
              <a:rPr lang="en-US" altLang="en-US"/>
            </a:br>
            <a:r>
              <a:rPr lang="en-US" altLang="en-US" sz="1800"/>
              <a:t>U.S. Court of Appeals Ninth Circuit - December 29, 2003</a:t>
            </a:r>
          </a:p>
          <a:p>
            <a:endParaRPr lang="en-US" altLang="en-US"/>
          </a:p>
        </p:txBody>
      </p:sp>
      <p:sp>
        <p:nvSpPr>
          <p:cNvPr id="263171" name="Text Box 3"/>
          <p:cNvSpPr txBox="1">
            <a:spLocks noChangeArrowheads="1"/>
          </p:cNvSpPr>
          <p:nvPr/>
        </p:nvSpPr>
        <p:spPr bwMode="auto">
          <a:xfrm>
            <a:off x="1295400" y="304800"/>
            <a:ext cx="6630988" cy="1628775"/>
          </a:xfrm>
          <a:prstGeom prst="rect">
            <a:avLst/>
          </a:prstGeom>
          <a:solidFill>
            <a:srgbClr val="FFFFF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ts val="500"/>
              </a:spcBef>
              <a:spcAft>
                <a:spcPts val="500"/>
              </a:spcAft>
            </a:pPr>
            <a:r>
              <a:rPr lang="en-US" altLang="en-US"/>
              <a:t>Defendant's photographs, which depict plaintiff's </a:t>
            </a:r>
            <a:br>
              <a:rPr lang="en-US" altLang="en-US"/>
            </a:br>
            <a:r>
              <a:rPr lang="en-US" altLang="en-US"/>
              <a:t>copyrighted “Barbie”fashion doll in danger of being </a:t>
            </a:r>
            <a:br>
              <a:rPr lang="en-US" altLang="en-US"/>
            </a:br>
            <a:r>
              <a:rPr lang="en-US" altLang="en-US"/>
              <a:t>attacked by household appliances...</a:t>
            </a:r>
          </a:p>
          <a:p>
            <a:endParaRPr lang="en-US" altLang="en-US"/>
          </a:p>
        </p:txBody>
      </p:sp>
      <p:pic>
        <p:nvPicPr>
          <p:cNvPr id="263172" name="Picture 4" descr="I:\Presentations\Internet_law_speech\forsythe-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90800"/>
            <a:ext cx="2840038" cy="4267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63172"/>
                                        </p:tgtEl>
                                        <p:attrNameLst>
                                          <p:attrName>style.visibility</p:attrName>
                                        </p:attrNameLst>
                                      </p:cBhvr>
                                      <p:to>
                                        <p:strVal val="visible"/>
                                      </p:to>
                                    </p:set>
                                    <p:anim calcmode="lin" valueType="num">
                                      <p:cBhvr additive="base">
                                        <p:cTn id="7" dur="500" fill="hold"/>
                                        <p:tgtEl>
                                          <p:spTgt spid="263172"/>
                                        </p:tgtEl>
                                        <p:attrNameLst>
                                          <p:attrName>ppt_x</p:attrName>
                                        </p:attrNameLst>
                                      </p:cBhvr>
                                      <p:tavLst>
                                        <p:tav tm="0">
                                          <p:val>
                                            <p:strVal val="0-#ppt_w/2"/>
                                          </p:val>
                                        </p:tav>
                                        <p:tav tm="100000">
                                          <p:val>
                                            <p:strVal val="#ppt_x"/>
                                          </p:val>
                                        </p:tav>
                                      </p:tavLst>
                                    </p:anim>
                                    <p:anim calcmode="lin" valueType="num">
                                      <p:cBhvr additive="base">
                                        <p:cTn id="8" dur="500" fill="hold"/>
                                        <p:tgtEl>
                                          <p:spTgt spid="2631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8" name="Picture 2" descr="http://www.stampsbook.org/images/stamps/file/United-stamp6622koreanwa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395" y="2215928"/>
            <a:ext cx="4457700" cy="2838450"/>
          </a:xfrm>
          <a:prstGeom prst="rect">
            <a:avLst/>
          </a:prstGeom>
          <a:noFill/>
          <a:extLst>
            <a:ext uri="{909E8E84-426E-40DD-AFC4-6F175D3DCCD1}">
              <a14:hiddenFill xmlns:a14="http://schemas.microsoft.com/office/drawing/2010/main">
                <a:solidFill>
                  <a:srgbClr val="FFFFFF"/>
                </a:solidFill>
              </a14:hiddenFill>
            </a:ext>
          </a:extLst>
        </p:spPr>
      </p:pic>
      <p:pic>
        <p:nvPicPr>
          <p:cNvPr id="331780" name="Picture 4" descr="http://0.tqn.com/d/dc/1/0/B/A/korea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2095" y="2286000"/>
            <a:ext cx="3600450" cy="269830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999824" y="532410"/>
            <a:ext cx="3267626" cy="584775"/>
          </a:xfrm>
          <a:prstGeom prst="rect">
            <a:avLst/>
          </a:prstGeom>
          <a:noFill/>
        </p:spPr>
        <p:txBody>
          <a:bodyPr wrap="none" rtlCol="0">
            <a:spAutoFit/>
          </a:bodyPr>
          <a:lstStyle/>
          <a:p>
            <a:r>
              <a:rPr lang="en-US" sz="3200" b="1" dirty="0" smtClean="0"/>
              <a:t>Derivative Works</a:t>
            </a:r>
            <a:endParaRPr lang="en-US" sz="3200" b="1" dirty="0"/>
          </a:p>
        </p:txBody>
      </p:sp>
      <p:sp>
        <p:nvSpPr>
          <p:cNvPr id="5" name="TextBox 4"/>
          <p:cNvSpPr txBox="1"/>
          <p:nvPr/>
        </p:nvSpPr>
        <p:spPr>
          <a:xfrm>
            <a:off x="343395" y="1389411"/>
            <a:ext cx="8665962" cy="461665"/>
          </a:xfrm>
          <a:prstGeom prst="rect">
            <a:avLst/>
          </a:prstGeom>
          <a:noFill/>
        </p:spPr>
        <p:txBody>
          <a:bodyPr wrap="none" rtlCol="0">
            <a:spAutoFit/>
          </a:bodyPr>
          <a:lstStyle/>
          <a:p>
            <a:r>
              <a:rPr lang="en-US" i="1" dirty="0" smtClean="0"/>
              <a:t>Frank Gaylord vs. US Postal Service (Court of Federal Claims2013)</a:t>
            </a:r>
            <a:endParaRPr lang="en-US" i="1" dirty="0"/>
          </a:p>
        </p:txBody>
      </p:sp>
      <p:sp>
        <p:nvSpPr>
          <p:cNvPr id="3" name="TextBox 2"/>
          <p:cNvSpPr txBox="1"/>
          <p:nvPr/>
        </p:nvSpPr>
        <p:spPr>
          <a:xfrm>
            <a:off x="2133600" y="5638800"/>
            <a:ext cx="5557932" cy="461665"/>
          </a:xfrm>
          <a:prstGeom prst="rect">
            <a:avLst/>
          </a:prstGeom>
          <a:noFill/>
        </p:spPr>
        <p:txBody>
          <a:bodyPr wrap="none" rtlCol="0">
            <a:spAutoFit/>
          </a:bodyPr>
          <a:lstStyle/>
          <a:p>
            <a:r>
              <a:rPr lang="en-US" dirty="0" smtClean="0"/>
              <a:t>$684,844 in damages based on 10% royalty</a:t>
            </a:r>
          </a:p>
        </p:txBody>
      </p:sp>
    </p:spTree>
    <p:extLst>
      <p:ext uri="{BB962C8B-B14F-4D97-AF65-F5344CB8AC3E}">
        <p14:creationId xmlns:p14="http://schemas.microsoft.com/office/powerpoint/2010/main" val="1271789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1778"/>
                                        </p:tgtEl>
                                        <p:attrNameLst>
                                          <p:attrName>style.visibility</p:attrName>
                                        </p:attrNameLst>
                                      </p:cBhvr>
                                      <p:to>
                                        <p:strVal val="visible"/>
                                      </p:to>
                                    </p:set>
                                    <p:animEffect transition="in" filter="fade">
                                      <p:cBhvr>
                                        <p:cTn id="7" dur="500"/>
                                        <p:tgtEl>
                                          <p:spTgt spid="3317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1780"/>
                                        </p:tgtEl>
                                        <p:attrNameLst>
                                          <p:attrName>style.visibility</p:attrName>
                                        </p:attrNameLst>
                                      </p:cBhvr>
                                      <p:to>
                                        <p:strVal val="visible"/>
                                      </p:to>
                                    </p:set>
                                    <p:animEffect transition="in" filter="fade">
                                      <p:cBhvr>
                                        <p:cTn id="12" dur="500"/>
                                        <p:tgtEl>
                                          <p:spTgt spid="33178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type="title"/>
          </p:nvPr>
        </p:nvSpPr>
        <p:spPr/>
        <p:txBody>
          <a:bodyPr/>
          <a:lstStyle/>
          <a:p>
            <a:r>
              <a:rPr lang="en-US" altLang="en-US">
                <a:solidFill>
                  <a:schemeClr val="accent2"/>
                </a:solidFill>
              </a:rPr>
              <a:t>The “Bundle of Rights”	</a:t>
            </a:r>
            <a:endParaRPr lang="en-US" altLang="en-US"/>
          </a:p>
        </p:txBody>
      </p:sp>
      <p:sp>
        <p:nvSpPr>
          <p:cNvPr id="264195" name="Rectangle 3"/>
          <p:cNvSpPr>
            <a:spLocks noGrp="1" noChangeArrowheads="1"/>
          </p:cNvSpPr>
          <p:nvPr>
            <p:ph type="body" idx="1"/>
          </p:nvPr>
        </p:nvSpPr>
        <p:spPr>
          <a:xfrm>
            <a:off x="685800" y="1981200"/>
            <a:ext cx="7772400" cy="3124200"/>
          </a:xfrm>
        </p:spPr>
        <p:txBody>
          <a:bodyPr/>
          <a:lstStyle/>
          <a:p>
            <a:r>
              <a:rPr lang="en-US" altLang="en-US" b="1"/>
              <a:t>To Reproduce</a:t>
            </a:r>
            <a:r>
              <a:rPr lang="en-US" altLang="en-US"/>
              <a:t> the work in copies</a:t>
            </a:r>
          </a:p>
          <a:p>
            <a:r>
              <a:rPr lang="en-US" altLang="en-US"/>
              <a:t>To prepare </a:t>
            </a:r>
            <a:r>
              <a:rPr lang="en-US" altLang="en-US" b="1"/>
              <a:t>Derivative Works</a:t>
            </a:r>
            <a:r>
              <a:rPr lang="en-US" altLang="en-US"/>
              <a:t> based on the copyrighted work.</a:t>
            </a:r>
          </a:p>
          <a:p>
            <a:r>
              <a:rPr lang="en-US" altLang="en-US" b="1"/>
              <a:t>To distribute copies</a:t>
            </a:r>
            <a:r>
              <a:rPr lang="en-US" altLang="en-US"/>
              <a:t> of the work. </a:t>
            </a:r>
            <a:endParaRPr lang="en-US" altLang="en-US" b="1"/>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30" name="Rectangle 2"/>
          <p:cNvSpPr>
            <a:spLocks noGrp="1" noChangeArrowheads="1"/>
          </p:cNvSpPr>
          <p:nvPr>
            <p:ph type="body" idx="1"/>
          </p:nvPr>
        </p:nvSpPr>
        <p:spPr>
          <a:xfrm>
            <a:off x="762000" y="762000"/>
            <a:ext cx="7772400" cy="5410200"/>
          </a:xfrm>
        </p:spPr>
        <p:txBody>
          <a:bodyPr/>
          <a:lstStyle/>
          <a:p>
            <a:pPr algn="ctr">
              <a:buFontTx/>
              <a:buNone/>
            </a:pPr>
            <a:r>
              <a:rPr lang="en-US" altLang="en-US" sz="6000" dirty="0">
                <a:solidFill>
                  <a:schemeClr val="accent2"/>
                </a:solidFill>
                <a:latin typeface="Technical" pitchFamily="66" charset="0"/>
              </a:rPr>
              <a:t>Intellectual Property doesn’t stop being Intellectual Property, just because it’s on the Internet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73730">
                                            <p:txEl>
                                              <p:pRg st="0" end="0"/>
                                            </p:txEl>
                                          </p:spTgt>
                                        </p:tgtEl>
                                        <p:attrNameLst>
                                          <p:attrName>style.visibility</p:attrName>
                                        </p:attrNameLst>
                                      </p:cBhvr>
                                      <p:to>
                                        <p:strVal val="visible"/>
                                      </p:to>
                                    </p:set>
                                    <p:anim calcmode="lin" valueType="num">
                                      <p:cBhvr>
                                        <p:cTn id="7" dur="1000" fill="hold"/>
                                        <p:tgtEl>
                                          <p:spTgt spid="73730">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73730">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73730">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737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0"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2" descr="C:\Scratch\riaa.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483350"/>
          </a:xfrm>
          <a:prstGeom prst="rect">
            <a:avLst/>
          </a:prstGeom>
          <a:noFill/>
          <a:extLst>
            <a:ext uri="{909E8E84-426E-40DD-AFC4-6F175D3DCCD1}">
              <a14:hiddenFill xmlns:a14="http://schemas.microsoft.com/office/drawing/2010/main">
                <a:solidFill>
                  <a:srgbClr val="FFFFFF"/>
                </a:solidFill>
              </a14:hiddenFill>
            </a:ext>
          </a:extLst>
        </p:spPr>
      </p:pic>
      <p:sp>
        <p:nvSpPr>
          <p:cNvPr id="265219" name="Text Box 3"/>
          <p:cNvSpPr txBox="1">
            <a:spLocks noChangeArrowheads="1"/>
          </p:cNvSpPr>
          <p:nvPr/>
        </p:nvSpPr>
        <p:spPr bwMode="auto">
          <a:xfrm>
            <a:off x="1066800" y="2057400"/>
            <a:ext cx="6858000" cy="2236788"/>
          </a:xfrm>
          <a:prstGeom prst="rect">
            <a:avLst/>
          </a:prstGeom>
          <a:solidFill>
            <a:srgbClr val="E8E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800"/>
              <a:t>"We've been telling people for a long time that file sharing copyrighted music is illegal, that you are not anonymous when you do it, and that engaging in it can have real consequences,"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65219"/>
                                        </p:tgtEl>
                                        <p:attrNameLst>
                                          <p:attrName>style.visibility</p:attrName>
                                        </p:attrNameLst>
                                      </p:cBhvr>
                                      <p:to>
                                        <p:strVal val="visible"/>
                                      </p:to>
                                    </p:set>
                                    <p:animEffect transition="in" filter="box(out)">
                                      <p:cBhvr>
                                        <p:cTn id="7" dur="500"/>
                                        <p:tgtEl>
                                          <p:spTgt spid="265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219"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p:txBody>
          <a:bodyPr/>
          <a:lstStyle/>
          <a:p>
            <a:r>
              <a:rPr lang="en-US" altLang="en-US">
                <a:solidFill>
                  <a:schemeClr val="accent2"/>
                </a:solidFill>
              </a:rPr>
              <a:t>The “Bundle of Rights”	</a:t>
            </a:r>
            <a:endParaRPr lang="en-US" altLang="en-US"/>
          </a:p>
        </p:txBody>
      </p:sp>
      <p:sp>
        <p:nvSpPr>
          <p:cNvPr id="266243" name="Rectangle 3"/>
          <p:cNvSpPr>
            <a:spLocks noGrp="1" noChangeArrowheads="1"/>
          </p:cNvSpPr>
          <p:nvPr>
            <p:ph type="body" idx="1"/>
          </p:nvPr>
        </p:nvSpPr>
        <p:spPr>
          <a:xfrm>
            <a:off x="381000" y="1752600"/>
            <a:ext cx="7772400" cy="3124200"/>
          </a:xfrm>
        </p:spPr>
        <p:txBody>
          <a:bodyPr/>
          <a:lstStyle/>
          <a:p>
            <a:r>
              <a:rPr lang="en-US" altLang="en-US" b="1"/>
              <a:t>To Reproduce</a:t>
            </a:r>
            <a:r>
              <a:rPr lang="en-US" altLang="en-US"/>
              <a:t> the work in copies</a:t>
            </a:r>
          </a:p>
          <a:p>
            <a:r>
              <a:rPr lang="en-US" altLang="en-US"/>
              <a:t>To prepare </a:t>
            </a:r>
            <a:r>
              <a:rPr lang="en-US" altLang="en-US" b="1"/>
              <a:t>Derivative Works</a:t>
            </a:r>
            <a:r>
              <a:rPr lang="en-US" altLang="en-US"/>
              <a:t> based on the copyrighted work.</a:t>
            </a:r>
          </a:p>
          <a:p>
            <a:r>
              <a:rPr lang="en-US" altLang="en-US" b="1"/>
              <a:t>To distribute copies</a:t>
            </a:r>
            <a:r>
              <a:rPr lang="en-US" altLang="en-US"/>
              <a:t> of the work.</a:t>
            </a:r>
          </a:p>
          <a:p>
            <a:r>
              <a:rPr lang="en-US" altLang="en-US"/>
              <a:t>To </a:t>
            </a:r>
            <a:r>
              <a:rPr lang="en-US" altLang="en-US" b="1"/>
              <a:t>Publicly Display or </a:t>
            </a:r>
            <a:br>
              <a:rPr lang="en-US" altLang="en-US" b="1"/>
            </a:br>
            <a:r>
              <a:rPr lang="en-US" altLang="en-US" b="1"/>
              <a:t>			Perform</a:t>
            </a:r>
            <a:r>
              <a:rPr lang="en-US" altLang="en-US"/>
              <a:t> the work </a:t>
            </a:r>
            <a:endParaRPr lang="en-US" altLang="en-US" b="1"/>
          </a:p>
        </p:txBody>
      </p:sp>
      <p:pic>
        <p:nvPicPr>
          <p:cNvPr id="266244" name="Picture 4" descr="I:\Presentations\Website\3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7488" y="2971800"/>
            <a:ext cx="2574925" cy="3886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Text Box 2"/>
          <p:cNvSpPr txBox="1">
            <a:spLocks noChangeArrowheads="1"/>
          </p:cNvSpPr>
          <p:nvPr/>
        </p:nvSpPr>
        <p:spPr bwMode="auto">
          <a:xfrm>
            <a:off x="457200" y="4953000"/>
            <a:ext cx="8245475" cy="138271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dirty="0">
                <a:latin typeface="Tahoma" pitchFamily="34" charset="0"/>
              </a:rPr>
              <a:t>This </a:t>
            </a:r>
            <a:r>
              <a:rPr lang="en-US" altLang="en-US" sz="2800" dirty="0" smtClean="0">
                <a:latin typeface="Tahoma" pitchFamily="34" charset="0"/>
              </a:rPr>
              <a:t>DVD </a:t>
            </a:r>
            <a:r>
              <a:rPr lang="en-US" altLang="en-US" sz="2800" dirty="0">
                <a:latin typeface="Tahoma" pitchFamily="34" charset="0"/>
              </a:rPr>
              <a:t>is sold for home use only… Any copying or public performance of such motion picture is strictly prohibited...</a:t>
            </a:r>
            <a:endParaRPr lang="en-US" altLang="en-US" dirty="0"/>
          </a:p>
        </p:txBody>
      </p:sp>
      <p:pic>
        <p:nvPicPr>
          <p:cNvPr id="267267" name="Picture 3" descr="I:\Presentations\Website\FBI_Warning.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6402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Text Box 2"/>
          <p:cNvSpPr txBox="1">
            <a:spLocks noChangeArrowheads="1"/>
          </p:cNvSpPr>
          <p:nvPr/>
        </p:nvSpPr>
        <p:spPr bwMode="auto">
          <a:xfrm>
            <a:off x="838200" y="0"/>
            <a:ext cx="7543800" cy="680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Aft>
                <a:spcPct val="50000"/>
              </a:spcAft>
            </a:pPr>
            <a:r>
              <a:rPr lang="en-US" altLang="en-US" sz="3200" b="1"/>
              <a:t>Home Use Only</a:t>
            </a:r>
            <a:endParaRPr lang="en-US" altLang="en-US" sz="2800"/>
          </a:p>
          <a:p>
            <a:pPr>
              <a:spcAft>
                <a:spcPct val="50000"/>
              </a:spcAft>
            </a:pPr>
            <a:r>
              <a:rPr lang="en-US" altLang="en-US" sz="2800">
                <a:latin typeface="Tahoma" pitchFamily="34" charset="0"/>
              </a:rPr>
              <a:t>A video recording purchased with a “Home Use Only” license may not be shown for public performance. </a:t>
            </a:r>
          </a:p>
          <a:p>
            <a:pPr>
              <a:spcAft>
                <a:spcPct val="50000"/>
              </a:spcAft>
            </a:pPr>
            <a:r>
              <a:rPr lang="en-US" altLang="en-US" sz="2800">
                <a:latin typeface="Tahoma" pitchFamily="34" charset="0"/>
              </a:rPr>
              <a:t>Home Use restricts showings “in home” to a "normal circle of family and its social acquaintances." </a:t>
            </a:r>
          </a:p>
          <a:p>
            <a:pPr>
              <a:spcAft>
                <a:spcPct val="50000"/>
              </a:spcAft>
            </a:pPr>
            <a:r>
              <a:rPr lang="en-US" altLang="en-US" sz="2800">
                <a:latin typeface="Tahoma" pitchFamily="34" charset="0"/>
              </a:rPr>
              <a:t>Home Use Only video recordings may be borrowed from the library for viewing at home. </a:t>
            </a:r>
          </a:p>
          <a:p>
            <a:pPr>
              <a:spcAft>
                <a:spcPct val="50000"/>
              </a:spcAft>
            </a:pPr>
            <a:r>
              <a:rPr lang="en-US" altLang="en-US" sz="2800">
                <a:latin typeface="Tahoma" pitchFamily="34" charset="0"/>
              </a:rPr>
              <a:t>There is a single exception to Home Use Only referred to as the "face-to-face teaching” exemption.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Text Box 2"/>
          <p:cNvSpPr txBox="1">
            <a:spLocks noChangeArrowheads="1"/>
          </p:cNvSpPr>
          <p:nvPr/>
        </p:nvSpPr>
        <p:spPr bwMode="auto">
          <a:xfrm>
            <a:off x="685800" y="1312863"/>
            <a:ext cx="7772400" cy="5180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Aft>
                <a:spcPct val="45000"/>
              </a:spcAft>
            </a:pPr>
            <a:r>
              <a:rPr lang="en-US" altLang="en-US" sz="3200" dirty="0">
                <a:latin typeface="Tahoma" pitchFamily="34" charset="0"/>
              </a:rPr>
              <a:t>Allows performance IF and only IF:</a:t>
            </a:r>
          </a:p>
          <a:p>
            <a:pPr>
              <a:spcAft>
                <a:spcPct val="50000"/>
              </a:spcAft>
              <a:buFontTx/>
              <a:buChar char="•"/>
            </a:pPr>
            <a:r>
              <a:rPr lang="en-US" altLang="en-US" dirty="0">
                <a:latin typeface="Tahoma" pitchFamily="34" charset="0"/>
              </a:rPr>
              <a:t> Performed by the instructor or pupil(s) </a:t>
            </a:r>
          </a:p>
          <a:p>
            <a:pPr>
              <a:spcAft>
                <a:spcPct val="50000"/>
              </a:spcAft>
              <a:buFontTx/>
              <a:buChar char="•"/>
            </a:pPr>
            <a:r>
              <a:rPr lang="en-US" altLang="en-US" dirty="0">
                <a:latin typeface="Tahoma" pitchFamily="34" charset="0"/>
              </a:rPr>
              <a:t> Instructor and pupil(s) must be in the same place  </a:t>
            </a:r>
          </a:p>
          <a:p>
            <a:pPr>
              <a:spcAft>
                <a:spcPct val="50000"/>
              </a:spcAft>
              <a:buFontTx/>
              <a:buChar char="•"/>
            </a:pPr>
            <a:r>
              <a:rPr lang="en-US" altLang="en-US" dirty="0">
                <a:latin typeface="Tahoma" pitchFamily="34" charset="0"/>
              </a:rPr>
              <a:t> Part of classroom curriculum - </a:t>
            </a:r>
            <a:r>
              <a:rPr lang="en-US" altLang="en-US" i="1" dirty="0">
                <a:latin typeface="Tahoma" pitchFamily="34" charset="0"/>
              </a:rPr>
              <a:t>teaching</a:t>
            </a:r>
            <a:r>
              <a:rPr lang="en-US" altLang="en-US" dirty="0">
                <a:latin typeface="Tahoma" pitchFamily="34" charset="0"/>
              </a:rPr>
              <a:t>, not </a:t>
            </a:r>
            <a:r>
              <a:rPr lang="en-US" altLang="en-US" i="1" dirty="0">
                <a:latin typeface="Tahoma" pitchFamily="34" charset="0"/>
              </a:rPr>
              <a:t>reward or</a:t>
            </a:r>
            <a:br>
              <a:rPr lang="en-US" altLang="en-US" i="1" dirty="0">
                <a:latin typeface="Tahoma" pitchFamily="34" charset="0"/>
              </a:rPr>
            </a:br>
            <a:r>
              <a:rPr lang="en-US" altLang="en-US" i="1" dirty="0">
                <a:latin typeface="Tahoma" pitchFamily="34" charset="0"/>
              </a:rPr>
              <a:t>       entertainment</a:t>
            </a:r>
            <a:endParaRPr lang="en-US" altLang="en-US" dirty="0">
              <a:latin typeface="Tahoma" pitchFamily="34" charset="0"/>
            </a:endParaRPr>
          </a:p>
          <a:p>
            <a:pPr>
              <a:spcAft>
                <a:spcPct val="50000"/>
              </a:spcAft>
              <a:buFontTx/>
              <a:buChar char="•"/>
            </a:pPr>
            <a:r>
              <a:rPr lang="en-US" altLang="en-US" dirty="0">
                <a:latin typeface="Tahoma" pitchFamily="34" charset="0"/>
              </a:rPr>
              <a:t> Put on by a nonprofit educational institution; </a:t>
            </a:r>
          </a:p>
          <a:p>
            <a:pPr>
              <a:spcAft>
                <a:spcPct val="50000"/>
              </a:spcAft>
              <a:buFontTx/>
              <a:buChar char="•"/>
            </a:pPr>
            <a:r>
              <a:rPr lang="en-US" altLang="en-US" dirty="0">
                <a:latin typeface="Tahoma" pitchFamily="34" charset="0"/>
              </a:rPr>
              <a:t> In a classroom or other area used as a classroom </a:t>
            </a:r>
            <a:br>
              <a:rPr lang="en-US" altLang="en-US" dirty="0">
                <a:latin typeface="Tahoma" pitchFamily="34" charset="0"/>
              </a:rPr>
            </a:br>
            <a:r>
              <a:rPr lang="en-US" altLang="en-US" dirty="0">
                <a:latin typeface="Tahoma" pitchFamily="34" charset="0"/>
              </a:rPr>
              <a:t>       for systematic instructional activity; and</a:t>
            </a:r>
          </a:p>
          <a:p>
            <a:pPr>
              <a:spcAft>
                <a:spcPct val="50000"/>
              </a:spcAft>
              <a:buFontTx/>
              <a:buChar char="•"/>
            </a:pPr>
            <a:r>
              <a:rPr lang="en-US" altLang="en-US" dirty="0">
                <a:latin typeface="Tahoma" pitchFamily="34" charset="0"/>
              </a:rPr>
              <a:t> Copy of the work performed must have been </a:t>
            </a:r>
            <a:br>
              <a:rPr lang="en-US" altLang="en-US" dirty="0">
                <a:latin typeface="Tahoma" pitchFamily="34" charset="0"/>
              </a:rPr>
            </a:br>
            <a:r>
              <a:rPr lang="en-US" altLang="en-US" dirty="0">
                <a:latin typeface="Tahoma" pitchFamily="34" charset="0"/>
              </a:rPr>
              <a:t>       lawfully made. </a:t>
            </a:r>
          </a:p>
        </p:txBody>
      </p:sp>
      <p:sp>
        <p:nvSpPr>
          <p:cNvPr id="269315" name="Text Box 3"/>
          <p:cNvSpPr txBox="1">
            <a:spLocks noChangeArrowheads="1"/>
          </p:cNvSpPr>
          <p:nvPr/>
        </p:nvSpPr>
        <p:spPr bwMode="auto">
          <a:xfrm>
            <a:off x="722313" y="180975"/>
            <a:ext cx="7529512"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3600">
                <a:solidFill>
                  <a:schemeClr val="accent2"/>
                </a:solidFill>
              </a:rPr>
              <a:t>“</a:t>
            </a:r>
            <a:r>
              <a:rPr lang="en-US" altLang="en-US" sz="4000">
                <a:solidFill>
                  <a:schemeClr val="accent2"/>
                </a:solidFill>
              </a:rPr>
              <a:t>Face to Face Teaching Exemption</a:t>
            </a:r>
            <a:r>
              <a:rPr lang="en-US" altLang="en-US" sz="3600">
                <a:solidFill>
                  <a:schemeClr val="accent2"/>
                </a:solidFill>
              </a:rPr>
              <a:t>”</a:t>
            </a:r>
            <a:br>
              <a:rPr lang="en-US" altLang="en-US" sz="3600">
                <a:solidFill>
                  <a:schemeClr val="accent2"/>
                </a:solidFill>
              </a:rPr>
            </a:br>
            <a:r>
              <a:rPr lang="en-US" altLang="en-US">
                <a:solidFill>
                  <a:schemeClr val="accent2"/>
                </a:solidFill>
              </a:rPr>
              <a:t>Copyright Act, section 110(1)</a:t>
            </a:r>
            <a:endParaRPr lang="en-US" altLang="en-US" sz="3600">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9314">
                                            <p:txEl>
                                              <p:pRg st="0" end="0"/>
                                            </p:txEl>
                                          </p:spTgt>
                                        </p:tgtEl>
                                        <p:attrNameLst>
                                          <p:attrName>style.visibility</p:attrName>
                                        </p:attrNameLst>
                                      </p:cBhvr>
                                      <p:to>
                                        <p:strVal val="visible"/>
                                      </p:to>
                                    </p:set>
                                    <p:animEffect transition="in" filter="wipe(left)">
                                      <p:cBhvr>
                                        <p:cTn id="7" dur="500"/>
                                        <p:tgtEl>
                                          <p:spTgt spid="2693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9314">
                                            <p:txEl>
                                              <p:pRg st="1" end="1"/>
                                            </p:txEl>
                                          </p:spTgt>
                                        </p:tgtEl>
                                        <p:attrNameLst>
                                          <p:attrName>style.visibility</p:attrName>
                                        </p:attrNameLst>
                                      </p:cBhvr>
                                      <p:to>
                                        <p:strVal val="visible"/>
                                      </p:to>
                                    </p:set>
                                    <p:animEffect transition="in" filter="wipe(left)">
                                      <p:cBhvr>
                                        <p:cTn id="12" dur="500"/>
                                        <p:tgtEl>
                                          <p:spTgt spid="2693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9314">
                                            <p:txEl>
                                              <p:pRg st="2" end="2"/>
                                            </p:txEl>
                                          </p:spTgt>
                                        </p:tgtEl>
                                        <p:attrNameLst>
                                          <p:attrName>style.visibility</p:attrName>
                                        </p:attrNameLst>
                                      </p:cBhvr>
                                      <p:to>
                                        <p:strVal val="visible"/>
                                      </p:to>
                                    </p:set>
                                    <p:animEffect transition="in" filter="wipe(left)">
                                      <p:cBhvr>
                                        <p:cTn id="17" dur="500"/>
                                        <p:tgtEl>
                                          <p:spTgt spid="2693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69314">
                                            <p:txEl>
                                              <p:pRg st="3" end="3"/>
                                            </p:txEl>
                                          </p:spTgt>
                                        </p:tgtEl>
                                        <p:attrNameLst>
                                          <p:attrName>style.visibility</p:attrName>
                                        </p:attrNameLst>
                                      </p:cBhvr>
                                      <p:to>
                                        <p:strVal val="visible"/>
                                      </p:to>
                                    </p:set>
                                    <p:animEffect transition="in" filter="wipe(left)">
                                      <p:cBhvr>
                                        <p:cTn id="22" dur="500"/>
                                        <p:tgtEl>
                                          <p:spTgt spid="2693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69314">
                                            <p:txEl>
                                              <p:pRg st="4" end="4"/>
                                            </p:txEl>
                                          </p:spTgt>
                                        </p:tgtEl>
                                        <p:attrNameLst>
                                          <p:attrName>style.visibility</p:attrName>
                                        </p:attrNameLst>
                                      </p:cBhvr>
                                      <p:to>
                                        <p:strVal val="visible"/>
                                      </p:to>
                                    </p:set>
                                    <p:animEffect transition="in" filter="wipe(left)">
                                      <p:cBhvr>
                                        <p:cTn id="27" dur="500"/>
                                        <p:tgtEl>
                                          <p:spTgt spid="26931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69314">
                                            <p:txEl>
                                              <p:pRg st="5" end="5"/>
                                            </p:txEl>
                                          </p:spTgt>
                                        </p:tgtEl>
                                        <p:attrNameLst>
                                          <p:attrName>style.visibility</p:attrName>
                                        </p:attrNameLst>
                                      </p:cBhvr>
                                      <p:to>
                                        <p:strVal val="visible"/>
                                      </p:to>
                                    </p:set>
                                    <p:animEffect transition="in" filter="wipe(left)">
                                      <p:cBhvr>
                                        <p:cTn id="32" dur="500"/>
                                        <p:tgtEl>
                                          <p:spTgt spid="26931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69314">
                                            <p:txEl>
                                              <p:pRg st="6" end="6"/>
                                            </p:txEl>
                                          </p:spTgt>
                                        </p:tgtEl>
                                        <p:attrNameLst>
                                          <p:attrName>style.visibility</p:attrName>
                                        </p:attrNameLst>
                                      </p:cBhvr>
                                      <p:to>
                                        <p:strVal val="visible"/>
                                      </p:to>
                                    </p:set>
                                    <p:animEffect transition="in" filter="wipe(left)">
                                      <p:cBhvr>
                                        <p:cTn id="37" dur="500"/>
                                        <p:tgtEl>
                                          <p:spTgt spid="26931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Text Box 2"/>
          <p:cNvSpPr txBox="1">
            <a:spLocks noChangeArrowheads="1"/>
          </p:cNvSpPr>
          <p:nvPr/>
        </p:nvSpPr>
        <p:spPr bwMode="auto">
          <a:xfrm>
            <a:off x="551916" y="609600"/>
            <a:ext cx="7788275"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dirty="0"/>
          </a:p>
          <a:p>
            <a:r>
              <a:rPr lang="en-US" sz="1800" b="1" dirty="0" smtClean="0"/>
              <a:t>2.) What are Public Performance Rights? Can we show a Disney   </a:t>
            </a:r>
            <a:br>
              <a:rPr lang="en-US" sz="1800" b="1" dirty="0" smtClean="0"/>
            </a:br>
            <a:r>
              <a:rPr lang="en-US" sz="1800" b="1" dirty="0" smtClean="0"/>
              <a:t>          Educational Productions Classroom Edition DVD in our classroom?</a:t>
            </a:r>
          </a:p>
          <a:p>
            <a:r>
              <a:rPr lang="en-US" sz="1800" dirty="0" smtClean="0"/>
              <a:t/>
            </a:r>
            <a:br>
              <a:rPr lang="en-US" sz="1800" dirty="0" smtClean="0"/>
            </a:br>
            <a:r>
              <a:rPr lang="en-US" sz="1800" dirty="0" smtClean="0"/>
              <a:t>Yes. Disney Educational Productions DVDs and videos are protected by copyright and other laws, and all rights there under are reserved by the copyright owner. Products sold on this website may be shown by non-profit educational institutions (or their equivalents) for face-to-face instructional purposes. </a:t>
            </a:r>
            <a:br>
              <a:rPr lang="en-US" sz="1800" dirty="0" smtClean="0"/>
            </a:br>
            <a:r>
              <a:rPr lang="en-US" sz="1800" dirty="0" smtClean="0"/>
              <a:t/>
            </a:r>
            <a:br>
              <a:rPr lang="en-US" sz="1800" dirty="0" smtClean="0"/>
            </a:br>
            <a:r>
              <a:rPr lang="en-US" sz="1800" dirty="0" smtClean="0"/>
              <a:t>Purchase of products from this website also includes a license for transmission or broadcast within a single building or school campus, and for showing in connection with other non-teaching school-related activities, as long as no admission fee is charged. </a:t>
            </a:r>
            <a:br>
              <a:rPr lang="en-US" sz="1800" dirty="0" smtClean="0"/>
            </a:br>
            <a:r>
              <a:rPr lang="en-US" sz="1800" dirty="0" smtClean="0"/>
              <a:t/>
            </a:r>
            <a:br>
              <a:rPr lang="en-US" sz="1800" dirty="0" smtClean="0"/>
            </a:br>
            <a:r>
              <a:rPr lang="en-US" sz="1800" dirty="0" smtClean="0"/>
              <a:t>Transmission or broadcasting into or beyond a school campus or its equivalent is strictly prohibited unless separately authorized by Disney. All other rights reserved. Any copying, or other unauthorized showing, broadcast or transmission, or other use is strictly prohibited. </a:t>
            </a:r>
            <a:endParaRPr lang="en-US" altLang="en-US" sz="1800" dirty="0"/>
          </a:p>
        </p:txBody>
      </p:sp>
      <p:pic>
        <p:nvPicPr>
          <p:cNvPr id="27034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7" y="14288"/>
            <a:ext cx="9146177" cy="7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Text Box 2"/>
          <p:cNvSpPr txBox="1">
            <a:spLocks noChangeArrowheads="1"/>
          </p:cNvSpPr>
          <p:nvPr/>
        </p:nvSpPr>
        <p:spPr bwMode="auto">
          <a:xfrm>
            <a:off x="551916" y="609600"/>
            <a:ext cx="7788275"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dirty="0"/>
          </a:p>
          <a:p>
            <a:r>
              <a:rPr lang="en-US" sz="1800" b="1" dirty="0" smtClean="0"/>
              <a:t>2.) What are Public Performance Rights? Can we show a Disney   </a:t>
            </a:r>
            <a:br>
              <a:rPr lang="en-US" sz="1800" b="1" dirty="0" smtClean="0"/>
            </a:br>
            <a:r>
              <a:rPr lang="en-US" sz="1800" b="1" dirty="0" smtClean="0"/>
              <a:t>          Educational Productions Classroom Edition DVD in our classroom?</a:t>
            </a:r>
          </a:p>
          <a:p>
            <a:r>
              <a:rPr lang="en-US" sz="1800" dirty="0" smtClean="0"/>
              <a:t/>
            </a:r>
            <a:br>
              <a:rPr lang="en-US" sz="1800" dirty="0" smtClean="0"/>
            </a:br>
            <a:r>
              <a:rPr lang="en-US" sz="1800" dirty="0" smtClean="0"/>
              <a:t>Yes. Disney Educational Productions DVDs and videos are protected by copyright and other laws, and all rights there under are reserved by the copyright owner. Products sold on this website </a:t>
            </a:r>
            <a:r>
              <a:rPr lang="en-US" sz="1800" dirty="0" smtClean="0">
                <a:solidFill>
                  <a:srgbClr val="92D050"/>
                </a:solidFill>
              </a:rPr>
              <a:t>may be shown </a:t>
            </a:r>
            <a:r>
              <a:rPr lang="en-US" sz="1800" dirty="0" smtClean="0"/>
              <a:t>by non-profit educational institutions (or their equivalents) </a:t>
            </a:r>
            <a:r>
              <a:rPr lang="en-US" sz="1800" dirty="0" smtClean="0">
                <a:solidFill>
                  <a:srgbClr val="92D050"/>
                </a:solidFill>
              </a:rPr>
              <a:t>for face-to-face instructional purposes</a:t>
            </a:r>
            <a:r>
              <a:rPr lang="en-US" sz="1800" dirty="0" smtClean="0"/>
              <a:t>. </a:t>
            </a:r>
            <a:br>
              <a:rPr lang="en-US" sz="1800" dirty="0" smtClean="0"/>
            </a:br>
            <a:r>
              <a:rPr lang="en-US" sz="1800" dirty="0" smtClean="0"/>
              <a:t/>
            </a:r>
            <a:br>
              <a:rPr lang="en-US" sz="1800" dirty="0" smtClean="0"/>
            </a:br>
            <a:r>
              <a:rPr lang="en-US" sz="1800" dirty="0" smtClean="0"/>
              <a:t>Purchase of products from this website also includes a </a:t>
            </a:r>
            <a:r>
              <a:rPr lang="en-US" sz="1800" dirty="0" smtClean="0">
                <a:solidFill>
                  <a:srgbClr val="FF0000"/>
                </a:solidFill>
              </a:rPr>
              <a:t>license for transmission or broadcast within a single building or school campus</a:t>
            </a:r>
            <a:r>
              <a:rPr lang="en-US" sz="1800" dirty="0" smtClean="0"/>
              <a:t>, and for showing in connection with other non-teaching school-related activities, </a:t>
            </a:r>
            <a:r>
              <a:rPr lang="en-US" sz="1800" dirty="0" smtClean="0">
                <a:solidFill>
                  <a:srgbClr val="FF0000"/>
                </a:solidFill>
              </a:rPr>
              <a:t>as long as no admission fee is charged</a:t>
            </a:r>
            <a:r>
              <a:rPr lang="en-US" sz="1800" dirty="0" smtClean="0"/>
              <a:t>. </a:t>
            </a:r>
            <a:br>
              <a:rPr lang="en-US" sz="1800" dirty="0" smtClean="0"/>
            </a:br>
            <a:r>
              <a:rPr lang="en-US" sz="1800" dirty="0" smtClean="0"/>
              <a:t/>
            </a:r>
            <a:br>
              <a:rPr lang="en-US" sz="1800" dirty="0" smtClean="0"/>
            </a:br>
            <a:r>
              <a:rPr lang="en-US" sz="1800" dirty="0" smtClean="0">
                <a:solidFill>
                  <a:srgbClr val="FF0000"/>
                </a:solidFill>
              </a:rPr>
              <a:t>Transmission or broadcasting into or beyond a school campus or its equivalent is strictly prohibited </a:t>
            </a:r>
            <a:r>
              <a:rPr lang="en-US" sz="1800" dirty="0" smtClean="0"/>
              <a:t>unless separately authorized by Disney. All other rights reserved. Any copying, or other unauthorized showing, broadcast or transmission, or other use is strictly prohibited. </a:t>
            </a:r>
            <a:endParaRPr lang="en-US" altLang="en-US" sz="1800" dirty="0"/>
          </a:p>
        </p:txBody>
      </p:sp>
      <p:pic>
        <p:nvPicPr>
          <p:cNvPr id="27034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7" y="14288"/>
            <a:ext cx="9146177" cy="7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79197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793242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1363" name="Text Box 3"/>
          <p:cNvSpPr txBox="1">
            <a:spLocks noChangeArrowheads="1"/>
          </p:cNvSpPr>
          <p:nvPr/>
        </p:nvSpPr>
        <p:spPr bwMode="auto">
          <a:xfrm>
            <a:off x="4953000" y="6096000"/>
            <a:ext cx="3945311" cy="58477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dirty="0"/>
              <a:t>http</a:t>
            </a:r>
            <a:r>
              <a:rPr lang="en-US" altLang="en-US" sz="3200" dirty="0" smtClean="0"/>
              <a:t>://k12.movlic.com/</a:t>
            </a:r>
            <a:endParaRPr lang="en-US" alt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31" y="-16823"/>
            <a:ext cx="8874490" cy="6874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2387" name="Text Box 3"/>
          <p:cNvSpPr txBox="1">
            <a:spLocks noChangeArrowheads="1"/>
          </p:cNvSpPr>
          <p:nvPr/>
        </p:nvSpPr>
        <p:spPr bwMode="auto">
          <a:xfrm>
            <a:off x="4648200" y="6019800"/>
            <a:ext cx="4333875" cy="65087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a:t>http://www.mplc.com/</a:t>
            </a:r>
            <a:endParaRPr lang="en-US" alt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Text Box 2"/>
          <p:cNvSpPr txBox="1">
            <a:spLocks noChangeArrowheads="1"/>
          </p:cNvSpPr>
          <p:nvPr/>
        </p:nvSpPr>
        <p:spPr bwMode="auto">
          <a:xfrm>
            <a:off x="2133600" y="304800"/>
            <a:ext cx="45767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3200">
                <a:solidFill>
                  <a:schemeClr val="accent2"/>
                </a:solidFill>
              </a:rPr>
              <a:t>“Mechanical License”</a:t>
            </a:r>
            <a:br>
              <a:rPr lang="en-US" altLang="en-US" sz="3200">
                <a:solidFill>
                  <a:schemeClr val="accent2"/>
                </a:solidFill>
              </a:rPr>
            </a:br>
            <a:r>
              <a:rPr lang="en-US" altLang="en-US" sz="3200">
                <a:solidFill>
                  <a:schemeClr val="accent2"/>
                </a:solidFill>
              </a:rPr>
              <a:t>“Synchronization License”</a:t>
            </a:r>
          </a:p>
        </p:txBody>
      </p:sp>
      <p:pic>
        <p:nvPicPr>
          <p:cNvPr id="27341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7800"/>
            <a:ext cx="9144000" cy="5579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34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148" y="0"/>
            <a:ext cx="8453227" cy="7027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73412"/>
                                        </p:tgtEl>
                                        <p:attrNameLst>
                                          <p:attrName>style.visibility</p:attrName>
                                        </p:attrNameLst>
                                      </p:cBhvr>
                                      <p:to>
                                        <p:strVal val="visible"/>
                                      </p:to>
                                    </p:set>
                                    <p:animEffect transition="in" filter="wipe(up)">
                                      <p:cBhvr>
                                        <p:cTn id="7" dur="500"/>
                                        <p:tgtEl>
                                          <p:spTgt spid="273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2" name="TextBox 1"/>
          <p:cNvSpPr txBox="1"/>
          <p:nvPr/>
        </p:nvSpPr>
        <p:spPr>
          <a:xfrm>
            <a:off x="533400" y="387689"/>
            <a:ext cx="3042821" cy="769441"/>
          </a:xfrm>
          <a:prstGeom prst="rect">
            <a:avLst/>
          </a:prstGeom>
          <a:noFill/>
        </p:spPr>
        <p:txBody>
          <a:bodyPr wrap="none" rtlCol="0">
            <a:spAutoFit/>
          </a:bodyPr>
          <a:lstStyle/>
          <a:p>
            <a:r>
              <a:rPr lang="en-US" sz="4400" dirty="0" smtClean="0"/>
              <a:t>© Copyright</a:t>
            </a:r>
            <a:endParaRPr lang="en-US" sz="4400" dirty="0"/>
          </a:p>
        </p:txBody>
      </p:sp>
    </p:spTree>
    <p:extLst>
      <p:ext uri="{BB962C8B-B14F-4D97-AF65-F5344CB8AC3E}">
        <p14:creationId xmlns:p14="http://schemas.microsoft.com/office/powerpoint/2010/main" val="17111007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925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8262545"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2515" name="Text Box 3"/>
          <p:cNvSpPr txBox="1">
            <a:spLocks noChangeArrowheads="1"/>
          </p:cNvSpPr>
          <p:nvPr/>
        </p:nvSpPr>
        <p:spPr bwMode="auto">
          <a:xfrm>
            <a:off x="6629400" y="6248400"/>
            <a:ext cx="2327275" cy="466725"/>
          </a:xfrm>
          <a:prstGeom prst="rect">
            <a:avLst/>
          </a:prstGeom>
          <a:solidFill>
            <a:srgbClr val="E8E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www.pdinfo.com</a:t>
            </a:r>
          </a:p>
        </p:txBody>
      </p:sp>
      <p:pic>
        <p:nvPicPr>
          <p:cNvPr id="1925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9" y="0"/>
            <a:ext cx="8262542" cy="6857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92517"/>
                                        </p:tgtEl>
                                        <p:attrNameLst>
                                          <p:attrName>style.visibility</p:attrName>
                                        </p:attrNameLst>
                                      </p:cBhvr>
                                      <p:to>
                                        <p:strVal val="visible"/>
                                      </p:to>
                                    </p:set>
                                    <p:animEffect transition="in" filter="circle(out)">
                                      <p:cBhvr>
                                        <p:cTn id="7" dur="2000"/>
                                        <p:tgtEl>
                                          <p:spTgt spid="192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p:txBody>
          <a:bodyPr/>
          <a:lstStyle/>
          <a:p>
            <a:r>
              <a:rPr lang="en-US" altLang="en-US">
                <a:solidFill>
                  <a:schemeClr val="accent2"/>
                </a:solidFill>
              </a:rPr>
              <a:t>© Copyright ©</a:t>
            </a:r>
            <a:br>
              <a:rPr lang="en-US" altLang="en-US">
                <a:solidFill>
                  <a:schemeClr val="accent2"/>
                </a:solidFill>
              </a:rPr>
            </a:br>
            <a:r>
              <a:rPr lang="en-US" altLang="en-US" sz="3200">
                <a:solidFill>
                  <a:schemeClr val="accent2"/>
                </a:solidFill>
              </a:rPr>
              <a:t>How long? </a:t>
            </a:r>
            <a:endParaRPr lang="en-US" altLang="en-US"/>
          </a:p>
        </p:txBody>
      </p:sp>
      <p:sp>
        <p:nvSpPr>
          <p:cNvPr id="274435" name="Rectangle 3"/>
          <p:cNvSpPr>
            <a:spLocks noGrp="1" noChangeArrowheads="1"/>
          </p:cNvSpPr>
          <p:nvPr>
            <p:ph type="body" idx="1"/>
          </p:nvPr>
        </p:nvSpPr>
        <p:spPr/>
        <p:txBody>
          <a:bodyPr/>
          <a:lstStyle/>
          <a:p>
            <a:r>
              <a:rPr lang="en-US" altLang="en-US"/>
              <a:t>Copyright </a:t>
            </a:r>
            <a:r>
              <a:rPr lang="en-US" altLang="en-US" i="1"/>
              <a:t>starts</a:t>
            </a:r>
            <a:r>
              <a:rPr lang="en-US" altLang="en-US"/>
              <a:t> from moment of creation - when work is “Fixed in a Tangible </a:t>
            </a:r>
            <a:br>
              <a:rPr lang="en-US" altLang="en-US"/>
            </a:br>
            <a:r>
              <a:rPr lang="en-US" altLang="en-US"/>
              <a:t>Medium of Expression”</a:t>
            </a:r>
          </a:p>
          <a:p>
            <a:r>
              <a:rPr lang="en-US" altLang="en-US"/>
              <a:t>Copyright </a:t>
            </a:r>
            <a:r>
              <a:rPr lang="en-US" altLang="en-US" i="1"/>
              <a:t>ends</a:t>
            </a:r>
            <a:r>
              <a:rPr lang="en-US" altLang="en-US"/>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4435">
                                            <p:txEl>
                                              <p:pRg st="0" end="0"/>
                                            </p:txEl>
                                          </p:spTgt>
                                        </p:tgtEl>
                                        <p:attrNameLst>
                                          <p:attrName>style.visibility</p:attrName>
                                        </p:attrNameLst>
                                      </p:cBhvr>
                                      <p:to>
                                        <p:strVal val="visible"/>
                                      </p:to>
                                    </p:set>
                                    <p:animEffect transition="in" filter="wipe(left)">
                                      <p:cBhvr>
                                        <p:cTn id="7" dur="500"/>
                                        <p:tgtEl>
                                          <p:spTgt spid="2744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4435">
                                            <p:txEl>
                                              <p:pRg st="1" end="1"/>
                                            </p:txEl>
                                          </p:spTgt>
                                        </p:tgtEl>
                                        <p:attrNameLst>
                                          <p:attrName>style.visibility</p:attrName>
                                        </p:attrNameLst>
                                      </p:cBhvr>
                                      <p:to>
                                        <p:strVal val="visible"/>
                                      </p:to>
                                    </p:set>
                                    <p:animEffect transition="in" filter="wipe(left)">
                                      <p:cBhvr>
                                        <p:cTn id="12" dur="500"/>
                                        <p:tgtEl>
                                          <p:spTgt spid="2744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35"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Text Box 2"/>
          <p:cNvSpPr txBox="1">
            <a:spLocks noChangeArrowheads="1"/>
          </p:cNvSpPr>
          <p:nvPr/>
        </p:nvSpPr>
        <p:spPr bwMode="auto">
          <a:xfrm>
            <a:off x="533400" y="554038"/>
            <a:ext cx="8052204" cy="637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latin typeface="Arial Narrow" pitchFamily="34" charset="0"/>
              </a:rPr>
              <a:t>IF THE WORK  WAS…            	   COPYRIGHT EXPIRES:</a:t>
            </a:r>
          </a:p>
          <a:p>
            <a:r>
              <a:rPr lang="en-US" altLang="en-US" dirty="0">
                <a:latin typeface="Arial Narrow" pitchFamily="34" charset="0"/>
              </a:rPr>
              <a:t>Created </a:t>
            </a:r>
            <a:r>
              <a:rPr lang="en-US" altLang="en-US" b="1" dirty="0" smtClean="0">
                <a:latin typeface="Arial Narrow" pitchFamily="34" charset="0"/>
              </a:rPr>
              <a:t>Jan 1, 1978 </a:t>
            </a:r>
            <a:r>
              <a:rPr lang="en-US" altLang="en-US" b="1" dirty="0">
                <a:latin typeface="Arial Narrow" pitchFamily="34" charset="0"/>
              </a:rPr>
              <a:t>or  after</a:t>
            </a:r>
            <a:r>
              <a:rPr lang="en-US" altLang="en-US" dirty="0">
                <a:latin typeface="Arial Narrow" pitchFamily="34" charset="0"/>
              </a:rPr>
              <a:t>	Life + 70 years (or if work of corp.</a:t>
            </a:r>
            <a:br>
              <a:rPr lang="en-US" altLang="en-US" dirty="0">
                <a:latin typeface="Arial Narrow" pitchFamily="34" charset="0"/>
              </a:rPr>
            </a:br>
            <a:r>
              <a:rPr lang="en-US" altLang="en-US" dirty="0">
                <a:latin typeface="Arial Narrow" pitchFamily="34" charset="0"/>
              </a:rPr>
              <a:t>				first of 95 years from publication, or</a:t>
            </a:r>
          </a:p>
          <a:p>
            <a:r>
              <a:rPr lang="en-US" altLang="en-US" dirty="0">
                <a:latin typeface="Arial Narrow" pitchFamily="34" charset="0"/>
              </a:rPr>
              <a:t>				120 years from creation)</a:t>
            </a:r>
          </a:p>
          <a:p>
            <a:endParaRPr lang="en-US" altLang="en-US" dirty="0">
              <a:latin typeface="Arial Narrow" pitchFamily="34" charset="0"/>
            </a:endParaRPr>
          </a:p>
          <a:p>
            <a:r>
              <a:rPr lang="en-US" altLang="en-US" dirty="0">
                <a:latin typeface="Arial Narrow" pitchFamily="34" charset="0"/>
              </a:rPr>
              <a:t>Created </a:t>
            </a:r>
            <a:r>
              <a:rPr lang="en-US" altLang="en-US" b="1" dirty="0" smtClean="0">
                <a:latin typeface="Arial Narrow" pitchFamily="34" charset="0"/>
              </a:rPr>
              <a:t>before Jan 1, </a:t>
            </a:r>
            <a:r>
              <a:rPr lang="en-US" altLang="en-US" b="1" dirty="0">
                <a:latin typeface="Arial Narrow" pitchFamily="34" charset="0"/>
              </a:rPr>
              <a:t>1978</a:t>
            </a:r>
            <a:r>
              <a:rPr lang="en-US" altLang="en-US" dirty="0">
                <a:latin typeface="Arial Narrow" pitchFamily="34" charset="0"/>
              </a:rPr>
              <a:t>	</a:t>
            </a:r>
            <a:r>
              <a:rPr lang="en-US" altLang="en-US" dirty="0" smtClean="0">
                <a:latin typeface="Arial Narrow" pitchFamily="34" charset="0"/>
              </a:rPr>
              <a:t>Life </a:t>
            </a:r>
            <a:r>
              <a:rPr lang="en-US" altLang="en-US" dirty="0">
                <a:latin typeface="Arial Narrow" pitchFamily="34" charset="0"/>
              </a:rPr>
              <a:t>+ 70 </a:t>
            </a:r>
            <a:r>
              <a:rPr lang="en-US" altLang="en-US" dirty="0" smtClean="0">
                <a:latin typeface="Arial Narrow" pitchFamily="34" charset="0"/>
              </a:rPr>
              <a:t>years</a:t>
            </a:r>
            <a:endParaRPr lang="en-US" altLang="en-US" dirty="0">
              <a:latin typeface="Arial Narrow" pitchFamily="34" charset="0"/>
            </a:endParaRPr>
          </a:p>
          <a:p>
            <a:r>
              <a:rPr lang="en-US" altLang="en-US" b="1" i="1" dirty="0" smtClean="0">
                <a:latin typeface="Arial Narrow" pitchFamily="34" charset="0"/>
              </a:rPr>
              <a:t>unpublished as of 12-31-02</a:t>
            </a:r>
            <a:r>
              <a:rPr lang="en-US" altLang="en-US" dirty="0">
                <a:latin typeface="Arial Narrow" pitchFamily="34" charset="0"/>
              </a:rPr>
              <a:t>	</a:t>
            </a:r>
            <a:r>
              <a:rPr lang="en-US" altLang="en-US" dirty="0" smtClean="0">
                <a:latin typeface="Arial Narrow" pitchFamily="34" charset="0"/>
              </a:rPr>
              <a:t>      </a:t>
            </a:r>
            <a:r>
              <a:rPr lang="en-US" altLang="en-US" dirty="0" smtClean="0">
                <a:latin typeface="Arial Narrow" pitchFamily="34" charset="0"/>
              </a:rPr>
              <a:t> </a:t>
            </a:r>
            <a:r>
              <a:rPr lang="en-US" altLang="en-US" dirty="0">
                <a:latin typeface="Arial Narrow" pitchFamily="34" charset="0"/>
              </a:rPr>
              <a:t>(12-31-2002 if </a:t>
            </a:r>
            <a:r>
              <a:rPr lang="en-US" altLang="en-US" dirty="0" smtClean="0">
                <a:latin typeface="Arial Narrow" pitchFamily="34" charset="0"/>
              </a:rPr>
              <a:t>died before 1933)</a:t>
            </a:r>
            <a:endParaRPr lang="en-US" altLang="en-US" dirty="0">
              <a:latin typeface="Arial Narrow" pitchFamily="34" charset="0"/>
            </a:endParaRPr>
          </a:p>
          <a:p>
            <a:endParaRPr lang="en-US" altLang="en-US" dirty="0">
              <a:latin typeface="Arial Narrow" pitchFamily="34" charset="0"/>
            </a:endParaRPr>
          </a:p>
          <a:p>
            <a:r>
              <a:rPr lang="en-US" altLang="en-US" dirty="0">
                <a:latin typeface="Arial Narrow" pitchFamily="34" charset="0"/>
              </a:rPr>
              <a:t>Created </a:t>
            </a:r>
            <a:r>
              <a:rPr lang="en-US" altLang="en-US" b="1" dirty="0" smtClean="0">
                <a:latin typeface="Arial Narrow" pitchFamily="34" charset="0"/>
              </a:rPr>
              <a:t>before Jan 1, </a:t>
            </a:r>
            <a:r>
              <a:rPr lang="en-US" altLang="en-US" b="1" dirty="0">
                <a:latin typeface="Arial Narrow" pitchFamily="34" charset="0"/>
              </a:rPr>
              <a:t>1978</a:t>
            </a:r>
            <a:r>
              <a:rPr lang="en-US" altLang="en-US" dirty="0">
                <a:latin typeface="Arial Narrow" pitchFamily="34" charset="0"/>
              </a:rPr>
              <a:t> 	</a:t>
            </a:r>
            <a:r>
              <a:rPr lang="en-US" altLang="en-US" dirty="0" smtClean="0">
                <a:latin typeface="Arial Narrow" pitchFamily="34" charset="0"/>
              </a:rPr>
              <a:t>later of Life </a:t>
            </a:r>
            <a:r>
              <a:rPr lang="en-US" altLang="en-US" dirty="0">
                <a:latin typeface="Arial Narrow" pitchFamily="34" charset="0"/>
              </a:rPr>
              <a:t>+ 70 years or 12-31-2047</a:t>
            </a:r>
          </a:p>
          <a:p>
            <a:r>
              <a:rPr lang="en-US" altLang="en-US" dirty="0" smtClean="0">
                <a:latin typeface="Arial Narrow" pitchFamily="34" charset="0"/>
              </a:rPr>
              <a:t>published between </a:t>
            </a:r>
            <a:r>
              <a:rPr lang="en-US" altLang="en-US" i="1" dirty="0" smtClean="0">
                <a:latin typeface="Arial Narrow" pitchFamily="34" charset="0"/>
              </a:rPr>
              <a:t>1978-2002</a:t>
            </a:r>
            <a:r>
              <a:rPr lang="en-US" altLang="en-US" dirty="0">
                <a:latin typeface="Arial Narrow" pitchFamily="34" charset="0"/>
              </a:rPr>
              <a:t>		</a:t>
            </a:r>
          </a:p>
          <a:p>
            <a:endParaRPr lang="en-US" altLang="en-US" dirty="0">
              <a:latin typeface="Arial Narrow" pitchFamily="34" charset="0"/>
            </a:endParaRPr>
          </a:p>
          <a:p>
            <a:r>
              <a:rPr lang="en-US" altLang="en-US" dirty="0">
                <a:latin typeface="Arial Narrow" pitchFamily="34" charset="0"/>
              </a:rPr>
              <a:t>Published </a:t>
            </a:r>
            <a:r>
              <a:rPr lang="en-US" altLang="en-US" b="1" dirty="0">
                <a:latin typeface="Arial Narrow" pitchFamily="34" charset="0"/>
              </a:rPr>
              <a:t>after </a:t>
            </a:r>
            <a:r>
              <a:rPr lang="en-US" altLang="en-US" b="1" dirty="0" smtClean="0">
                <a:latin typeface="Arial Narrow" pitchFamily="34" charset="0"/>
              </a:rPr>
              <a:t>Jan 1, 1923</a:t>
            </a:r>
            <a:r>
              <a:rPr lang="en-US" altLang="en-US" dirty="0">
                <a:latin typeface="Arial Narrow" pitchFamily="34" charset="0"/>
              </a:rPr>
              <a:t>	 </a:t>
            </a:r>
            <a:r>
              <a:rPr lang="en-US" altLang="en-US" dirty="0" smtClean="0">
                <a:latin typeface="Arial Narrow" pitchFamily="34" charset="0"/>
              </a:rPr>
              <a:t>28 </a:t>
            </a:r>
            <a:r>
              <a:rPr lang="en-US" altLang="en-US" dirty="0">
                <a:latin typeface="Arial Narrow" pitchFamily="34" charset="0"/>
              </a:rPr>
              <a:t>years for first term; 67 years</a:t>
            </a:r>
          </a:p>
          <a:p>
            <a:r>
              <a:rPr lang="en-US" altLang="en-US" dirty="0">
                <a:latin typeface="Arial Narrow" pitchFamily="34" charset="0"/>
              </a:rPr>
              <a:t> </a:t>
            </a:r>
            <a:r>
              <a:rPr lang="en-US" altLang="en-US" dirty="0" smtClean="0">
                <a:latin typeface="Arial Narrow" pitchFamily="34" charset="0"/>
              </a:rPr>
              <a:t>    </a:t>
            </a:r>
            <a:r>
              <a:rPr lang="en-US" altLang="en-US" b="1" dirty="0" smtClean="0">
                <a:latin typeface="Arial Narrow" pitchFamily="34" charset="0"/>
              </a:rPr>
              <a:t>but </a:t>
            </a:r>
            <a:r>
              <a:rPr lang="en-US" altLang="en-US" b="1" dirty="0">
                <a:latin typeface="Arial Narrow" pitchFamily="34" charset="0"/>
              </a:rPr>
              <a:t>before </a:t>
            </a:r>
            <a:r>
              <a:rPr lang="en-US" altLang="en-US" b="1" dirty="0" smtClean="0">
                <a:latin typeface="Arial Narrow" pitchFamily="34" charset="0"/>
              </a:rPr>
              <a:t>Jan 1, 1978</a:t>
            </a:r>
            <a:r>
              <a:rPr lang="en-US" altLang="en-US" b="1" dirty="0">
                <a:latin typeface="Arial Narrow" pitchFamily="34" charset="0"/>
              </a:rPr>
              <a:t>	</a:t>
            </a:r>
            <a:r>
              <a:rPr lang="en-US" altLang="en-US" dirty="0">
                <a:latin typeface="Arial Narrow" pitchFamily="34" charset="0"/>
              </a:rPr>
              <a:t>for second term (automatic renewal</a:t>
            </a:r>
            <a:br>
              <a:rPr lang="en-US" altLang="en-US" dirty="0">
                <a:latin typeface="Arial Narrow" pitchFamily="34" charset="0"/>
              </a:rPr>
            </a:br>
            <a:r>
              <a:rPr lang="en-US" altLang="en-US" dirty="0">
                <a:latin typeface="Arial Narrow" pitchFamily="34" charset="0"/>
              </a:rPr>
              <a:t>				if published after 1963)</a:t>
            </a:r>
          </a:p>
          <a:p>
            <a:endParaRPr lang="en-US" altLang="en-US" dirty="0">
              <a:latin typeface="Arial Narrow" pitchFamily="34" charset="0"/>
            </a:endParaRPr>
          </a:p>
          <a:p>
            <a:r>
              <a:rPr lang="en-US" altLang="en-US" dirty="0">
                <a:latin typeface="Arial Narrow" pitchFamily="34" charset="0"/>
              </a:rPr>
              <a:t>Published </a:t>
            </a:r>
            <a:r>
              <a:rPr lang="en-US" altLang="en-US" b="1" dirty="0">
                <a:latin typeface="Arial Narrow" pitchFamily="34" charset="0"/>
              </a:rPr>
              <a:t>before </a:t>
            </a:r>
            <a:r>
              <a:rPr lang="en-US" altLang="en-US" b="1" dirty="0" smtClean="0">
                <a:latin typeface="Arial Narrow" pitchFamily="34" charset="0"/>
              </a:rPr>
              <a:t>Jan 1, 1923</a:t>
            </a:r>
            <a:r>
              <a:rPr lang="en-US" altLang="en-US" dirty="0">
                <a:latin typeface="Arial Narrow" pitchFamily="34" charset="0"/>
              </a:rPr>
              <a:t>	  </a:t>
            </a:r>
            <a:r>
              <a:rPr lang="en-US" altLang="en-US" dirty="0" smtClean="0">
                <a:latin typeface="Arial Narrow" pitchFamily="34" charset="0"/>
              </a:rPr>
              <a:t>(</a:t>
            </a:r>
            <a:r>
              <a:rPr lang="en-US" altLang="en-US" dirty="0">
                <a:latin typeface="Arial Narrow" pitchFamily="34" charset="0"/>
              </a:rPr>
              <a:t>Now in public domain)</a:t>
            </a:r>
          </a:p>
          <a:p>
            <a:endParaRPr lang="en-US" altLang="en-US" dirty="0">
              <a:latin typeface="Arial Narrow" pitchFamily="34" charset="0"/>
            </a:endParaRPr>
          </a:p>
        </p:txBody>
      </p:sp>
      <p:sp>
        <p:nvSpPr>
          <p:cNvPr id="275459" name="Rectangle 3"/>
          <p:cNvSpPr>
            <a:spLocks noChangeArrowheads="1"/>
          </p:cNvSpPr>
          <p:nvPr/>
        </p:nvSpPr>
        <p:spPr bwMode="auto">
          <a:xfrm>
            <a:off x="457200" y="457200"/>
            <a:ext cx="8229600" cy="6096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5460" name="Line 4"/>
          <p:cNvSpPr>
            <a:spLocks noChangeShapeType="1"/>
          </p:cNvSpPr>
          <p:nvPr/>
        </p:nvSpPr>
        <p:spPr bwMode="auto">
          <a:xfrm>
            <a:off x="457200" y="2286000"/>
            <a:ext cx="8229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5461" name="Line 5"/>
          <p:cNvSpPr>
            <a:spLocks noChangeShapeType="1"/>
          </p:cNvSpPr>
          <p:nvPr/>
        </p:nvSpPr>
        <p:spPr bwMode="auto">
          <a:xfrm>
            <a:off x="457200" y="3200400"/>
            <a:ext cx="8229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5462" name="Line 6"/>
          <p:cNvSpPr>
            <a:spLocks noChangeShapeType="1"/>
          </p:cNvSpPr>
          <p:nvPr/>
        </p:nvSpPr>
        <p:spPr bwMode="auto">
          <a:xfrm>
            <a:off x="457200" y="4419600"/>
            <a:ext cx="8229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5463" name="Line 7"/>
          <p:cNvSpPr>
            <a:spLocks noChangeShapeType="1"/>
          </p:cNvSpPr>
          <p:nvPr/>
        </p:nvSpPr>
        <p:spPr bwMode="auto">
          <a:xfrm>
            <a:off x="457200" y="5867400"/>
            <a:ext cx="8229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5464" name="Line 8"/>
          <p:cNvSpPr>
            <a:spLocks noChangeShapeType="1"/>
          </p:cNvSpPr>
          <p:nvPr/>
        </p:nvSpPr>
        <p:spPr bwMode="auto">
          <a:xfrm>
            <a:off x="457200" y="990600"/>
            <a:ext cx="8229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5465" name="Line 9"/>
          <p:cNvSpPr>
            <a:spLocks noChangeShapeType="1"/>
          </p:cNvSpPr>
          <p:nvPr/>
        </p:nvSpPr>
        <p:spPr bwMode="auto">
          <a:xfrm>
            <a:off x="4191000" y="457200"/>
            <a:ext cx="0" cy="6096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228600"/>
            <a:ext cx="7207422" cy="461665"/>
          </a:xfrm>
          <a:prstGeom prst="rect">
            <a:avLst/>
          </a:prstGeom>
          <a:noFill/>
        </p:spPr>
        <p:txBody>
          <a:bodyPr wrap="none" rtlCol="0">
            <a:spAutoFit/>
          </a:bodyPr>
          <a:lstStyle/>
          <a:p>
            <a:r>
              <a:rPr lang="en-US" i="1" dirty="0" smtClean="0"/>
              <a:t>Klinger vs. Conan Doyle Estate, Ltd. (ND Ill. Dec. 2013)</a:t>
            </a:r>
            <a:endParaRPr lang="en-US" i="1" dirty="0"/>
          </a:p>
        </p:txBody>
      </p:sp>
      <p:sp>
        <p:nvSpPr>
          <p:cNvPr id="3" name="TextBox 2"/>
          <p:cNvSpPr txBox="1"/>
          <p:nvPr/>
        </p:nvSpPr>
        <p:spPr>
          <a:xfrm>
            <a:off x="977448" y="4343400"/>
            <a:ext cx="7386125" cy="1323439"/>
          </a:xfrm>
          <a:prstGeom prst="rect">
            <a:avLst/>
          </a:prstGeom>
          <a:noFill/>
        </p:spPr>
        <p:txBody>
          <a:bodyPr wrap="none" rtlCol="0">
            <a:spAutoFit/>
          </a:bodyPr>
          <a:lstStyle/>
          <a:p>
            <a:pPr algn="ctr"/>
            <a:r>
              <a:rPr lang="en-US" sz="2000" dirty="0" smtClean="0"/>
              <a:t>The Sherlock Holmes and Dr. Watson characters, being established in </a:t>
            </a:r>
            <a:br>
              <a:rPr lang="en-US" sz="2000" dirty="0" smtClean="0"/>
            </a:br>
            <a:r>
              <a:rPr lang="en-US" sz="2000" dirty="0" smtClean="0"/>
              <a:t>novels and stories published before 1923, are in the public domain. </a:t>
            </a:r>
            <a:br>
              <a:rPr lang="en-US" sz="2000" dirty="0" smtClean="0"/>
            </a:br>
            <a:r>
              <a:rPr lang="en-US" sz="2000" dirty="0" smtClean="0"/>
              <a:t>Only the story elements introduced in the last ten of the Holmes </a:t>
            </a:r>
            <a:br>
              <a:rPr lang="en-US" sz="2000" dirty="0" smtClean="0"/>
            </a:br>
            <a:r>
              <a:rPr lang="en-US" sz="2000" dirty="0" smtClean="0"/>
              <a:t>stories remain under copyright (until 2023).</a:t>
            </a:r>
            <a:endParaRPr lang="en-US" sz="2000" dirty="0"/>
          </a:p>
        </p:txBody>
      </p:sp>
      <p:pic>
        <p:nvPicPr>
          <p:cNvPr id="332802" name="Picture 2" descr="http://ecx.images-amazon.com/images/I/51ypHXmJvcL._BO2,204,203,200_PIsitb-sticker-v3-big,TopRight,0,-55_SX278_SY278_PIkin4,BottomRight,1,22_AA300_SH20_OU01_.jpg"/>
          <p:cNvPicPr>
            <a:picLocks noChangeAspect="1" noChangeArrowheads="1"/>
          </p:cNvPicPr>
          <p:nvPr/>
        </p:nvPicPr>
        <p:blipFill rotWithShape="1">
          <a:blip r:embed="rId2">
            <a:extLst>
              <a:ext uri="{28A0092B-C50C-407E-A947-70E740481C1C}">
                <a14:useLocalDpi xmlns:a14="http://schemas.microsoft.com/office/drawing/2010/main" val="0"/>
              </a:ext>
            </a:extLst>
          </a:blip>
          <a:srcRect l="23308" t="9384" r="23082" b="8746"/>
          <a:stretch/>
        </p:blipFill>
        <p:spPr bwMode="auto">
          <a:xfrm>
            <a:off x="5867400" y="838200"/>
            <a:ext cx="2209800" cy="3374656"/>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332804" name="Picture 4" descr="http://upload.wikimedia.org/wikipedia/commons/4/4f/Strand_page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862940"/>
            <a:ext cx="3529328" cy="33746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72130" y="5665986"/>
            <a:ext cx="7566943" cy="1015663"/>
          </a:xfrm>
          <a:prstGeom prst="rect">
            <a:avLst/>
          </a:prstGeom>
          <a:noFill/>
        </p:spPr>
        <p:txBody>
          <a:bodyPr wrap="none" rtlCol="0">
            <a:spAutoFit/>
          </a:bodyPr>
          <a:lstStyle/>
          <a:p>
            <a:pPr algn="ctr"/>
            <a:r>
              <a:rPr lang="en-US" sz="2000" i="1" dirty="0" smtClean="0"/>
              <a:t>The “Post 1923 story elements”:</a:t>
            </a:r>
            <a:br>
              <a:rPr lang="en-US" sz="2000" i="1" dirty="0" smtClean="0"/>
            </a:br>
            <a:r>
              <a:rPr lang="en-US" sz="2000" i="1" dirty="0" smtClean="0"/>
              <a:t>(1) Dr. Watson’s second wife; (2) Dr. Watson’s background as an athlete;</a:t>
            </a:r>
            <a:br>
              <a:rPr lang="en-US" sz="2000" i="1" dirty="0" smtClean="0"/>
            </a:br>
            <a:r>
              <a:rPr lang="en-US" sz="2000" i="1" dirty="0" smtClean="0"/>
              <a:t>(3) Sherlock Holmes’ retirement</a:t>
            </a:r>
            <a:endParaRPr lang="en-US" sz="2000" i="1" dirty="0"/>
          </a:p>
        </p:txBody>
      </p:sp>
    </p:spTree>
    <p:extLst>
      <p:ext uri="{BB962C8B-B14F-4D97-AF65-F5344CB8AC3E}">
        <p14:creationId xmlns:p14="http://schemas.microsoft.com/office/powerpoint/2010/main" val="162673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32804"/>
                                        </p:tgtEl>
                                        <p:attrNameLst>
                                          <p:attrName>style.visibility</p:attrName>
                                        </p:attrNameLst>
                                      </p:cBhvr>
                                      <p:to>
                                        <p:strVal val="visible"/>
                                      </p:to>
                                    </p:set>
                                    <p:animEffect transition="in" filter="fade">
                                      <p:cBhvr>
                                        <p:cTn id="7" dur="500"/>
                                        <p:tgtEl>
                                          <p:spTgt spid="3328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2802"/>
                                        </p:tgtEl>
                                        <p:attrNameLst>
                                          <p:attrName>style.visibility</p:attrName>
                                        </p:attrNameLst>
                                      </p:cBhvr>
                                      <p:to>
                                        <p:strVal val="visible"/>
                                      </p:to>
                                    </p:set>
                                    <p:animEffect transition="in" filter="fade">
                                      <p:cBhvr>
                                        <p:cTn id="12" dur="500"/>
                                        <p:tgtEl>
                                          <p:spTgt spid="33280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4" name="Picture 4" descr="I:\Presentations\Website\aristotle-hom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9388" y="0"/>
            <a:ext cx="6424612" cy="6858000"/>
          </a:xfrm>
          <a:prstGeom prst="rect">
            <a:avLst/>
          </a:prstGeom>
          <a:noFill/>
          <a:extLst>
            <a:ext uri="{909E8E84-426E-40DD-AFC4-6F175D3DCCD1}">
              <a14:hiddenFill xmlns:a14="http://schemas.microsoft.com/office/drawing/2010/main">
                <a:solidFill>
                  <a:srgbClr val="FFFFFF"/>
                </a:solidFill>
              </a14:hiddenFill>
            </a:ext>
          </a:extLst>
        </p:spPr>
      </p:pic>
      <p:sp>
        <p:nvSpPr>
          <p:cNvPr id="153605" name="Text Box 5"/>
          <p:cNvSpPr txBox="1">
            <a:spLocks noChangeArrowheads="1"/>
          </p:cNvSpPr>
          <p:nvPr/>
        </p:nvSpPr>
        <p:spPr bwMode="auto">
          <a:xfrm>
            <a:off x="6096000" y="457200"/>
            <a:ext cx="23241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dirty="0">
                <a:solidFill>
                  <a:srgbClr val="FFFFF0"/>
                </a:solidFill>
                <a:latin typeface="Tahoma" pitchFamily="34" charset="0"/>
              </a:rPr>
              <a:t>“Old Masters”</a:t>
            </a:r>
            <a:endParaRPr lang="en-US" altLang="en-US" dirty="0">
              <a:solidFill>
                <a:srgbClr val="FFFFF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53605"/>
                                        </p:tgtEl>
                                        <p:attrNameLst>
                                          <p:attrName>style.visibility</p:attrName>
                                        </p:attrNameLst>
                                      </p:cBhvr>
                                      <p:to>
                                        <p:strVal val="visible"/>
                                      </p:to>
                                    </p:set>
                                    <p:anim calcmode="lin" valueType="num">
                                      <p:cBhvr additive="base">
                                        <p:cTn id="7" dur="500" fill="hold"/>
                                        <p:tgtEl>
                                          <p:spTgt spid="153605"/>
                                        </p:tgtEl>
                                        <p:attrNameLst>
                                          <p:attrName>ppt_x</p:attrName>
                                        </p:attrNameLst>
                                      </p:cBhvr>
                                      <p:tavLst>
                                        <p:tav tm="0">
                                          <p:val>
                                            <p:strVal val="1+#ppt_w/2"/>
                                          </p:val>
                                        </p:tav>
                                        <p:tav tm="100000">
                                          <p:val>
                                            <p:strVal val="#ppt_x"/>
                                          </p:val>
                                        </p:tav>
                                      </p:tavLst>
                                    </p:anim>
                                    <p:anim calcmode="lin" valueType="num">
                                      <p:cBhvr additive="base">
                                        <p:cTn id="8" dur="500" fill="hold"/>
                                        <p:tgtEl>
                                          <p:spTgt spid="15360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5"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583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4627" name="Text Box 3"/>
          <p:cNvSpPr txBox="1">
            <a:spLocks noChangeArrowheads="1"/>
          </p:cNvSpPr>
          <p:nvPr/>
        </p:nvSpPr>
        <p:spPr bwMode="auto">
          <a:xfrm>
            <a:off x="5105400" y="5105400"/>
            <a:ext cx="3709988" cy="547688"/>
          </a:xfrm>
          <a:prstGeom prst="rect">
            <a:avLst/>
          </a:prstGeom>
          <a:solidFill>
            <a:srgbClr val="E8E0C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latin typeface="Tahoma" pitchFamily="34" charset="0"/>
              </a:rPr>
              <a:t>Published before 1922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54627"/>
                                        </p:tgtEl>
                                        <p:attrNameLst>
                                          <p:attrName>style.visibility</p:attrName>
                                        </p:attrNameLst>
                                      </p:cBhvr>
                                      <p:to>
                                        <p:strVal val="visible"/>
                                      </p:to>
                                    </p:set>
                                    <p:anim calcmode="lin" valueType="num">
                                      <p:cBhvr additive="base">
                                        <p:cTn id="7" dur="500" fill="hold"/>
                                        <p:tgtEl>
                                          <p:spTgt spid="154627"/>
                                        </p:tgtEl>
                                        <p:attrNameLst>
                                          <p:attrName>ppt_x</p:attrName>
                                        </p:attrNameLst>
                                      </p:cBhvr>
                                      <p:tavLst>
                                        <p:tav tm="0">
                                          <p:val>
                                            <p:strVal val="1+#ppt_w/2"/>
                                          </p:val>
                                        </p:tav>
                                        <p:tav tm="100000">
                                          <p:val>
                                            <p:strVal val="#ppt_x"/>
                                          </p:val>
                                        </p:tav>
                                      </p:tavLst>
                                    </p:anim>
                                    <p:anim calcmode="lin" valueType="num">
                                      <p:cBhvr additive="base">
                                        <p:cTn id="8" dur="500" fill="hold"/>
                                        <p:tgtEl>
                                          <p:spTgt spid="1546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7" grpId="0" animBg="1"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583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7699" name="Text Box 3"/>
          <p:cNvSpPr txBox="1">
            <a:spLocks noChangeArrowheads="1"/>
          </p:cNvSpPr>
          <p:nvPr/>
        </p:nvSpPr>
        <p:spPr bwMode="auto">
          <a:xfrm>
            <a:off x="4267200" y="5029200"/>
            <a:ext cx="4267200" cy="974725"/>
          </a:xfrm>
          <a:prstGeom prst="rect">
            <a:avLst/>
          </a:prstGeom>
          <a:solidFill>
            <a:srgbClr val="FFFFF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b="1">
                <a:latin typeface="Arial" pitchFamily="34" charset="0"/>
              </a:rPr>
              <a:t>Picture Archives</a:t>
            </a:r>
          </a:p>
          <a:p>
            <a:pPr algn="ctr"/>
            <a:r>
              <a:rPr lang="en-US" altLang="en-US" sz="1600" b="1" i="1">
                <a:latin typeface="Arial" pitchFamily="34" charset="0"/>
              </a:rPr>
              <a:t>Bridgeman Art Library Ltd. v. Corel Corp.</a:t>
            </a:r>
          </a:p>
          <a:p>
            <a:pPr algn="ctr"/>
            <a:r>
              <a:rPr lang="en-US" altLang="en-US" sz="1600" b="1" i="1">
                <a:latin typeface="Arial" pitchFamily="34" charset="0"/>
              </a:rPr>
              <a:t>(DC SNY) 50 USPQ2d 1110 (2/18/1999)</a:t>
            </a:r>
            <a:endParaRPr lang="en-US" altLang="en-US">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57699"/>
                                        </p:tgtEl>
                                        <p:attrNameLst>
                                          <p:attrName>style.visibility</p:attrName>
                                        </p:attrNameLst>
                                      </p:cBhvr>
                                      <p:to>
                                        <p:strVal val="visible"/>
                                      </p:to>
                                    </p:set>
                                    <p:animEffect transition="in" filter="box(out)">
                                      <p:cBhvr>
                                        <p:cTn id="7" dur="500"/>
                                        <p:tgtEl>
                                          <p:spTgt spid="157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699" grpId="0" animBg="1"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583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483" name="Text Box 3"/>
          <p:cNvSpPr txBox="1">
            <a:spLocks noChangeArrowheads="1"/>
          </p:cNvSpPr>
          <p:nvPr/>
        </p:nvSpPr>
        <p:spPr bwMode="auto">
          <a:xfrm>
            <a:off x="152400" y="533400"/>
            <a:ext cx="6319838" cy="984250"/>
          </a:xfrm>
          <a:prstGeom prst="rect">
            <a:avLst/>
          </a:prstGeom>
          <a:solidFill>
            <a:srgbClr val="FFFFF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a:latin typeface="Tahoma" pitchFamily="34" charset="0"/>
              </a:rPr>
              <a:t>Work created before 1978, </a:t>
            </a:r>
            <a:br>
              <a:rPr lang="en-US" altLang="en-US" sz="2800">
                <a:latin typeface="Tahoma" pitchFamily="34" charset="0"/>
              </a:rPr>
            </a:br>
            <a:r>
              <a:rPr lang="en-US" altLang="en-US" sz="2800">
                <a:latin typeface="Tahoma" pitchFamily="34" charset="0"/>
              </a:rPr>
              <a:t>but not published before 1978</a:t>
            </a:r>
          </a:p>
        </p:txBody>
      </p:sp>
      <p:sp>
        <p:nvSpPr>
          <p:cNvPr id="276484" name="Oval 4"/>
          <p:cNvSpPr>
            <a:spLocks noChangeArrowheads="1"/>
          </p:cNvSpPr>
          <p:nvPr/>
        </p:nvSpPr>
        <p:spPr bwMode="auto">
          <a:xfrm>
            <a:off x="1219200" y="1676400"/>
            <a:ext cx="1447800" cy="685800"/>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485" name="Oval 5"/>
          <p:cNvSpPr>
            <a:spLocks noChangeArrowheads="1"/>
          </p:cNvSpPr>
          <p:nvPr/>
        </p:nvSpPr>
        <p:spPr bwMode="auto">
          <a:xfrm>
            <a:off x="6629400" y="1524000"/>
            <a:ext cx="685800" cy="457200"/>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486" name="Text Box 6"/>
          <p:cNvSpPr txBox="1">
            <a:spLocks noChangeArrowheads="1"/>
          </p:cNvSpPr>
          <p:nvPr/>
        </p:nvSpPr>
        <p:spPr bwMode="auto">
          <a:xfrm>
            <a:off x="2667000" y="5029200"/>
            <a:ext cx="5312673" cy="1200329"/>
          </a:xfrm>
          <a:prstGeom prst="rect">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latin typeface="Book Antiqua" pitchFamily="18" charset="0"/>
              </a:rPr>
              <a:t>Was it published </a:t>
            </a:r>
            <a:r>
              <a:rPr lang="en-US" altLang="en-US" dirty="0" smtClean="0">
                <a:latin typeface="Book Antiqua" pitchFamily="18" charset="0"/>
              </a:rPr>
              <a:t>before 12/31/2002</a:t>
            </a:r>
            <a:r>
              <a:rPr lang="en-US" altLang="en-US" dirty="0">
                <a:latin typeface="Book Antiqua" pitchFamily="18" charset="0"/>
              </a:rPr>
              <a:t>?</a:t>
            </a:r>
            <a:br>
              <a:rPr lang="en-US" altLang="en-US" dirty="0">
                <a:latin typeface="Book Antiqua" pitchFamily="18" charset="0"/>
              </a:rPr>
            </a:br>
            <a:r>
              <a:rPr lang="en-US" altLang="en-US" i="1" dirty="0">
                <a:latin typeface="Book Antiqua" pitchFamily="18" charset="0"/>
              </a:rPr>
              <a:t> No</a:t>
            </a:r>
            <a:r>
              <a:rPr lang="en-US" altLang="en-US" i="1" dirty="0" smtClean="0">
                <a:latin typeface="Book Antiqua" pitchFamily="18" charset="0"/>
              </a:rPr>
              <a:t>: </a:t>
            </a:r>
            <a:r>
              <a:rPr lang="en-US" altLang="en-US" dirty="0" smtClean="0">
                <a:latin typeface="Book Antiqua" pitchFamily="18" charset="0"/>
              </a:rPr>
              <a:t>Later of (</a:t>
            </a:r>
            <a:r>
              <a:rPr lang="en-US" altLang="en-US" dirty="0">
                <a:latin typeface="Book Antiqua" pitchFamily="18" charset="0"/>
              </a:rPr>
              <a:t>life + 70) or 12/31/2002</a:t>
            </a:r>
          </a:p>
          <a:p>
            <a:r>
              <a:rPr lang="en-US" altLang="en-US" i="1" dirty="0">
                <a:latin typeface="Book Antiqua" pitchFamily="18" charset="0"/>
              </a:rPr>
              <a:t>Yes:</a:t>
            </a:r>
            <a:r>
              <a:rPr lang="en-US" altLang="en-US" dirty="0">
                <a:latin typeface="Book Antiqua" pitchFamily="18" charset="0"/>
              </a:rPr>
              <a:t> Later of (life + 70) or 12/31/2047</a:t>
            </a:r>
          </a:p>
        </p:txBody>
      </p:sp>
      <p:sp>
        <p:nvSpPr>
          <p:cNvPr id="276487" name="Oval 7"/>
          <p:cNvSpPr>
            <a:spLocks noChangeArrowheads="1"/>
          </p:cNvSpPr>
          <p:nvPr/>
        </p:nvSpPr>
        <p:spPr bwMode="auto">
          <a:xfrm>
            <a:off x="7391400" y="3581400"/>
            <a:ext cx="1752600" cy="609600"/>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6483"/>
                                        </p:tgtEl>
                                        <p:attrNameLst>
                                          <p:attrName>style.visibility</p:attrName>
                                        </p:attrNameLst>
                                      </p:cBhvr>
                                      <p:to>
                                        <p:strVal val="visible"/>
                                      </p:to>
                                    </p:set>
                                    <p:animEffect transition="in" filter="wipe(left)">
                                      <p:cBhvr>
                                        <p:cTn id="7" dur="500"/>
                                        <p:tgtEl>
                                          <p:spTgt spid="2764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276487"/>
                                        </p:tgtEl>
                                        <p:attrNameLst>
                                          <p:attrName>style.visibility</p:attrName>
                                        </p:attrNameLst>
                                      </p:cBhvr>
                                      <p:to>
                                        <p:strVal val="visible"/>
                                      </p:to>
                                    </p:set>
                                    <p:animEffect transition="in" filter="box(out)">
                                      <p:cBhvr>
                                        <p:cTn id="12" dur="500"/>
                                        <p:tgtEl>
                                          <p:spTgt spid="27648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276486"/>
                                        </p:tgtEl>
                                        <p:attrNameLst>
                                          <p:attrName>style.visibility</p:attrName>
                                        </p:attrNameLst>
                                      </p:cBhvr>
                                      <p:to>
                                        <p:strVal val="visible"/>
                                      </p:to>
                                    </p:set>
                                    <p:animEffect transition="in" filter="box(out)">
                                      <p:cBhvr>
                                        <p:cTn id="17" dur="500"/>
                                        <p:tgtEl>
                                          <p:spTgt spid="27648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276485"/>
                                        </p:tgtEl>
                                        <p:attrNameLst>
                                          <p:attrName>style.visibility</p:attrName>
                                        </p:attrNameLst>
                                      </p:cBhvr>
                                      <p:to>
                                        <p:strVal val="visible"/>
                                      </p:to>
                                    </p:set>
                                    <p:animEffect transition="in" filter="box(out)">
                                      <p:cBhvr>
                                        <p:cTn id="22" dur="500"/>
                                        <p:tgtEl>
                                          <p:spTgt spid="276485"/>
                                        </p:tgtEl>
                                      </p:cBhvr>
                                    </p:animEffect>
                                  </p:childTnLst>
                                </p:cTn>
                              </p:par>
                            </p:childTnLst>
                          </p:cTn>
                        </p:par>
                        <p:par>
                          <p:cTn id="23" fill="hold" nodeType="afterGroup">
                            <p:stCondLst>
                              <p:cond delay="500"/>
                            </p:stCondLst>
                            <p:childTnLst>
                              <p:par>
                                <p:cTn id="24" presetID="4" presetClass="entr" presetSubtype="32" fill="hold" grpId="0" nodeType="afterEffect">
                                  <p:stCondLst>
                                    <p:cond delay="0"/>
                                  </p:stCondLst>
                                  <p:childTnLst>
                                    <p:set>
                                      <p:cBhvr>
                                        <p:cTn id="25" dur="1" fill="hold">
                                          <p:stCondLst>
                                            <p:cond delay="0"/>
                                          </p:stCondLst>
                                        </p:cTn>
                                        <p:tgtEl>
                                          <p:spTgt spid="276484"/>
                                        </p:tgtEl>
                                        <p:attrNameLst>
                                          <p:attrName>style.visibility</p:attrName>
                                        </p:attrNameLst>
                                      </p:cBhvr>
                                      <p:to>
                                        <p:strVal val="visible"/>
                                      </p:to>
                                    </p:set>
                                    <p:animEffect transition="in" filter="box(out)">
                                      <p:cBhvr>
                                        <p:cTn id="26" dur="500"/>
                                        <p:tgtEl>
                                          <p:spTgt spid="276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483" grpId="0" animBg="1" autoUpdateAnimBg="0"/>
      <p:bldP spid="276484" grpId="0" animBg="1"/>
      <p:bldP spid="276485" grpId="0" animBg="1"/>
      <p:bldP spid="276486" grpId="0" animBg="1" autoUpdateAnimBg="0"/>
      <p:bldP spid="27648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ChangeArrowheads="1"/>
          </p:cNvSpPr>
          <p:nvPr/>
        </p:nvSpPr>
        <p:spPr bwMode="auto">
          <a:xfrm>
            <a:off x="609600" y="6858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itchFamily="18" charset="0"/>
              </a:defRPr>
            </a:lvl1pPr>
            <a:lvl2pPr algn="ctr">
              <a:defRPr sz="4400">
                <a:solidFill>
                  <a:schemeClr val="tx2"/>
                </a:solidFill>
                <a:latin typeface="Times New Roman" pitchFamily="18" charset="0"/>
              </a:defRPr>
            </a:lvl2pPr>
            <a:lvl3pPr algn="ctr">
              <a:defRPr sz="4400">
                <a:solidFill>
                  <a:schemeClr val="tx2"/>
                </a:solidFill>
                <a:latin typeface="Times New Roman" pitchFamily="18" charset="0"/>
              </a:defRPr>
            </a:lvl3pPr>
            <a:lvl4pPr algn="ctr">
              <a:defRPr sz="4400">
                <a:solidFill>
                  <a:schemeClr val="tx2"/>
                </a:solidFill>
                <a:latin typeface="Times New Roman" pitchFamily="18" charset="0"/>
              </a:defRPr>
            </a:lvl4pPr>
            <a:lvl5pPr algn="ctr">
              <a:defRPr sz="4400">
                <a:solidFill>
                  <a:schemeClr val="tx2"/>
                </a:solidFill>
                <a:latin typeface="Times New Roman" pitchFamily="18" charset="0"/>
              </a:defRPr>
            </a:lvl5pPr>
            <a:lvl6pPr marL="457200" algn="ctr" eaLnBrk="0" fontAlgn="base" hangingPunct="0">
              <a:spcBef>
                <a:spcPct val="0"/>
              </a:spcBef>
              <a:spcAft>
                <a:spcPct val="0"/>
              </a:spcAft>
              <a:defRPr sz="4400">
                <a:solidFill>
                  <a:schemeClr val="tx2"/>
                </a:solidFill>
                <a:latin typeface="Times New Roman" pitchFamily="18" charset="0"/>
              </a:defRPr>
            </a:lvl6pPr>
            <a:lvl7pPr marL="914400" algn="ctr" eaLnBrk="0" fontAlgn="base" hangingPunct="0">
              <a:spcBef>
                <a:spcPct val="0"/>
              </a:spcBef>
              <a:spcAft>
                <a:spcPct val="0"/>
              </a:spcAft>
              <a:defRPr sz="4400">
                <a:solidFill>
                  <a:schemeClr val="tx2"/>
                </a:solidFill>
                <a:latin typeface="Times New Roman" pitchFamily="18" charset="0"/>
              </a:defRPr>
            </a:lvl7pPr>
            <a:lvl8pPr marL="1371600" algn="ctr" eaLnBrk="0" fontAlgn="base" hangingPunct="0">
              <a:spcBef>
                <a:spcPct val="0"/>
              </a:spcBef>
              <a:spcAft>
                <a:spcPct val="0"/>
              </a:spcAft>
              <a:defRPr sz="4400">
                <a:solidFill>
                  <a:schemeClr val="tx2"/>
                </a:solidFill>
                <a:latin typeface="Times New Roman" pitchFamily="18" charset="0"/>
              </a:defRPr>
            </a:lvl8pPr>
            <a:lvl9pPr marL="1828800" algn="ctr" eaLnBrk="0" fontAlgn="base" hangingPunct="0">
              <a:spcBef>
                <a:spcPct val="0"/>
              </a:spcBef>
              <a:spcAft>
                <a:spcPct val="0"/>
              </a:spcAft>
              <a:defRPr sz="4400">
                <a:solidFill>
                  <a:schemeClr val="tx2"/>
                </a:solidFill>
                <a:latin typeface="Times New Roman" pitchFamily="18" charset="0"/>
              </a:defRPr>
            </a:lvl9pPr>
          </a:lstStyle>
          <a:p>
            <a:r>
              <a:rPr lang="en-US" altLang="en-US" sz="2800">
                <a:solidFill>
                  <a:schemeClr val="tx1"/>
                </a:solidFill>
              </a:rPr>
              <a:t>What if I don’t know when the author died?</a:t>
            </a:r>
            <a:r>
              <a:rPr lang="en-US" altLang="en-US">
                <a:solidFill>
                  <a:schemeClr val="accent2"/>
                </a:solidFill>
              </a:rPr>
              <a:t> </a:t>
            </a:r>
            <a:endParaRPr lang="en-US" altLang="en-US"/>
          </a:p>
        </p:txBody>
      </p:sp>
      <p:sp>
        <p:nvSpPr>
          <p:cNvPr id="277507" name="Text Box 3"/>
          <p:cNvSpPr txBox="1">
            <a:spLocks noChangeArrowheads="1"/>
          </p:cNvSpPr>
          <p:nvPr/>
        </p:nvSpPr>
        <p:spPr bwMode="auto">
          <a:xfrm>
            <a:off x="228600" y="2133600"/>
            <a:ext cx="8686800"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1800"/>
              <a:t>17 USC § 302</a:t>
            </a:r>
            <a:br>
              <a:rPr lang="en-US" altLang="en-US" sz="1800"/>
            </a:br>
            <a:r>
              <a:rPr lang="en-US" altLang="en-US" sz="1800"/>
              <a:t>Duration of copyright: Works created on or after January 1, 1978</a:t>
            </a:r>
            <a:br>
              <a:rPr lang="en-US" altLang="en-US" sz="1800"/>
            </a:br>
            <a:endParaRPr lang="en-US" altLang="en-US" sz="1800"/>
          </a:p>
          <a:p>
            <a:r>
              <a:rPr lang="en-US" altLang="en-US" sz="1800"/>
              <a:t>(e) Presumption as to Author’s Death.— After a period of 95 years from the year of first publication of a work, or a period of 120 years from the year of its creation, whichever expires first, any person who obtains from the Copyright Office a certified report that the records provided by subsection (d) disclose nothing to indicate that the author of the work is living, or died less than 70 years before, is entitled to the benefits of a presumption that the author has been dead for at least 70 years. Reliance in good faith upon this presumption shall be a complete defense to any action for infringement under this title.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77507"/>
                                        </p:tgtEl>
                                        <p:attrNameLst>
                                          <p:attrName>style.visibility</p:attrName>
                                        </p:attrNameLst>
                                      </p:cBhvr>
                                      <p:to>
                                        <p:strVal val="visible"/>
                                      </p:to>
                                    </p:set>
                                    <p:animEffect transition="in" filter="wipe(up)">
                                      <p:cBhvr>
                                        <p:cTn id="7" dur="500"/>
                                        <p:tgtEl>
                                          <p:spTgt spid="277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507"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Text Box 2"/>
          <p:cNvSpPr txBox="1">
            <a:spLocks noChangeArrowheads="1"/>
          </p:cNvSpPr>
          <p:nvPr/>
        </p:nvSpPr>
        <p:spPr bwMode="auto">
          <a:xfrm>
            <a:off x="1190625" y="1485900"/>
            <a:ext cx="6983413" cy="356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3200" i="1">
                <a:solidFill>
                  <a:schemeClr val="accent2"/>
                </a:solidFill>
              </a:rPr>
              <a:t>Bottom Line</a:t>
            </a:r>
          </a:p>
          <a:p>
            <a:pPr algn="ctr"/>
            <a:endParaRPr lang="en-US" altLang="en-US" sz="2800"/>
          </a:p>
          <a:p>
            <a:pPr algn="ctr"/>
            <a:r>
              <a:rPr lang="en-US" altLang="en-US" sz="2800"/>
              <a:t>Unless you </a:t>
            </a:r>
            <a:r>
              <a:rPr lang="en-US" altLang="en-US" sz="2800" i="1"/>
              <a:t>know</a:t>
            </a:r>
            <a:r>
              <a:rPr lang="en-US" altLang="en-US" sz="2800"/>
              <a:t> it was published before 1922, </a:t>
            </a:r>
          </a:p>
          <a:p>
            <a:pPr algn="ctr"/>
            <a:r>
              <a:rPr lang="en-US" altLang="en-US" sz="2800"/>
              <a:t>or you </a:t>
            </a:r>
            <a:r>
              <a:rPr lang="en-US" altLang="en-US" sz="2800" i="1"/>
              <a:t>know</a:t>
            </a:r>
            <a:r>
              <a:rPr lang="en-US" altLang="en-US" sz="2800"/>
              <a:t> it was specifically dedicated</a:t>
            </a:r>
            <a:br>
              <a:rPr lang="en-US" altLang="en-US" sz="2800"/>
            </a:br>
            <a:r>
              <a:rPr lang="en-US" altLang="en-US" sz="2800"/>
              <a:t>to the public domain, </a:t>
            </a:r>
          </a:p>
          <a:p>
            <a:pPr algn="ctr"/>
            <a:r>
              <a:rPr lang="en-US" altLang="en-US" sz="2800"/>
              <a:t>assume it’s under copyright.</a:t>
            </a:r>
          </a:p>
          <a:p>
            <a:pPr algn="ctr"/>
            <a:endParaRPr lang="en-US" altLang="en-US" sz="2800"/>
          </a:p>
          <a:p>
            <a:pPr algn="ctr"/>
            <a:r>
              <a:rPr lang="en-US" altLang="en-US" sz="2800" i="1"/>
              <a:t>Always </a:t>
            </a:r>
            <a:r>
              <a:rPr lang="en-US" altLang="en-US" sz="2800"/>
              <a:t>ask permission.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ChangeArrowheads="1"/>
          </p:cNvSpPr>
          <p:nvPr>
            <p:ph type="title"/>
          </p:nvPr>
        </p:nvSpPr>
        <p:spPr/>
        <p:txBody>
          <a:bodyPr/>
          <a:lstStyle/>
          <a:p>
            <a:r>
              <a:rPr lang="en-US" altLang="en-US" sz="3600">
                <a:solidFill>
                  <a:schemeClr val="accent2"/>
                </a:solidFill>
              </a:rPr>
              <a:t>What can be protected by Copyright?</a:t>
            </a:r>
            <a:endParaRPr lang="en-US" altLang="en-US"/>
          </a:p>
        </p:txBody>
      </p:sp>
      <p:sp>
        <p:nvSpPr>
          <p:cNvPr id="250883" name="Rectangle 3"/>
          <p:cNvSpPr>
            <a:spLocks noGrp="1" noChangeArrowheads="1"/>
          </p:cNvSpPr>
          <p:nvPr>
            <p:ph type="body" idx="1"/>
          </p:nvPr>
        </p:nvSpPr>
        <p:spPr>
          <a:xfrm>
            <a:off x="685800" y="1981200"/>
            <a:ext cx="7772400" cy="4648200"/>
          </a:xfrm>
        </p:spPr>
        <p:txBody>
          <a:bodyPr/>
          <a:lstStyle/>
          <a:p>
            <a:r>
              <a:rPr lang="en-US" altLang="en-US" sz="2800"/>
              <a:t>Literary Works (including Computer Programs)</a:t>
            </a:r>
          </a:p>
        </p:txBody>
      </p:sp>
      <p:pic>
        <p:nvPicPr>
          <p:cNvPr id="319490" name="Picture 2" descr="http://ecx.images-amazon.com/images/I/51oSZOESQ6L._BO2,204,203,200_PIsitb-sticker-v3-big,TopRight,0,-55_SX278_SY278_PIkin4,BottomRight,1,22_AA300_SH20_OU01_.jpg"/>
          <p:cNvPicPr>
            <a:picLocks noChangeAspect="1" noChangeArrowheads="1"/>
          </p:cNvPicPr>
          <p:nvPr/>
        </p:nvPicPr>
        <p:blipFill rotWithShape="1">
          <a:blip r:embed="rId2">
            <a:extLst>
              <a:ext uri="{28A0092B-C50C-407E-A947-70E740481C1C}">
                <a14:useLocalDpi xmlns:a14="http://schemas.microsoft.com/office/drawing/2010/main" val="0"/>
              </a:ext>
            </a:extLst>
          </a:blip>
          <a:srcRect l="22580" t="10148" r="22562" b="7983"/>
          <a:stretch/>
        </p:blipFill>
        <p:spPr bwMode="auto">
          <a:xfrm>
            <a:off x="7086600" y="4038600"/>
            <a:ext cx="1567543" cy="23394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ctrTitle"/>
          </p:nvPr>
        </p:nvSpPr>
        <p:spPr>
          <a:xfrm>
            <a:off x="838200" y="2133600"/>
            <a:ext cx="7772400" cy="1143000"/>
          </a:xfrm>
        </p:spPr>
        <p:txBody>
          <a:bodyPr/>
          <a:lstStyle/>
          <a:p>
            <a:pPr algn="l">
              <a:buFontTx/>
              <a:buChar char="•"/>
            </a:pPr>
            <a:r>
              <a:rPr lang="en-US" altLang="en-US" sz="3200"/>
              <a:t>Copyright protects the </a:t>
            </a:r>
            <a:r>
              <a:rPr lang="en-US" altLang="en-US" sz="3200" i="1"/>
              <a:t>expression </a:t>
            </a:r>
            <a:r>
              <a:rPr lang="en-US" altLang="en-US" sz="3200"/>
              <a:t>of ideas, </a:t>
            </a:r>
            <a:br>
              <a:rPr lang="en-US" altLang="en-US" sz="3200"/>
            </a:br>
            <a:r>
              <a:rPr lang="en-US" altLang="en-US" sz="3200"/>
              <a:t>	not the ideas themselves.</a:t>
            </a:r>
            <a:endParaRPr lang="en-US" altLang="en-US"/>
          </a:p>
        </p:txBody>
      </p:sp>
      <p:sp>
        <p:nvSpPr>
          <p:cNvPr id="247811" name="Rectangle 3"/>
          <p:cNvSpPr>
            <a:spLocks noChangeArrowheads="1"/>
          </p:cNvSpPr>
          <p:nvPr/>
        </p:nvSpPr>
        <p:spPr bwMode="auto">
          <a:xfrm>
            <a:off x="2286000" y="914400"/>
            <a:ext cx="460692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4400">
                <a:solidFill>
                  <a:schemeClr val="accent2"/>
                </a:solidFill>
              </a:rPr>
              <a:t>Important Concepts</a:t>
            </a:r>
            <a:endParaRPr lang="en-US" altLang="en-US" sz="4400"/>
          </a:p>
        </p:txBody>
      </p:sp>
      <p:pic>
        <p:nvPicPr>
          <p:cNvPr id="247812" name="Picture 4" descr="H:\art\MISC\atigger.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3429000"/>
            <a:ext cx="954088" cy="2819400"/>
          </a:xfrm>
          <a:prstGeom prst="rect">
            <a:avLst/>
          </a:prstGeom>
          <a:noFill/>
          <a:extLst>
            <a:ext uri="{909E8E84-426E-40DD-AFC4-6F175D3DCCD1}">
              <a14:hiddenFill xmlns:a14="http://schemas.microsoft.com/office/drawing/2010/main">
                <a:solidFill>
                  <a:srgbClr val="FFFFFF"/>
                </a:solidFill>
              </a14:hiddenFill>
            </a:ext>
          </a:extLst>
        </p:spPr>
      </p:pic>
      <p:pic>
        <p:nvPicPr>
          <p:cNvPr id="247813" name="Picture 5" descr="I:\Presentations\Weird_Wonderful_Patents_Speech\calvin.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429000"/>
            <a:ext cx="2667000" cy="2619375"/>
          </a:xfrm>
          <a:prstGeom prst="rect">
            <a:avLst/>
          </a:prstGeom>
          <a:noFill/>
          <a:extLst>
            <a:ext uri="{909E8E84-426E-40DD-AFC4-6F175D3DCCD1}">
              <a14:hiddenFill xmlns:a14="http://schemas.microsoft.com/office/drawing/2010/main">
                <a:solidFill>
                  <a:srgbClr val="FFFFFF"/>
                </a:solidFill>
              </a14:hiddenFill>
            </a:ext>
          </a:extLst>
        </p:spPr>
      </p:pic>
      <p:pic>
        <p:nvPicPr>
          <p:cNvPr id="247814" name="Picture 6" descr="H:\Holding for Worldox\tiggertre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3276600"/>
            <a:ext cx="2366963" cy="3124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47813"/>
                                        </p:tgtEl>
                                        <p:attrNameLst>
                                          <p:attrName>style.visibility</p:attrName>
                                        </p:attrNameLst>
                                      </p:cBhvr>
                                      <p:to>
                                        <p:strVal val="visible"/>
                                      </p:to>
                                    </p:set>
                                    <p:animEffect transition="in" filter="box(out)">
                                      <p:cBhvr>
                                        <p:cTn id="7" dur="500"/>
                                        <p:tgtEl>
                                          <p:spTgt spid="247813"/>
                                        </p:tgtEl>
                                      </p:cBhvr>
                                    </p:animEffect>
                                  </p:childTnLst>
                                </p:cTn>
                              </p:par>
                            </p:childTnLst>
                          </p:cTn>
                        </p:par>
                        <p:par>
                          <p:cTn id="8" fill="hold" nodeType="afterGroup">
                            <p:stCondLst>
                              <p:cond delay="500"/>
                            </p:stCondLst>
                            <p:childTnLst>
                              <p:par>
                                <p:cTn id="9" presetID="4" presetClass="entr" presetSubtype="16" fill="hold" nodeType="afterEffect">
                                  <p:stCondLst>
                                    <p:cond delay="1000"/>
                                  </p:stCondLst>
                                  <p:childTnLst>
                                    <p:set>
                                      <p:cBhvr>
                                        <p:cTn id="10" dur="1" fill="hold">
                                          <p:stCondLst>
                                            <p:cond delay="0"/>
                                          </p:stCondLst>
                                        </p:cTn>
                                        <p:tgtEl>
                                          <p:spTgt spid="247814"/>
                                        </p:tgtEl>
                                        <p:attrNameLst>
                                          <p:attrName>style.visibility</p:attrName>
                                        </p:attrNameLst>
                                      </p:cBhvr>
                                      <p:to>
                                        <p:strVal val="visible"/>
                                      </p:to>
                                    </p:set>
                                    <p:animEffect transition="in" filter="box(in)">
                                      <p:cBhvr>
                                        <p:cTn id="11" dur="500"/>
                                        <p:tgtEl>
                                          <p:spTgt spid="247814"/>
                                        </p:tgtEl>
                                      </p:cBhvr>
                                    </p:animEffect>
                                  </p:childTnLst>
                                </p:cTn>
                              </p:par>
                            </p:childTnLst>
                          </p:cTn>
                        </p:par>
                        <p:par>
                          <p:cTn id="12" fill="hold" nodeType="afterGroup">
                            <p:stCondLst>
                              <p:cond delay="2000"/>
                            </p:stCondLst>
                            <p:childTnLst>
                              <p:par>
                                <p:cTn id="13" presetID="4" presetClass="entr" presetSubtype="32" fill="hold" nodeType="afterEffect">
                                  <p:stCondLst>
                                    <p:cond delay="1000"/>
                                  </p:stCondLst>
                                  <p:childTnLst>
                                    <p:set>
                                      <p:cBhvr>
                                        <p:cTn id="14" dur="1" fill="hold">
                                          <p:stCondLst>
                                            <p:cond delay="0"/>
                                          </p:stCondLst>
                                        </p:cTn>
                                        <p:tgtEl>
                                          <p:spTgt spid="247812"/>
                                        </p:tgtEl>
                                        <p:attrNameLst>
                                          <p:attrName>style.visibility</p:attrName>
                                        </p:attrNameLst>
                                      </p:cBhvr>
                                      <p:to>
                                        <p:strVal val="visible"/>
                                      </p:to>
                                    </p:set>
                                    <p:animEffect transition="in" filter="box(out)">
                                      <p:cBhvr>
                                        <p:cTn id="15" dur="500"/>
                                        <p:tgtEl>
                                          <p:spTgt spid="247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Text Box 2"/>
          <p:cNvSpPr txBox="1">
            <a:spLocks noChangeArrowheads="1"/>
          </p:cNvSpPr>
          <p:nvPr/>
        </p:nvSpPr>
        <p:spPr bwMode="auto">
          <a:xfrm>
            <a:off x="1981200" y="2438400"/>
            <a:ext cx="5187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a:solidFill>
                  <a:schemeClr val="accent2"/>
                </a:solidFill>
              </a:rPr>
              <a:t>You can’t copyright facts...</a:t>
            </a:r>
          </a:p>
        </p:txBody>
      </p:sp>
      <p:pic>
        <p:nvPicPr>
          <p:cNvPr id="2488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 y="109538"/>
            <a:ext cx="7543800" cy="663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8836" name="Picture 4" descr="I:\Presentations\Internet_law_speech\blair2000.jpg"/>
          <p:cNvPicPr>
            <a:picLocks noChangeAspect="1" noChangeArrowheads="1"/>
          </p:cNvPicPr>
          <p:nvPr/>
        </p:nvPicPr>
        <p:blipFill>
          <a:blip r:embed="rId3">
            <a:extLst>
              <a:ext uri="{28A0092B-C50C-407E-A947-70E740481C1C}">
                <a14:useLocalDpi xmlns:a14="http://schemas.microsoft.com/office/drawing/2010/main" val="0"/>
              </a:ext>
            </a:extLst>
          </a:blip>
          <a:srcRect b="5159"/>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5" fill="hold" nodeType="clickEffect">
                                  <p:stCondLst>
                                    <p:cond delay="0"/>
                                  </p:stCondLst>
                                  <p:childTnLst>
                                    <p:set>
                                      <p:cBhvr>
                                        <p:cTn id="6" dur="1" fill="hold">
                                          <p:stCondLst>
                                            <p:cond delay="0"/>
                                          </p:stCondLst>
                                        </p:cTn>
                                        <p:tgtEl>
                                          <p:spTgt spid="248835"/>
                                        </p:tgtEl>
                                        <p:attrNameLst>
                                          <p:attrName>style.visibility</p:attrName>
                                        </p:attrNameLst>
                                      </p:cBhvr>
                                      <p:to>
                                        <p:strVal val="visible"/>
                                      </p:to>
                                    </p:set>
                                    <p:animEffect transition="in" filter="checkerboard(down)">
                                      <p:cBhvr>
                                        <p:cTn id="7" dur="500"/>
                                        <p:tgtEl>
                                          <p:spTgt spid="2488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248836"/>
                                        </p:tgtEl>
                                        <p:attrNameLst>
                                          <p:attrName>style.visibility</p:attrName>
                                        </p:attrNameLst>
                                      </p:cBhvr>
                                      <p:to>
                                        <p:strVal val="visible"/>
                                      </p:to>
                                    </p:set>
                                    <p:animEffect transition="in" filter="box(out)">
                                      <p:cBhvr>
                                        <p:cTn id="12" dur="500"/>
                                        <p:tgtEl>
                                          <p:spTgt spid="2488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altLang="en-US">
                <a:solidFill>
                  <a:schemeClr val="accent2"/>
                </a:solidFill>
              </a:rPr>
              <a:t>Important Concepts</a:t>
            </a:r>
            <a:endParaRPr lang="en-US" altLang="en-US"/>
          </a:p>
        </p:txBody>
      </p:sp>
      <p:sp>
        <p:nvSpPr>
          <p:cNvPr id="62467" name="Rectangle 3"/>
          <p:cNvSpPr>
            <a:spLocks noGrp="1" noChangeArrowheads="1"/>
          </p:cNvSpPr>
          <p:nvPr>
            <p:ph type="body" idx="1"/>
          </p:nvPr>
        </p:nvSpPr>
        <p:spPr/>
        <p:txBody>
          <a:bodyPr/>
          <a:lstStyle/>
          <a:p>
            <a:r>
              <a:rPr lang="en-US" altLang="en-US"/>
              <a:t>Magic Words: “Work for Hire”</a:t>
            </a:r>
          </a:p>
        </p:txBody>
      </p:sp>
      <p:pic>
        <p:nvPicPr>
          <p:cNvPr id="334850" name="Picture 2" descr="I:\art\PEOPLE\in-out-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2819400"/>
            <a:ext cx="3390901" cy="33440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0" y="762000"/>
            <a:ext cx="2498569" cy="584775"/>
          </a:xfrm>
          <a:prstGeom prst="rect">
            <a:avLst/>
          </a:prstGeom>
          <a:noFill/>
        </p:spPr>
        <p:txBody>
          <a:bodyPr wrap="none" rtlCol="0">
            <a:spAutoFit/>
          </a:bodyPr>
          <a:lstStyle/>
          <a:p>
            <a:r>
              <a:rPr lang="en-US" sz="3200" dirty="0" smtClean="0"/>
              <a:t>Work for Hire</a:t>
            </a:r>
            <a:endParaRPr lang="en-US" sz="3200" dirty="0"/>
          </a:p>
        </p:txBody>
      </p:sp>
      <p:sp>
        <p:nvSpPr>
          <p:cNvPr id="5" name="TextBox 4"/>
          <p:cNvSpPr txBox="1"/>
          <p:nvPr/>
        </p:nvSpPr>
        <p:spPr>
          <a:xfrm>
            <a:off x="1219200" y="2057400"/>
            <a:ext cx="7046544" cy="2862322"/>
          </a:xfrm>
          <a:prstGeom prst="rect">
            <a:avLst/>
          </a:prstGeom>
          <a:noFill/>
        </p:spPr>
        <p:txBody>
          <a:bodyPr wrap="none" rtlCol="0">
            <a:spAutoFit/>
          </a:bodyPr>
          <a:lstStyle/>
          <a:p>
            <a:pPr marL="342900" indent="-342900">
              <a:spcAft>
                <a:spcPts val="1800"/>
              </a:spcAft>
              <a:buFont typeface="Arial" panose="020B0604020202020204" pitchFamily="34" charset="0"/>
              <a:buChar char="•"/>
            </a:pPr>
            <a:r>
              <a:rPr lang="en-US" dirty="0" smtClean="0"/>
              <a:t>Works created by teachers for classroom use?</a:t>
            </a:r>
          </a:p>
          <a:p>
            <a:pPr marL="342900" indent="-342900">
              <a:spcAft>
                <a:spcPts val="1800"/>
              </a:spcAft>
              <a:buFont typeface="Arial" panose="020B0604020202020204" pitchFamily="34" charset="0"/>
              <a:buChar char="•"/>
            </a:pPr>
            <a:r>
              <a:rPr lang="en-US" dirty="0" smtClean="0"/>
              <a:t>Works created by teachers outside of the classroom? </a:t>
            </a:r>
          </a:p>
          <a:p>
            <a:pPr marL="342900" indent="-342900">
              <a:spcAft>
                <a:spcPts val="1800"/>
              </a:spcAft>
              <a:buFont typeface="Arial" panose="020B0604020202020204" pitchFamily="34" charset="0"/>
              <a:buChar char="•"/>
            </a:pPr>
            <a:r>
              <a:rPr lang="en-US" dirty="0" smtClean="0"/>
              <a:t>Works created by students for school projects?</a:t>
            </a:r>
          </a:p>
          <a:p>
            <a:pPr marL="342900" indent="-342900">
              <a:spcAft>
                <a:spcPts val="1800"/>
              </a:spcAft>
              <a:buFont typeface="Arial" panose="020B0604020202020204" pitchFamily="34" charset="0"/>
              <a:buChar char="•"/>
            </a:pPr>
            <a:r>
              <a:rPr lang="en-US" dirty="0" smtClean="0"/>
              <a:t>School websites created by students?</a:t>
            </a:r>
          </a:p>
          <a:p>
            <a:pPr marL="342900" indent="-342900">
              <a:spcAft>
                <a:spcPts val="1800"/>
              </a:spcAft>
              <a:buFont typeface="Arial" panose="020B0604020202020204" pitchFamily="34" charset="0"/>
              <a:buChar char="•"/>
            </a:pPr>
            <a:r>
              <a:rPr lang="en-US" dirty="0" smtClean="0"/>
              <a:t>Works created by independent contractors?</a:t>
            </a:r>
          </a:p>
        </p:txBody>
      </p:sp>
    </p:spTree>
    <p:extLst>
      <p:ext uri="{BB962C8B-B14F-4D97-AF65-F5344CB8AC3E}">
        <p14:creationId xmlns:p14="http://schemas.microsoft.com/office/powerpoint/2010/main" val="2639345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left)">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r>
              <a:rPr lang="en-US" altLang="en-US">
                <a:solidFill>
                  <a:schemeClr val="accent2"/>
                </a:solidFill>
              </a:rPr>
              <a:t>Important Concepts</a:t>
            </a:r>
            <a:endParaRPr lang="en-US" altLang="en-US"/>
          </a:p>
        </p:txBody>
      </p:sp>
      <p:sp>
        <p:nvSpPr>
          <p:cNvPr id="143363" name="Rectangle 3"/>
          <p:cNvSpPr>
            <a:spLocks noGrp="1" noChangeArrowheads="1"/>
          </p:cNvSpPr>
          <p:nvPr>
            <p:ph type="body" idx="1"/>
          </p:nvPr>
        </p:nvSpPr>
        <p:spPr/>
        <p:txBody>
          <a:bodyPr/>
          <a:lstStyle/>
          <a:p>
            <a:r>
              <a:rPr lang="en-US" altLang="en-US"/>
              <a:t>Ownership of a copy of a work is not the same as ownership of the copyright. </a:t>
            </a:r>
          </a:p>
        </p:txBody>
      </p:sp>
      <p:pic>
        <p:nvPicPr>
          <p:cNvPr id="327682" name="Picture 2" descr="I:\art\PEOPLE\pointpic-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895600"/>
            <a:ext cx="7153275" cy="3810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309" y="0"/>
            <a:ext cx="7869382"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309" y="0"/>
            <a:ext cx="7869382" cy="6858000"/>
          </a:xfrm>
          <a:prstGeom prst="rect">
            <a:avLst/>
          </a:prstGeom>
        </p:spPr>
      </p:pic>
      <p:sp>
        <p:nvSpPr>
          <p:cNvPr id="4" name="TextBox 3"/>
          <p:cNvSpPr txBox="1"/>
          <p:nvPr/>
        </p:nvSpPr>
        <p:spPr>
          <a:xfrm>
            <a:off x="448275" y="4267200"/>
            <a:ext cx="8058416" cy="2185214"/>
          </a:xfrm>
          <a:prstGeom prst="rect">
            <a:avLst/>
          </a:prstGeom>
          <a:solidFill>
            <a:srgbClr val="FFFFF0"/>
          </a:solidFill>
          <a:ln>
            <a:solidFill>
              <a:schemeClr val="tx1"/>
            </a:solidFill>
          </a:ln>
        </p:spPr>
        <p:txBody>
          <a:bodyPr wrap="square" rtlCol="0">
            <a:spAutoFit/>
          </a:bodyPr>
          <a:lstStyle/>
          <a:p>
            <a:r>
              <a:rPr lang="en-US" sz="2800" b="1" dirty="0" smtClean="0"/>
              <a:t>Candler v. Carter: (mom vs. aunt)</a:t>
            </a:r>
          </a:p>
          <a:p>
            <a:r>
              <a:rPr lang="en-US" sz="1800" dirty="0" smtClean="0"/>
              <a:t>A </a:t>
            </a:r>
            <a:r>
              <a:rPr lang="en-US" sz="1800" dirty="0"/>
              <a:t>person doesn’t lose copyright protection by posting a video to YouTube. While YouTube gets </a:t>
            </a:r>
            <a:r>
              <a:rPr lang="en-US" sz="1800" dirty="0" smtClean="0"/>
              <a:t>a license </a:t>
            </a:r>
            <a:r>
              <a:rPr lang="en-US" sz="1800" dirty="0"/>
              <a:t>in the video, no one else does. And while it may seem a little counter intuitive that a person can make a video </a:t>
            </a:r>
            <a:r>
              <a:rPr lang="en-US" sz="1800" dirty="0" smtClean="0"/>
              <a:t>freely available </a:t>
            </a:r>
            <a:r>
              <a:rPr lang="en-US" sz="1800" dirty="0"/>
              <a:t>to the world, but still be able to sue someone for re-posting it, that is the law. And if the unauthorized user </a:t>
            </a:r>
            <a:r>
              <a:rPr lang="en-US" sz="1800" dirty="0" smtClean="0"/>
              <a:t>makes money </a:t>
            </a:r>
            <a:r>
              <a:rPr lang="en-US" sz="1800" dirty="0"/>
              <a:t>off of the content, it makes the copyright owner’s case that much stronger.</a:t>
            </a:r>
          </a:p>
        </p:txBody>
      </p:sp>
    </p:spTree>
    <p:extLst>
      <p:ext uri="{BB962C8B-B14F-4D97-AF65-F5344CB8AC3E}">
        <p14:creationId xmlns:p14="http://schemas.microsoft.com/office/powerpoint/2010/main" val="257673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altLang="en-US">
                <a:solidFill>
                  <a:schemeClr val="accent2"/>
                </a:solidFill>
              </a:rPr>
              <a:t>Important Concepts</a:t>
            </a:r>
            <a:endParaRPr lang="en-US" altLang="en-US"/>
          </a:p>
        </p:txBody>
      </p:sp>
      <p:sp>
        <p:nvSpPr>
          <p:cNvPr id="61443" name="Rectangle 3"/>
          <p:cNvSpPr>
            <a:spLocks noGrp="1" noChangeArrowheads="1"/>
          </p:cNvSpPr>
          <p:nvPr>
            <p:ph type="body" idx="1"/>
          </p:nvPr>
        </p:nvSpPr>
        <p:spPr/>
        <p:txBody>
          <a:bodyPr/>
          <a:lstStyle/>
          <a:p>
            <a:pPr algn="ctr">
              <a:buFontTx/>
              <a:buNone/>
            </a:pPr>
            <a:r>
              <a:rPr lang="en-US" altLang="en-US" sz="4000">
                <a:solidFill>
                  <a:schemeClr val="accent2"/>
                </a:solidFill>
              </a:rPr>
              <a:t>Fair Use</a:t>
            </a:r>
            <a:endParaRPr lang="en-US" altLang="en-US"/>
          </a:p>
        </p:txBody>
      </p:sp>
      <p:pic>
        <p:nvPicPr>
          <p:cNvPr id="328707" name="Picture 3" descr="I:\art\ScoutClipart\Scouts\DONTPEEK.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3048000"/>
            <a:ext cx="3786975" cy="3352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anim calcmode="lin" valueType="num">
                                      <p:cBhvr additive="base">
                                        <p:cTn id="7" dur="500" fill="hold"/>
                                        <p:tgtEl>
                                          <p:spTgt spid="6144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144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build="p" autoUpdateAnimBg="0"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838200" y="1676400"/>
            <a:ext cx="7391400" cy="375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3600" b="1">
                <a:solidFill>
                  <a:schemeClr val="accent2"/>
                </a:solidFill>
              </a:rPr>
              <a:t>"Take not from others to such an extent and in such a manner that you would be resentful if they so took from you.”</a:t>
            </a:r>
            <a:endParaRPr lang="en-US" altLang="en-US">
              <a:solidFill>
                <a:schemeClr val="accent2"/>
              </a:solidFill>
            </a:endParaRPr>
          </a:p>
          <a:p>
            <a:endParaRPr lang="en-US" altLang="en-US"/>
          </a:p>
          <a:p>
            <a:pPr algn="ctr"/>
            <a:r>
              <a:rPr lang="en-US" altLang="en-US" sz="1800" i="1"/>
              <a:t>- from “Copyright Implications of ‘UnconventionalLinking’ on the World Wide Web: Framing, Deep Linking and Inlining” </a:t>
            </a:r>
            <a:br>
              <a:rPr lang="en-US" altLang="en-US" sz="1800" i="1"/>
            </a:br>
            <a:r>
              <a:rPr lang="en-US" altLang="en-US" sz="1800" u="sng"/>
              <a:t>49 Case Wes. Res. L. Rev. 181 (1998)</a:t>
            </a:r>
            <a:r>
              <a:rPr lang="en-US" altLang="en-US" sz="1800" i="1"/>
              <a:t>;  </a:t>
            </a:r>
            <a:br>
              <a:rPr lang="en-US" altLang="en-US" sz="1800" i="1"/>
            </a:br>
            <a:r>
              <a:rPr lang="en-US" altLang="en-US" sz="1800" i="1"/>
              <a:t>© 1998, Brian D. Wassom. </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altLang="en-US">
                <a:solidFill>
                  <a:schemeClr val="accent2"/>
                </a:solidFill>
              </a:rPr>
              <a:t>“Fair Use” applies to…</a:t>
            </a:r>
            <a:endParaRPr lang="en-US" altLang="en-US"/>
          </a:p>
        </p:txBody>
      </p:sp>
      <p:sp>
        <p:nvSpPr>
          <p:cNvPr id="59395" name="Rectangle 3"/>
          <p:cNvSpPr>
            <a:spLocks noGrp="1" noChangeArrowheads="1"/>
          </p:cNvSpPr>
          <p:nvPr>
            <p:ph type="body" idx="1"/>
          </p:nvPr>
        </p:nvSpPr>
        <p:spPr>
          <a:xfrm>
            <a:off x="914400" y="2057400"/>
            <a:ext cx="7239000" cy="4114800"/>
          </a:xfrm>
        </p:spPr>
        <p:txBody>
          <a:bodyPr/>
          <a:lstStyle/>
          <a:p>
            <a:r>
              <a:rPr lang="en-US" altLang="en-US"/>
              <a:t>criticism</a:t>
            </a:r>
          </a:p>
          <a:p>
            <a:r>
              <a:rPr lang="en-US" altLang="en-US"/>
              <a:t>comment or parody</a:t>
            </a:r>
          </a:p>
          <a:p>
            <a:r>
              <a:rPr lang="en-US" altLang="en-US"/>
              <a:t>news reporting</a:t>
            </a:r>
          </a:p>
          <a:p>
            <a:r>
              <a:rPr lang="en-US" altLang="en-US"/>
              <a:t>teaching (including multiple copies for classroom use)</a:t>
            </a:r>
          </a:p>
          <a:p>
            <a:r>
              <a:rPr lang="en-US" altLang="en-US"/>
              <a:t>scholarship or research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animEffect transition="in" filter="wipe(left)">
                                      <p:cBhvr>
                                        <p:cTn id="7" dur="500"/>
                                        <p:tgtEl>
                                          <p:spTgt spid="593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9395">
                                            <p:txEl>
                                              <p:pRg st="1" end="1"/>
                                            </p:txEl>
                                          </p:spTgt>
                                        </p:tgtEl>
                                        <p:attrNameLst>
                                          <p:attrName>style.visibility</p:attrName>
                                        </p:attrNameLst>
                                      </p:cBhvr>
                                      <p:to>
                                        <p:strVal val="visible"/>
                                      </p:to>
                                    </p:set>
                                    <p:animEffect transition="in" filter="wipe(left)">
                                      <p:cBhvr>
                                        <p:cTn id="12" dur="500"/>
                                        <p:tgtEl>
                                          <p:spTgt spid="5939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9395">
                                            <p:txEl>
                                              <p:pRg st="2" end="2"/>
                                            </p:txEl>
                                          </p:spTgt>
                                        </p:tgtEl>
                                        <p:attrNameLst>
                                          <p:attrName>style.visibility</p:attrName>
                                        </p:attrNameLst>
                                      </p:cBhvr>
                                      <p:to>
                                        <p:strVal val="visible"/>
                                      </p:to>
                                    </p:set>
                                    <p:animEffect transition="in" filter="wipe(left)">
                                      <p:cBhvr>
                                        <p:cTn id="17" dur="500"/>
                                        <p:tgtEl>
                                          <p:spTgt spid="5939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9395">
                                            <p:txEl>
                                              <p:pRg st="3" end="3"/>
                                            </p:txEl>
                                          </p:spTgt>
                                        </p:tgtEl>
                                        <p:attrNameLst>
                                          <p:attrName>style.visibility</p:attrName>
                                        </p:attrNameLst>
                                      </p:cBhvr>
                                      <p:to>
                                        <p:strVal val="visible"/>
                                      </p:to>
                                    </p:set>
                                    <p:animEffect transition="in" filter="wipe(left)">
                                      <p:cBhvr>
                                        <p:cTn id="22" dur="500"/>
                                        <p:tgtEl>
                                          <p:spTgt spid="5939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9395">
                                            <p:txEl>
                                              <p:pRg st="4" end="4"/>
                                            </p:txEl>
                                          </p:spTgt>
                                        </p:tgtEl>
                                        <p:attrNameLst>
                                          <p:attrName>style.visibility</p:attrName>
                                        </p:attrNameLst>
                                      </p:cBhvr>
                                      <p:to>
                                        <p:strVal val="visible"/>
                                      </p:to>
                                    </p:set>
                                    <p:animEffect transition="in" filter="wipe(left)">
                                      <p:cBhvr>
                                        <p:cTn id="27" dur="500"/>
                                        <p:tgtEl>
                                          <p:spTgt spid="5939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685800" y="228600"/>
            <a:ext cx="7772400" cy="1143000"/>
          </a:xfrm>
        </p:spPr>
        <p:txBody>
          <a:bodyPr/>
          <a:lstStyle/>
          <a:p>
            <a:r>
              <a:rPr lang="en-US" altLang="en-US">
                <a:solidFill>
                  <a:schemeClr val="accent2"/>
                </a:solidFill>
              </a:rPr>
              <a:t>The Four Factors of Fair Use</a:t>
            </a:r>
            <a:endParaRPr lang="en-US" altLang="en-US"/>
          </a:p>
        </p:txBody>
      </p:sp>
      <p:sp>
        <p:nvSpPr>
          <p:cNvPr id="144387" name="Rectangle 3"/>
          <p:cNvSpPr>
            <a:spLocks noGrp="1" noChangeArrowheads="1"/>
          </p:cNvSpPr>
          <p:nvPr>
            <p:ph type="body" idx="1"/>
          </p:nvPr>
        </p:nvSpPr>
        <p:spPr>
          <a:xfrm>
            <a:off x="685800" y="1295400"/>
            <a:ext cx="7772400" cy="4800600"/>
          </a:xfrm>
        </p:spPr>
        <p:txBody>
          <a:bodyPr/>
          <a:lstStyle/>
          <a:p>
            <a:r>
              <a:rPr lang="en-US" altLang="en-US" dirty="0"/>
              <a:t>Factor 1 - Purpose and Character of Use</a:t>
            </a:r>
          </a:p>
          <a:p>
            <a:pPr lvl="1"/>
            <a:r>
              <a:rPr lang="en-US" altLang="en-US" dirty="0"/>
              <a:t>Commercial / Non-profit Education</a:t>
            </a:r>
          </a:p>
          <a:p>
            <a:pPr lvl="1"/>
            <a:r>
              <a:rPr lang="en-US" altLang="en-US" dirty="0"/>
              <a:t>One of the listed purposes</a:t>
            </a:r>
          </a:p>
          <a:p>
            <a:pPr lvl="1"/>
            <a:r>
              <a:rPr lang="en-US" altLang="en-US" dirty="0"/>
              <a:t>Degree of transformation</a:t>
            </a:r>
          </a:p>
          <a:p>
            <a:r>
              <a:rPr lang="en-US" altLang="en-US" dirty="0"/>
              <a:t>Factor 2 - Nature of Copyrighted Work</a:t>
            </a:r>
          </a:p>
          <a:p>
            <a:r>
              <a:rPr lang="en-US" altLang="en-US" dirty="0"/>
              <a:t>Factor 3 - Relative Amount of Taking</a:t>
            </a:r>
          </a:p>
          <a:p>
            <a:r>
              <a:rPr lang="en-US" altLang="en-US" dirty="0"/>
              <a:t>Factor 4 - Effect upon Potential Market</a:t>
            </a:r>
          </a:p>
        </p:txBody>
      </p:sp>
      <p:pic>
        <p:nvPicPr>
          <p:cNvPr id="144388" name="Picture 4" descr="H:\art\OBJECTS\RULER.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5334000"/>
            <a:ext cx="7867650" cy="914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4387">
                                            <p:txEl>
                                              <p:pRg st="0" end="0"/>
                                            </p:txEl>
                                          </p:spTgt>
                                        </p:tgtEl>
                                        <p:attrNameLst>
                                          <p:attrName>style.visibility</p:attrName>
                                        </p:attrNameLst>
                                      </p:cBhvr>
                                      <p:to>
                                        <p:strVal val="visible"/>
                                      </p:to>
                                    </p:set>
                                    <p:animEffect transition="in" filter="wipe(left)">
                                      <p:cBhvr>
                                        <p:cTn id="7" dur="500"/>
                                        <p:tgtEl>
                                          <p:spTgt spid="144387">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4387">
                                            <p:txEl>
                                              <p:pRg st="1" end="1"/>
                                            </p:txEl>
                                          </p:spTgt>
                                        </p:tgtEl>
                                        <p:attrNameLst>
                                          <p:attrName>style.visibility</p:attrName>
                                        </p:attrNameLst>
                                      </p:cBhvr>
                                      <p:to>
                                        <p:strVal val="visible"/>
                                      </p:to>
                                    </p:set>
                                    <p:animEffect transition="in" filter="wipe(left)">
                                      <p:cBhvr>
                                        <p:cTn id="10" dur="500"/>
                                        <p:tgtEl>
                                          <p:spTgt spid="144387">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44387">
                                            <p:txEl>
                                              <p:pRg st="2" end="2"/>
                                            </p:txEl>
                                          </p:spTgt>
                                        </p:tgtEl>
                                        <p:attrNameLst>
                                          <p:attrName>style.visibility</p:attrName>
                                        </p:attrNameLst>
                                      </p:cBhvr>
                                      <p:to>
                                        <p:strVal val="visible"/>
                                      </p:to>
                                    </p:set>
                                    <p:animEffect transition="in" filter="wipe(left)">
                                      <p:cBhvr>
                                        <p:cTn id="13" dur="500"/>
                                        <p:tgtEl>
                                          <p:spTgt spid="144387">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44387">
                                            <p:txEl>
                                              <p:pRg st="3" end="3"/>
                                            </p:txEl>
                                          </p:spTgt>
                                        </p:tgtEl>
                                        <p:attrNameLst>
                                          <p:attrName>style.visibility</p:attrName>
                                        </p:attrNameLst>
                                      </p:cBhvr>
                                      <p:to>
                                        <p:strVal val="visible"/>
                                      </p:to>
                                    </p:set>
                                    <p:animEffect transition="in" filter="wipe(left)">
                                      <p:cBhvr>
                                        <p:cTn id="16" dur="500"/>
                                        <p:tgtEl>
                                          <p:spTgt spid="144387">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4387">
                                            <p:txEl>
                                              <p:pRg st="4" end="4"/>
                                            </p:txEl>
                                          </p:spTgt>
                                        </p:tgtEl>
                                        <p:attrNameLst>
                                          <p:attrName>style.visibility</p:attrName>
                                        </p:attrNameLst>
                                      </p:cBhvr>
                                      <p:to>
                                        <p:strVal val="visible"/>
                                      </p:to>
                                    </p:set>
                                    <p:animEffect transition="in" filter="wipe(left)">
                                      <p:cBhvr>
                                        <p:cTn id="21" dur="500"/>
                                        <p:tgtEl>
                                          <p:spTgt spid="144387">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4387">
                                            <p:txEl>
                                              <p:pRg st="5" end="5"/>
                                            </p:txEl>
                                          </p:spTgt>
                                        </p:tgtEl>
                                        <p:attrNameLst>
                                          <p:attrName>style.visibility</p:attrName>
                                        </p:attrNameLst>
                                      </p:cBhvr>
                                      <p:to>
                                        <p:strVal val="visible"/>
                                      </p:to>
                                    </p:set>
                                    <p:animEffect transition="in" filter="wipe(left)">
                                      <p:cBhvr>
                                        <p:cTn id="26" dur="500"/>
                                        <p:tgtEl>
                                          <p:spTgt spid="144387">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4387">
                                            <p:txEl>
                                              <p:pRg st="6" end="6"/>
                                            </p:txEl>
                                          </p:spTgt>
                                        </p:tgtEl>
                                        <p:attrNameLst>
                                          <p:attrName>style.visibility</p:attrName>
                                        </p:attrNameLst>
                                      </p:cBhvr>
                                      <p:to>
                                        <p:strVal val="visible"/>
                                      </p:to>
                                    </p:set>
                                    <p:animEffect transition="in" filter="wipe(left)">
                                      <p:cBhvr>
                                        <p:cTn id="31" dur="500"/>
                                        <p:tgtEl>
                                          <p:spTgt spid="14438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p:txBody>
          <a:bodyPr/>
          <a:lstStyle/>
          <a:p>
            <a:r>
              <a:rPr lang="en-US" altLang="en-US" sz="3600">
                <a:solidFill>
                  <a:schemeClr val="accent2"/>
                </a:solidFill>
              </a:rPr>
              <a:t>What can be protected by Copyright?</a:t>
            </a:r>
            <a:endParaRPr lang="en-US" altLang="en-US"/>
          </a:p>
        </p:txBody>
      </p:sp>
      <p:sp>
        <p:nvSpPr>
          <p:cNvPr id="251907" name="Rectangle 3"/>
          <p:cNvSpPr>
            <a:spLocks noGrp="1" noChangeArrowheads="1"/>
          </p:cNvSpPr>
          <p:nvPr>
            <p:ph type="body" idx="1"/>
          </p:nvPr>
        </p:nvSpPr>
        <p:spPr>
          <a:xfrm>
            <a:off x="685800" y="1981200"/>
            <a:ext cx="7772400" cy="4648200"/>
          </a:xfrm>
        </p:spPr>
        <p:txBody>
          <a:bodyPr/>
          <a:lstStyle/>
          <a:p>
            <a:r>
              <a:rPr lang="en-US" altLang="en-US" sz="2800"/>
              <a:t>Literary Works (including Computer Programs)</a:t>
            </a:r>
          </a:p>
          <a:p>
            <a:r>
              <a:rPr lang="en-US" altLang="en-US" sz="2800"/>
              <a:t>Musical Works (including accompanying words)</a:t>
            </a:r>
          </a:p>
        </p:txBody>
      </p:sp>
      <p:pic>
        <p:nvPicPr>
          <p:cNvPr id="320515" name="Picture 3" descr="F:\D-drive\PERSONAL\Geneology\JackShilkret-believe in miracl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9404" y="3429000"/>
            <a:ext cx="2265045" cy="3124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1288197"/>
            <a:ext cx="7086600" cy="4724400"/>
          </a:xfrm>
          <a:prstGeom prst="rect">
            <a:avLst/>
          </a:prstGeom>
        </p:spPr>
      </p:pic>
      <p:sp>
        <p:nvSpPr>
          <p:cNvPr id="3" name="Rectangle 2"/>
          <p:cNvSpPr/>
          <p:nvPr/>
        </p:nvSpPr>
        <p:spPr>
          <a:xfrm>
            <a:off x="1981200" y="304800"/>
            <a:ext cx="5715000" cy="830997"/>
          </a:xfrm>
          <a:prstGeom prst="rect">
            <a:avLst/>
          </a:prstGeom>
        </p:spPr>
        <p:txBody>
          <a:bodyPr wrap="square">
            <a:spAutoFit/>
          </a:bodyPr>
          <a:lstStyle/>
          <a:p>
            <a:pPr algn="ctr"/>
            <a:r>
              <a:rPr lang="en-US" dirty="0" err="1" smtClean="0"/>
              <a:t>Leibovitz</a:t>
            </a:r>
            <a:r>
              <a:rPr lang="en-US" dirty="0" smtClean="0"/>
              <a:t> </a:t>
            </a:r>
            <a:r>
              <a:rPr lang="en-US" dirty="0"/>
              <a:t>v. Paramount Pictures </a:t>
            </a:r>
            <a:r>
              <a:rPr lang="en-US" dirty="0" smtClean="0"/>
              <a:t>Corp</a:t>
            </a:r>
            <a:br>
              <a:rPr lang="en-US" dirty="0" smtClean="0"/>
            </a:br>
            <a:r>
              <a:rPr lang="en-US" dirty="0" smtClean="0"/>
              <a:t>2d. Cir. 1994</a:t>
            </a:r>
            <a:endParaRPr lang="en-US" dirty="0"/>
          </a:p>
        </p:txBody>
      </p:sp>
      <p:sp>
        <p:nvSpPr>
          <p:cNvPr id="5" name="Text Box 7"/>
          <p:cNvSpPr txBox="1">
            <a:spLocks noChangeArrowheads="1"/>
          </p:cNvSpPr>
          <p:nvPr/>
        </p:nvSpPr>
        <p:spPr bwMode="auto">
          <a:xfrm>
            <a:off x="254330" y="6172200"/>
            <a:ext cx="85550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t>Parody is fair use, even though the parodists benefitted financially... </a:t>
            </a:r>
          </a:p>
        </p:txBody>
      </p:sp>
    </p:spTree>
    <p:extLst>
      <p:ext uri="{BB962C8B-B14F-4D97-AF65-F5344CB8AC3E}">
        <p14:creationId xmlns:p14="http://schemas.microsoft.com/office/powerpoint/2010/main" val="131680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2" name="Picture 2" descr="I:\Presentations\Weird_Wonderful_Patents_Speech\cleanflick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64363"/>
          </a:xfrm>
          <a:prstGeom prst="rect">
            <a:avLst/>
          </a:prstGeom>
          <a:noFill/>
          <a:extLst>
            <a:ext uri="{909E8E84-426E-40DD-AFC4-6F175D3DCCD1}">
              <a14:hiddenFill xmlns:a14="http://schemas.microsoft.com/office/drawing/2010/main">
                <a:solidFill>
                  <a:srgbClr val="FFFFFF"/>
                </a:solidFill>
              </a14:hiddenFill>
            </a:ext>
          </a:extLst>
        </p:spPr>
      </p:pic>
      <p:sp>
        <p:nvSpPr>
          <p:cNvPr id="281603" name="Text Box 3"/>
          <p:cNvSpPr txBox="1">
            <a:spLocks noChangeArrowheads="1"/>
          </p:cNvSpPr>
          <p:nvPr/>
        </p:nvSpPr>
        <p:spPr bwMode="auto">
          <a:xfrm>
            <a:off x="3560763" y="3709988"/>
            <a:ext cx="4824412" cy="831850"/>
          </a:xfrm>
          <a:prstGeom prst="rect">
            <a:avLst/>
          </a:prstGeom>
          <a:solidFill>
            <a:srgbClr val="FFFFF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latin typeface="Book Antiqua" pitchFamily="18" charset="0"/>
              </a:rPr>
              <a:t>Removing “objectionable” content</a:t>
            </a:r>
            <a:br>
              <a:rPr lang="en-US" altLang="en-US">
                <a:latin typeface="Book Antiqua" pitchFamily="18" charset="0"/>
              </a:rPr>
            </a:br>
            <a:r>
              <a:rPr lang="en-US" altLang="en-US">
                <a:latin typeface="Book Antiqua" pitchFamily="18" charset="0"/>
              </a:rPr>
              <a:t>is </a:t>
            </a:r>
            <a:r>
              <a:rPr lang="en-US" altLang="en-US" i="1">
                <a:latin typeface="Book Antiqua" pitchFamily="18" charset="0"/>
              </a:rPr>
              <a:t>not</a:t>
            </a:r>
            <a:r>
              <a:rPr lang="en-US" altLang="en-US">
                <a:latin typeface="Book Antiqua" pitchFamily="18" charset="0"/>
              </a:rPr>
              <a:t> “fair use”. </a:t>
            </a:r>
          </a:p>
        </p:txBody>
      </p:sp>
      <p:pic>
        <p:nvPicPr>
          <p:cNvPr id="281604" name="Picture 4" descr="I:\Presentations\Weird_Wonderful_Patents_Speech\cleanflick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3215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81603"/>
                                        </p:tgtEl>
                                        <p:attrNameLst>
                                          <p:attrName>style.visibility</p:attrName>
                                        </p:attrNameLst>
                                      </p:cBhvr>
                                      <p:to>
                                        <p:strVal val="visible"/>
                                      </p:to>
                                    </p:set>
                                    <p:animEffect transition="in" filter="box(out)">
                                      <p:cBhvr>
                                        <p:cTn id="7" dur="500"/>
                                        <p:tgtEl>
                                          <p:spTgt spid="2816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81604"/>
                                        </p:tgtEl>
                                        <p:attrNameLst>
                                          <p:attrName>style.visibility</p:attrName>
                                        </p:attrNameLst>
                                      </p:cBhvr>
                                      <p:to>
                                        <p:strVal val="visible"/>
                                      </p:to>
                                    </p:set>
                                    <p:animEffect transition="in" filter="wipe(up)">
                                      <p:cBhvr>
                                        <p:cTn id="12" dur="500"/>
                                        <p:tgtEl>
                                          <p:spTgt spid="281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603" grpId="0" animBg="1"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Text Box 2"/>
          <p:cNvSpPr txBox="1">
            <a:spLocks noChangeArrowheads="1"/>
          </p:cNvSpPr>
          <p:nvPr/>
        </p:nvSpPr>
        <p:spPr bwMode="auto">
          <a:xfrm>
            <a:off x="5867400" y="533400"/>
            <a:ext cx="2979738" cy="2192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latin typeface="Book Antiqua" pitchFamily="18" charset="0"/>
              </a:rPr>
              <a:t>Bill Graham Archives</a:t>
            </a:r>
            <a:br>
              <a:rPr lang="en-US" altLang="en-US">
                <a:latin typeface="Book Antiqua" pitchFamily="18" charset="0"/>
              </a:rPr>
            </a:br>
            <a:r>
              <a:rPr lang="en-US" altLang="en-US">
                <a:latin typeface="Book Antiqua" pitchFamily="18" charset="0"/>
              </a:rPr>
              <a:t>         v. Dorling-Kindersley</a:t>
            </a:r>
            <a:br>
              <a:rPr lang="en-US" altLang="en-US">
                <a:latin typeface="Book Antiqua" pitchFamily="18" charset="0"/>
              </a:rPr>
            </a:br>
            <a:r>
              <a:rPr lang="en-US" altLang="en-US" sz="1800">
                <a:latin typeface="Book Antiqua" pitchFamily="18" charset="0"/>
              </a:rPr>
              <a:t>	(2d Cir. May 2006)</a:t>
            </a:r>
            <a:endParaRPr lang="en-US" altLang="en-US">
              <a:latin typeface="Book Antiqua" pitchFamily="18" charset="0"/>
            </a:endParaRPr>
          </a:p>
          <a:p>
            <a:endParaRPr lang="en-US" altLang="en-US">
              <a:latin typeface="Book Antiqua" pitchFamily="18" charset="0"/>
            </a:endParaRPr>
          </a:p>
        </p:txBody>
      </p:sp>
      <p:pic>
        <p:nvPicPr>
          <p:cNvPr id="282627" name="Picture 3" descr="I:\Presentations\Weird_Wonderful_Patents_Speech\0789499630.01._SS500_SCLZZZZZZZ_V1059496365_.jpg"/>
          <p:cNvPicPr>
            <a:picLocks noChangeAspect="1" noChangeArrowheads="1"/>
          </p:cNvPicPr>
          <p:nvPr/>
        </p:nvPicPr>
        <p:blipFill>
          <a:blip r:embed="rId2">
            <a:extLst>
              <a:ext uri="{28A0092B-C50C-407E-A947-70E740481C1C}">
                <a14:useLocalDpi xmlns:a14="http://schemas.microsoft.com/office/drawing/2010/main" val="0"/>
              </a:ext>
            </a:extLst>
          </a:blip>
          <a:srcRect l="8392" r="9091"/>
          <a:stretch>
            <a:fillRect/>
          </a:stretch>
        </p:blipFill>
        <p:spPr bwMode="auto">
          <a:xfrm>
            <a:off x="0" y="0"/>
            <a:ext cx="5659438" cy="6858000"/>
          </a:xfrm>
          <a:prstGeom prst="rect">
            <a:avLst/>
          </a:prstGeom>
          <a:noFill/>
          <a:extLst>
            <a:ext uri="{909E8E84-426E-40DD-AFC4-6F175D3DCCD1}">
              <a14:hiddenFill xmlns:a14="http://schemas.microsoft.com/office/drawing/2010/main">
                <a:solidFill>
                  <a:srgbClr val="FFFFFF"/>
                </a:solidFill>
              </a14:hiddenFill>
            </a:ext>
          </a:extLst>
        </p:spPr>
      </p:pic>
      <p:sp>
        <p:nvSpPr>
          <p:cNvPr id="282628" name="Text Box 4"/>
          <p:cNvSpPr txBox="1">
            <a:spLocks noChangeArrowheads="1"/>
          </p:cNvSpPr>
          <p:nvPr/>
        </p:nvSpPr>
        <p:spPr bwMode="auto">
          <a:xfrm>
            <a:off x="5029200" y="3429000"/>
            <a:ext cx="3602038" cy="1320800"/>
          </a:xfrm>
          <a:prstGeom prst="rect">
            <a:avLst/>
          </a:prstGeom>
          <a:solidFill>
            <a:srgbClr val="FFFFF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latin typeface="Book Antiqua" pitchFamily="18" charset="0"/>
              </a:rPr>
              <a:t>Use of seven small versions of</a:t>
            </a:r>
            <a:br>
              <a:rPr lang="en-US" altLang="en-US" sz="2000">
                <a:latin typeface="Book Antiqua" pitchFamily="18" charset="0"/>
              </a:rPr>
            </a:br>
            <a:r>
              <a:rPr lang="en-US" altLang="en-US" sz="2000">
                <a:latin typeface="Book Antiqua" pitchFamily="18" charset="0"/>
              </a:rPr>
              <a:t>concert posters in 480-page</a:t>
            </a:r>
            <a:br>
              <a:rPr lang="en-US" altLang="en-US" sz="2000">
                <a:latin typeface="Book Antiqua" pitchFamily="18" charset="0"/>
              </a:rPr>
            </a:br>
            <a:r>
              <a:rPr lang="en-US" altLang="en-US" sz="2000">
                <a:latin typeface="Book Antiqua" pitchFamily="18" charset="0"/>
              </a:rPr>
              <a:t>book about the Grateful Dead </a:t>
            </a:r>
            <a:br>
              <a:rPr lang="en-US" altLang="en-US" sz="2000">
                <a:latin typeface="Book Antiqua" pitchFamily="18" charset="0"/>
              </a:rPr>
            </a:br>
            <a:r>
              <a:rPr lang="en-US" altLang="en-US" sz="2000">
                <a:latin typeface="Book Antiqua" pitchFamily="18" charset="0"/>
              </a:rPr>
              <a:t>is fair use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82628"/>
                                        </p:tgtEl>
                                        <p:attrNameLst>
                                          <p:attrName>style.visibility</p:attrName>
                                        </p:attrNameLst>
                                      </p:cBhvr>
                                      <p:to>
                                        <p:strVal val="visible"/>
                                      </p:to>
                                    </p:set>
                                    <p:animEffect transition="in" filter="box(out)">
                                      <p:cBhvr>
                                        <p:cTn id="7" dur="500"/>
                                        <p:tgtEl>
                                          <p:spTgt spid="282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628" grpId="0" animBg="1"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04800"/>
            <a:ext cx="3320203" cy="1569660"/>
          </a:xfrm>
          <a:prstGeom prst="rect">
            <a:avLst/>
          </a:prstGeom>
          <a:noFill/>
        </p:spPr>
        <p:txBody>
          <a:bodyPr wrap="none" rtlCol="0">
            <a:spAutoFit/>
          </a:bodyPr>
          <a:lstStyle/>
          <a:p>
            <a:pPr algn="ctr"/>
            <a:r>
              <a:rPr lang="en-US" i="1" dirty="0"/>
              <a:t>Seltzer v. Green Day, Inc</a:t>
            </a:r>
            <a:r>
              <a:rPr lang="en-US" i="1" dirty="0" smtClean="0"/>
              <a:t>.</a:t>
            </a:r>
            <a:br>
              <a:rPr lang="en-US" i="1" dirty="0" smtClean="0"/>
            </a:br>
            <a:r>
              <a:rPr lang="en-US" i="1" dirty="0" smtClean="0"/>
              <a:t> </a:t>
            </a:r>
            <a:r>
              <a:rPr lang="en-US" dirty="0" smtClean="0"/>
              <a:t>(</a:t>
            </a:r>
            <a:r>
              <a:rPr lang="en-US" dirty="0"/>
              <a:t>9th Cir. Aug. 7, 2013</a:t>
            </a:r>
            <a:r>
              <a:rPr lang="en-US" dirty="0" smtClean="0"/>
              <a:t>)</a:t>
            </a:r>
          </a:p>
          <a:p>
            <a:pPr algn="ctr"/>
            <a:endParaRPr lang="en-US" dirty="0"/>
          </a:p>
          <a:p>
            <a:pPr algn="ctr"/>
            <a:r>
              <a:rPr lang="en-US" dirty="0" smtClean="0"/>
              <a:t>“Scream Icon”</a:t>
            </a:r>
            <a:endParaRPr lang="en-US" dirty="0"/>
          </a:p>
        </p:txBody>
      </p:sp>
      <p:pic>
        <p:nvPicPr>
          <p:cNvPr id="3020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4066"/>
            <a:ext cx="5213268" cy="6877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2637"/>
          <a:stretch/>
        </p:blipFill>
        <p:spPr>
          <a:xfrm>
            <a:off x="-12865" y="4066"/>
            <a:ext cx="9188533" cy="6853934"/>
          </a:xfrm>
          <a:prstGeom prst="rect">
            <a:avLst/>
          </a:prstGeom>
        </p:spPr>
      </p:pic>
      <p:sp>
        <p:nvSpPr>
          <p:cNvPr id="4" name="TextBox 3"/>
          <p:cNvSpPr txBox="1"/>
          <p:nvPr/>
        </p:nvSpPr>
        <p:spPr>
          <a:xfrm>
            <a:off x="6324600" y="1019712"/>
            <a:ext cx="2568332" cy="830997"/>
          </a:xfrm>
          <a:prstGeom prst="rect">
            <a:avLst/>
          </a:prstGeom>
          <a:noFill/>
        </p:spPr>
        <p:txBody>
          <a:bodyPr wrap="none" rtlCol="0">
            <a:spAutoFit/>
          </a:bodyPr>
          <a:lstStyle/>
          <a:p>
            <a:r>
              <a:rPr lang="en-US" sz="4800" dirty="0" smtClean="0">
                <a:solidFill>
                  <a:srgbClr val="FF0000"/>
                </a:solidFill>
                <a:latin typeface="Bloodgutter 99" panose="00000400000000000000" pitchFamily="2" charset="0"/>
              </a:rPr>
              <a:t>Fair Use!</a:t>
            </a:r>
            <a:endParaRPr lang="en-US" sz="4800" dirty="0">
              <a:solidFill>
                <a:srgbClr val="FF0000"/>
              </a:solidFill>
              <a:latin typeface="Bloodgutter 99" panose="00000400000000000000" pitchFamily="2" charset="0"/>
            </a:endParaRPr>
          </a:p>
        </p:txBody>
      </p:sp>
    </p:spTree>
    <p:extLst>
      <p:ext uri="{BB962C8B-B14F-4D97-AF65-F5344CB8AC3E}">
        <p14:creationId xmlns:p14="http://schemas.microsoft.com/office/powerpoint/2010/main" val="3160036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52" name="Picture 4" descr="http://greg.org/archive/canal_zone_collage_rprin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772403"/>
            <a:ext cx="9182100" cy="53378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4849" y="152400"/>
            <a:ext cx="4109074" cy="461665"/>
          </a:xfrm>
          <a:prstGeom prst="rect">
            <a:avLst/>
          </a:prstGeom>
          <a:noFill/>
        </p:spPr>
        <p:txBody>
          <a:bodyPr wrap="none" rtlCol="0">
            <a:spAutoFit/>
          </a:bodyPr>
          <a:lstStyle/>
          <a:p>
            <a:r>
              <a:rPr lang="en-US" i="1" dirty="0" err="1"/>
              <a:t>Cariou</a:t>
            </a:r>
            <a:r>
              <a:rPr lang="en-US" i="1" dirty="0"/>
              <a:t> v. </a:t>
            </a:r>
            <a:r>
              <a:rPr lang="en-US" i="1" dirty="0" smtClean="0"/>
              <a:t>Prince </a:t>
            </a:r>
            <a:r>
              <a:rPr lang="en-US" dirty="0" smtClean="0"/>
              <a:t> (</a:t>
            </a:r>
            <a:r>
              <a:rPr lang="en-US" dirty="0"/>
              <a:t>2d Cir. 2013)</a:t>
            </a:r>
          </a:p>
        </p:txBody>
      </p:sp>
      <p:sp>
        <p:nvSpPr>
          <p:cNvPr id="4" name="TextBox 3"/>
          <p:cNvSpPr txBox="1"/>
          <p:nvPr/>
        </p:nvSpPr>
        <p:spPr>
          <a:xfrm>
            <a:off x="197922" y="5334000"/>
            <a:ext cx="3671646" cy="461665"/>
          </a:xfrm>
          <a:prstGeom prst="rect">
            <a:avLst/>
          </a:prstGeom>
          <a:noFill/>
        </p:spPr>
        <p:txBody>
          <a:bodyPr wrap="none" rtlCol="0">
            <a:spAutoFit/>
          </a:bodyPr>
          <a:lstStyle/>
          <a:p>
            <a:r>
              <a:rPr lang="en-US" b="1" dirty="0" smtClean="0">
                <a:solidFill>
                  <a:srgbClr val="FFFF00"/>
                </a:solidFill>
              </a:rPr>
              <a:t>Transformative = Fair Use</a:t>
            </a:r>
            <a:endParaRPr lang="en-US" b="1" dirty="0">
              <a:solidFill>
                <a:srgbClr val="FFFF00"/>
              </a:solidFill>
            </a:endParaRPr>
          </a:p>
        </p:txBody>
      </p:sp>
      <p:sp>
        <p:nvSpPr>
          <p:cNvPr id="5" name="TextBox 4"/>
          <p:cNvSpPr txBox="1"/>
          <p:nvPr/>
        </p:nvSpPr>
        <p:spPr>
          <a:xfrm>
            <a:off x="3657600" y="6246167"/>
            <a:ext cx="5447966" cy="461665"/>
          </a:xfrm>
          <a:prstGeom prst="rect">
            <a:avLst/>
          </a:prstGeom>
          <a:noFill/>
        </p:spPr>
        <p:txBody>
          <a:bodyPr wrap="none" rtlCol="0">
            <a:spAutoFit/>
          </a:bodyPr>
          <a:lstStyle/>
          <a:p>
            <a:r>
              <a:rPr lang="en-US" dirty="0" smtClean="0"/>
              <a:t>Appealed to Supreme Court Aug. 27, 2013</a:t>
            </a:r>
            <a:endParaRPr lang="en-US" dirty="0"/>
          </a:p>
        </p:txBody>
      </p:sp>
    </p:spTree>
    <p:extLst>
      <p:ext uri="{BB962C8B-B14F-4D97-AF65-F5344CB8AC3E}">
        <p14:creationId xmlns:p14="http://schemas.microsoft.com/office/powerpoint/2010/main" val="4108144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9252"/>
                                        </p:tgtEl>
                                        <p:attrNameLst>
                                          <p:attrName>style.visibility</p:attrName>
                                        </p:attrNameLst>
                                      </p:cBhvr>
                                      <p:to>
                                        <p:strVal val="visible"/>
                                      </p:to>
                                    </p:set>
                                    <p:animEffect transition="in" filter="barn(inVertical)">
                                      <p:cBhvr>
                                        <p:cTn id="7" dur="500"/>
                                        <p:tgtEl>
                                          <p:spTgt spid="3092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20" name="Picture 4" descr="I:\Presentations\Internet_law_speech\googleim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372600" cy="6845300"/>
          </a:xfrm>
          <a:prstGeom prst="rect">
            <a:avLst/>
          </a:prstGeom>
          <a:noFill/>
          <a:extLst>
            <a:ext uri="{909E8E84-426E-40DD-AFC4-6F175D3DCCD1}">
              <a14:hiddenFill xmlns:a14="http://schemas.microsoft.com/office/drawing/2010/main">
                <a:solidFill>
                  <a:srgbClr val="FFFFFF"/>
                </a:solidFill>
              </a14:hiddenFill>
            </a:ext>
          </a:extLst>
        </p:spPr>
      </p:pic>
      <p:sp>
        <p:nvSpPr>
          <p:cNvPr id="188419" name="Text Box 3"/>
          <p:cNvSpPr txBox="1">
            <a:spLocks noChangeArrowheads="1"/>
          </p:cNvSpPr>
          <p:nvPr/>
        </p:nvSpPr>
        <p:spPr bwMode="auto">
          <a:xfrm>
            <a:off x="4648200" y="5105400"/>
            <a:ext cx="4343400" cy="1506538"/>
          </a:xfrm>
          <a:prstGeom prst="rect">
            <a:avLst/>
          </a:prstGeom>
          <a:solidFill>
            <a:srgbClr val="E8E0C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t>Perfect 10 vs. Google</a:t>
            </a:r>
            <a:br>
              <a:rPr lang="en-US" altLang="en-US"/>
            </a:br>
            <a:r>
              <a:rPr lang="en-US" altLang="en-US" sz="1600"/>
              <a:t>DC Central Cal.</a:t>
            </a:r>
            <a:r>
              <a:rPr lang="en-US" altLang="en-US"/>
              <a:t/>
            </a:r>
            <a:br>
              <a:rPr lang="en-US" altLang="en-US"/>
            </a:br>
            <a:r>
              <a:rPr lang="en-US" altLang="en-US" sz="1600" i="1"/>
              <a:t>February 17, 2006</a:t>
            </a:r>
          </a:p>
          <a:p>
            <a:pPr algn="ctr">
              <a:spcBef>
                <a:spcPct val="50000"/>
              </a:spcBef>
            </a:pPr>
            <a:r>
              <a:rPr lang="en-US" altLang="en-US"/>
              <a:t>Use of thumbnails is </a:t>
            </a:r>
            <a:r>
              <a:rPr lang="en-US" altLang="en-US" i="1"/>
              <a:t>not</a:t>
            </a:r>
            <a:r>
              <a:rPr lang="en-US" altLang="en-US"/>
              <a:t> fair use</a:t>
            </a:r>
            <a:endParaRPr lang="en-US" altLang="en-US" sz="1600" i="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8419"/>
                                        </p:tgtEl>
                                        <p:attrNameLst>
                                          <p:attrName>style.visibility</p:attrName>
                                        </p:attrNameLst>
                                      </p:cBhvr>
                                      <p:to>
                                        <p:strVal val="visible"/>
                                      </p:to>
                                    </p:set>
                                    <p:anim calcmode="lin" valueType="num">
                                      <p:cBhvr additive="base">
                                        <p:cTn id="7" dur="500" fill="hold"/>
                                        <p:tgtEl>
                                          <p:spTgt spid="188419"/>
                                        </p:tgtEl>
                                        <p:attrNameLst>
                                          <p:attrName>ppt_x</p:attrName>
                                        </p:attrNameLst>
                                      </p:cBhvr>
                                      <p:tavLst>
                                        <p:tav tm="0">
                                          <p:val>
                                            <p:strVal val="0-#ppt_w/2"/>
                                          </p:val>
                                        </p:tav>
                                        <p:tav tm="100000">
                                          <p:val>
                                            <p:strVal val="#ppt_x"/>
                                          </p:val>
                                        </p:tav>
                                      </p:tavLst>
                                    </p:anim>
                                    <p:anim calcmode="lin" valueType="num">
                                      <p:cBhvr additive="base">
                                        <p:cTn id="8" dur="500" fill="hold"/>
                                        <p:tgtEl>
                                          <p:spTgt spid="1884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19" grpId="0" animBg="1"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ext Box 2"/>
          <p:cNvSpPr txBox="1">
            <a:spLocks noChangeArrowheads="1"/>
          </p:cNvSpPr>
          <p:nvPr/>
        </p:nvSpPr>
        <p:spPr bwMode="auto">
          <a:xfrm>
            <a:off x="2266950" y="2362200"/>
            <a:ext cx="4921250" cy="247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3600"/>
              <a:t>“If you have to talk about</a:t>
            </a:r>
            <a:br>
              <a:rPr lang="en-US" altLang="en-US" sz="3600"/>
            </a:br>
            <a:r>
              <a:rPr lang="en-US" altLang="en-US" sz="3600"/>
              <a:t>Fair Use it’s too late -</a:t>
            </a:r>
            <a:br>
              <a:rPr lang="en-US" altLang="en-US" sz="3600"/>
            </a:br>
            <a:r>
              <a:rPr lang="en-US" altLang="en-US" sz="3600"/>
              <a:t>you’re already in trouble”</a:t>
            </a:r>
          </a:p>
          <a:p>
            <a:pPr algn="ctr"/>
            <a:r>
              <a:rPr lang="en-US" altLang="en-US" i="1"/>
              <a:t/>
            </a:r>
            <a:br>
              <a:rPr lang="en-US" altLang="en-US" i="1"/>
            </a:br>
            <a:r>
              <a:rPr lang="en-US" altLang="en-US" i="1"/>
              <a:t>- Michael F. Brown</a:t>
            </a:r>
            <a:endParaRPr lang="en-US" altLang="en-US" sz="360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p:txBody>
          <a:bodyPr/>
          <a:lstStyle/>
          <a:p>
            <a:r>
              <a:rPr lang="en-US" altLang="en-US" dirty="0">
                <a:solidFill>
                  <a:schemeClr val="accent2"/>
                </a:solidFill>
              </a:rPr>
              <a:t>Important Concepts</a:t>
            </a:r>
            <a:endParaRPr lang="en-US" altLang="en-US" dirty="0"/>
          </a:p>
        </p:txBody>
      </p:sp>
      <p:sp>
        <p:nvSpPr>
          <p:cNvPr id="285699" name="Rectangle 3"/>
          <p:cNvSpPr>
            <a:spLocks noGrp="1" noChangeArrowheads="1"/>
          </p:cNvSpPr>
          <p:nvPr>
            <p:ph type="body" idx="1"/>
          </p:nvPr>
        </p:nvSpPr>
        <p:spPr/>
        <p:txBody>
          <a:bodyPr/>
          <a:lstStyle/>
          <a:p>
            <a:r>
              <a:rPr lang="en-US" altLang="en-US" dirty="0"/>
              <a:t>Copyright Notice</a:t>
            </a:r>
          </a:p>
        </p:txBody>
      </p:sp>
      <p:sp>
        <p:nvSpPr>
          <p:cNvPr id="285700" name="Rectangle 4"/>
          <p:cNvSpPr>
            <a:spLocks noChangeArrowheads="1"/>
          </p:cNvSpPr>
          <p:nvPr/>
        </p:nvSpPr>
        <p:spPr bwMode="auto">
          <a:xfrm>
            <a:off x="1600200" y="2971800"/>
            <a:ext cx="6019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600" dirty="0">
                <a:solidFill>
                  <a:schemeClr val="accent2"/>
                </a:solidFill>
              </a:rPr>
              <a:t>© </a:t>
            </a:r>
            <a:r>
              <a:rPr lang="en-US" altLang="en-US" sz="3600" dirty="0" smtClean="0">
                <a:solidFill>
                  <a:schemeClr val="accent2"/>
                </a:solidFill>
              </a:rPr>
              <a:t>2014 </a:t>
            </a:r>
            <a:r>
              <a:rPr lang="en-US" altLang="en-US" sz="3600" dirty="0">
                <a:solidFill>
                  <a:schemeClr val="accent2"/>
                </a:solidFill>
              </a:rPr>
              <a:t>Brown &amp; Michaels, PC</a:t>
            </a:r>
            <a:endParaRPr lang="en-US" altLang="en-US" sz="3600" dirty="0"/>
          </a:p>
        </p:txBody>
      </p:sp>
      <p:sp>
        <p:nvSpPr>
          <p:cNvPr id="285701" name="Text Box 5"/>
          <p:cNvSpPr txBox="1">
            <a:spLocks noChangeArrowheads="1"/>
          </p:cNvSpPr>
          <p:nvPr/>
        </p:nvSpPr>
        <p:spPr bwMode="auto">
          <a:xfrm>
            <a:off x="3336925" y="4667250"/>
            <a:ext cx="1841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sz="32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5700"/>
                                        </p:tgtEl>
                                        <p:attrNameLst>
                                          <p:attrName>style.visibility</p:attrName>
                                        </p:attrNameLst>
                                      </p:cBhvr>
                                      <p:to>
                                        <p:strVal val="visible"/>
                                      </p:to>
                                    </p:set>
                                    <p:animEffect transition="in" filter="wipe(left)">
                                      <p:cBhvr>
                                        <p:cTn id="7" dur="500"/>
                                        <p:tgtEl>
                                          <p:spTgt spid="285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700"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a:xfrm>
            <a:off x="762000" y="914400"/>
            <a:ext cx="7772400" cy="1143000"/>
          </a:xfrm>
        </p:spPr>
        <p:txBody>
          <a:bodyPr/>
          <a:lstStyle/>
          <a:p>
            <a:r>
              <a:rPr lang="en-US" altLang="en-US" sz="3200"/>
              <a:t>“What if there’s no copyright notice? Does that mean there’s no copyright?”</a:t>
            </a:r>
            <a:endParaRPr lang="en-US" altLang="en-US"/>
          </a:p>
        </p:txBody>
      </p:sp>
      <p:sp>
        <p:nvSpPr>
          <p:cNvPr id="286723" name="Text Box 3"/>
          <p:cNvSpPr txBox="1">
            <a:spLocks noChangeArrowheads="1"/>
          </p:cNvSpPr>
          <p:nvPr/>
        </p:nvSpPr>
        <p:spPr bwMode="auto">
          <a:xfrm>
            <a:off x="3108325" y="3605213"/>
            <a:ext cx="184150"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sz="4800">
              <a:latin typeface="Bloodgutter 99" pitchFamily="2" charset="0"/>
            </a:endParaRPr>
          </a:p>
        </p:txBody>
      </p:sp>
      <p:sp>
        <p:nvSpPr>
          <p:cNvPr id="286724" name="Text Box 4"/>
          <p:cNvSpPr txBox="1">
            <a:spLocks noChangeArrowheads="1"/>
          </p:cNvSpPr>
          <p:nvPr/>
        </p:nvSpPr>
        <p:spPr bwMode="auto">
          <a:xfrm>
            <a:off x="3810000" y="2862263"/>
            <a:ext cx="1809750" cy="118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7200">
                <a:solidFill>
                  <a:srgbClr val="FF0000"/>
                </a:solidFill>
              </a:rPr>
              <a:t>NO!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86724"/>
                                        </p:tgtEl>
                                        <p:attrNameLst>
                                          <p:attrName>style.visibility</p:attrName>
                                        </p:attrNameLst>
                                      </p:cBhvr>
                                      <p:to>
                                        <p:strVal val="visible"/>
                                      </p:to>
                                    </p:set>
                                    <p:anim calcmode="lin" valueType="num">
                                      <p:cBhvr>
                                        <p:cTn id="7" dur="1000" fill="hold"/>
                                        <p:tgtEl>
                                          <p:spTgt spid="286724"/>
                                        </p:tgtEl>
                                        <p:attrNameLst>
                                          <p:attrName>ppt_w</p:attrName>
                                        </p:attrNameLst>
                                      </p:cBhvr>
                                      <p:tavLst>
                                        <p:tav tm="0">
                                          <p:val>
                                            <p:fltVal val="0"/>
                                          </p:val>
                                        </p:tav>
                                        <p:tav tm="100000">
                                          <p:val>
                                            <p:strVal val="#ppt_w"/>
                                          </p:val>
                                        </p:tav>
                                      </p:tavLst>
                                    </p:anim>
                                    <p:anim calcmode="lin" valueType="num">
                                      <p:cBhvr>
                                        <p:cTn id="8" dur="1000" fill="hold"/>
                                        <p:tgtEl>
                                          <p:spTgt spid="286724"/>
                                        </p:tgtEl>
                                        <p:attrNameLst>
                                          <p:attrName>ppt_h</p:attrName>
                                        </p:attrNameLst>
                                      </p:cBhvr>
                                      <p:tavLst>
                                        <p:tav tm="0">
                                          <p:val>
                                            <p:fltVal val="0"/>
                                          </p:val>
                                        </p:tav>
                                        <p:tav tm="100000">
                                          <p:val>
                                            <p:strVal val="#ppt_h"/>
                                          </p:val>
                                        </p:tav>
                                      </p:tavLst>
                                    </p:anim>
                                    <p:anim calcmode="lin" valueType="num">
                                      <p:cBhvr>
                                        <p:cTn id="9" dur="1000" fill="hold"/>
                                        <p:tgtEl>
                                          <p:spTgt spid="28672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8672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24"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ext Box 2"/>
          <p:cNvSpPr txBox="1">
            <a:spLocks noChangeArrowheads="1"/>
          </p:cNvSpPr>
          <p:nvPr/>
        </p:nvSpPr>
        <p:spPr bwMode="auto">
          <a:xfrm>
            <a:off x="581425" y="2590800"/>
            <a:ext cx="8098627" cy="276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Aft>
                <a:spcPct val="70000"/>
              </a:spcAft>
            </a:pPr>
            <a:r>
              <a:rPr lang="en-US" altLang="en-US" sz="3600" dirty="0">
                <a:latin typeface="Tahoma" pitchFamily="34" charset="0"/>
              </a:rPr>
              <a:t>Digital </a:t>
            </a:r>
            <a:r>
              <a:rPr lang="en-US" altLang="en-US" sz="3600" dirty="0" err="1">
                <a:latin typeface="Tahoma" pitchFamily="34" charset="0"/>
              </a:rPr>
              <a:t>Millenium</a:t>
            </a:r>
            <a:r>
              <a:rPr lang="en-US" altLang="en-US" sz="3600" dirty="0">
                <a:latin typeface="Tahoma" pitchFamily="34" charset="0"/>
              </a:rPr>
              <a:t> Copyright Act (1999)</a:t>
            </a:r>
          </a:p>
          <a:p>
            <a:pPr algn="ctr">
              <a:spcAft>
                <a:spcPct val="70000"/>
              </a:spcAft>
            </a:pPr>
            <a:r>
              <a:rPr lang="en-US" altLang="en-US" dirty="0">
                <a:latin typeface="Tahoma" pitchFamily="34" charset="0"/>
              </a:rPr>
              <a:t>Makes it illegal to circumvent copy protection, </a:t>
            </a:r>
            <a:br>
              <a:rPr lang="en-US" altLang="en-US" dirty="0">
                <a:latin typeface="Tahoma" pitchFamily="34" charset="0"/>
              </a:rPr>
            </a:br>
            <a:r>
              <a:rPr lang="en-US" altLang="en-US" dirty="0">
                <a:latin typeface="Tahoma" pitchFamily="34" charset="0"/>
              </a:rPr>
              <a:t>among other things</a:t>
            </a:r>
            <a:r>
              <a:rPr lang="en-US" altLang="en-US" dirty="0" smtClean="0">
                <a:latin typeface="Tahoma" pitchFamily="34" charset="0"/>
              </a:rPr>
              <a:t>.</a:t>
            </a:r>
          </a:p>
          <a:p>
            <a:pPr algn="ctr">
              <a:spcAft>
                <a:spcPct val="70000"/>
              </a:spcAft>
            </a:pPr>
            <a:r>
              <a:rPr lang="en-US" altLang="en-US" dirty="0" smtClean="0">
                <a:latin typeface="Tahoma" pitchFamily="34" charset="0"/>
              </a:rPr>
              <a:t>This has been held to include removal of copyright notices</a:t>
            </a:r>
            <a:br>
              <a:rPr lang="en-US" altLang="en-US" dirty="0" smtClean="0">
                <a:latin typeface="Tahoma" pitchFamily="34" charset="0"/>
              </a:rPr>
            </a:br>
            <a:r>
              <a:rPr lang="en-US" altLang="en-US" dirty="0" smtClean="0">
                <a:latin typeface="Tahoma" pitchFamily="34" charset="0"/>
              </a:rPr>
              <a:t>or watermarks from images.</a:t>
            </a:r>
            <a:endParaRPr lang="en-US" altLang="en-US" dirty="0"/>
          </a:p>
        </p:txBody>
      </p:sp>
      <p:sp>
        <p:nvSpPr>
          <p:cNvPr id="165891" name="Rectangle 3"/>
          <p:cNvSpPr>
            <a:spLocks noChangeArrowheads="1"/>
          </p:cNvSpPr>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itchFamily="18" charset="0"/>
              </a:defRPr>
            </a:lvl1pPr>
            <a:lvl2pPr algn="ctr">
              <a:defRPr sz="4400">
                <a:solidFill>
                  <a:schemeClr val="tx2"/>
                </a:solidFill>
                <a:latin typeface="Times New Roman" pitchFamily="18" charset="0"/>
              </a:defRPr>
            </a:lvl2pPr>
            <a:lvl3pPr algn="ctr">
              <a:defRPr sz="4400">
                <a:solidFill>
                  <a:schemeClr val="tx2"/>
                </a:solidFill>
                <a:latin typeface="Times New Roman" pitchFamily="18" charset="0"/>
              </a:defRPr>
            </a:lvl3pPr>
            <a:lvl4pPr algn="ctr">
              <a:defRPr sz="4400">
                <a:solidFill>
                  <a:schemeClr val="tx2"/>
                </a:solidFill>
                <a:latin typeface="Times New Roman" pitchFamily="18" charset="0"/>
              </a:defRPr>
            </a:lvl4pPr>
            <a:lvl5pPr algn="ctr">
              <a:defRPr sz="4400">
                <a:solidFill>
                  <a:schemeClr val="tx2"/>
                </a:solidFill>
                <a:latin typeface="Times New Roman" pitchFamily="18" charset="0"/>
              </a:defRPr>
            </a:lvl5pPr>
            <a:lvl6pPr marL="457200" algn="ctr" eaLnBrk="0" fontAlgn="base" hangingPunct="0">
              <a:spcBef>
                <a:spcPct val="0"/>
              </a:spcBef>
              <a:spcAft>
                <a:spcPct val="0"/>
              </a:spcAft>
              <a:defRPr sz="4400">
                <a:solidFill>
                  <a:schemeClr val="tx2"/>
                </a:solidFill>
                <a:latin typeface="Times New Roman" pitchFamily="18" charset="0"/>
              </a:defRPr>
            </a:lvl6pPr>
            <a:lvl7pPr marL="914400" algn="ctr" eaLnBrk="0" fontAlgn="base" hangingPunct="0">
              <a:spcBef>
                <a:spcPct val="0"/>
              </a:spcBef>
              <a:spcAft>
                <a:spcPct val="0"/>
              </a:spcAft>
              <a:defRPr sz="4400">
                <a:solidFill>
                  <a:schemeClr val="tx2"/>
                </a:solidFill>
                <a:latin typeface="Times New Roman" pitchFamily="18" charset="0"/>
              </a:defRPr>
            </a:lvl7pPr>
            <a:lvl8pPr marL="1371600" algn="ctr" eaLnBrk="0" fontAlgn="base" hangingPunct="0">
              <a:spcBef>
                <a:spcPct val="0"/>
              </a:spcBef>
              <a:spcAft>
                <a:spcPct val="0"/>
              </a:spcAft>
              <a:defRPr sz="4400">
                <a:solidFill>
                  <a:schemeClr val="tx2"/>
                </a:solidFill>
                <a:latin typeface="Times New Roman" pitchFamily="18" charset="0"/>
              </a:defRPr>
            </a:lvl8pPr>
            <a:lvl9pPr marL="1828800" algn="ctr" eaLnBrk="0" fontAlgn="base" hangingPunct="0">
              <a:spcBef>
                <a:spcPct val="0"/>
              </a:spcBef>
              <a:spcAft>
                <a:spcPct val="0"/>
              </a:spcAft>
              <a:defRPr sz="4400">
                <a:solidFill>
                  <a:schemeClr val="tx2"/>
                </a:solidFill>
                <a:latin typeface="Times New Roman" pitchFamily="18" charset="0"/>
              </a:defRPr>
            </a:lvl9pPr>
          </a:lstStyle>
          <a:p>
            <a:r>
              <a:rPr lang="en-US" altLang="en-US">
                <a:solidFill>
                  <a:schemeClr val="accent2"/>
                </a:solidFill>
              </a:rPr>
              <a:t>Important Concepts</a:t>
            </a:r>
            <a:endParaRPr lang="en-US" alt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p:txBody>
          <a:bodyPr/>
          <a:lstStyle/>
          <a:p>
            <a:r>
              <a:rPr lang="en-US" altLang="en-US" sz="3600">
                <a:solidFill>
                  <a:schemeClr val="accent2"/>
                </a:solidFill>
              </a:rPr>
              <a:t>What can be protected by Copyright?</a:t>
            </a:r>
            <a:endParaRPr lang="en-US" altLang="en-US"/>
          </a:p>
        </p:txBody>
      </p:sp>
      <p:sp>
        <p:nvSpPr>
          <p:cNvPr id="252931" name="Rectangle 3"/>
          <p:cNvSpPr>
            <a:spLocks noGrp="1" noChangeArrowheads="1"/>
          </p:cNvSpPr>
          <p:nvPr>
            <p:ph type="body" idx="1"/>
          </p:nvPr>
        </p:nvSpPr>
        <p:spPr>
          <a:xfrm>
            <a:off x="685800" y="1981200"/>
            <a:ext cx="7772400" cy="4648200"/>
          </a:xfrm>
        </p:spPr>
        <p:txBody>
          <a:bodyPr/>
          <a:lstStyle/>
          <a:p>
            <a:r>
              <a:rPr lang="en-US" altLang="en-US" sz="2800"/>
              <a:t>Literary Works (including Computer Programs)</a:t>
            </a:r>
          </a:p>
          <a:p>
            <a:r>
              <a:rPr lang="en-US" altLang="en-US" sz="2800"/>
              <a:t>Musical Works (including accompanying words)</a:t>
            </a:r>
          </a:p>
          <a:p>
            <a:r>
              <a:rPr lang="en-US" altLang="en-US" sz="2800"/>
              <a:t>Dramatic Works (including accompanying music)</a:t>
            </a:r>
          </a:p>
        </p:txBody>
      </p:sp>
      <p:pic>
        <p:nvPicPr>
          <p:cNvPr id="321538" name="Picture 2" descr="I:\art\ScoutClipart\Cubs\comic9.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8400" y="3886200"/>
            <a:ext cx="2596162" cy="25909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ext Box 2"/>
          <p:cNvSpPr txBox="1">
            <a:spLocks noChangeArrowheads="1"/>
          </p:cNvSpPr>
          <p:nvPr/>
        </p:nvSpPr>
        <p:spPr bwMode="auto">
          <a:xfrm>
            <a:off x="2438400" y="1752600"/>
            <a:ext cx="389882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Aft>
                <a:spcPct val="70000"/>
              </a:spcAft>
            </a:pPr>
            <a:r>
              <a:rPr lang="en-US" altLang="en-US" sz="3600" dirty="0" smtClean="0">
                <a:latin typeface="Tahoma" pitchFamily="34" charset="0"/>
              </a:rPr>
              <a:t>First Sale Doctrine</a:t>
            </a:r>
            <a:endParaRPr lang="en-US" altLang="en-US" dirty="0"/>
          </a:p>
        </p:txBody>
      </p:sp>
      <p:sp>
        <p:nvSpPr>
          <p:cNvPr id="165891" name="Rectangle 3"/>
          <p:cNvSpPr>
            <a:spLocks noChangeArrowheads="1"/>
          </p:cNvSpPr>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itchFamily="18" charset="0"/>
              </a:defRPr>
            </a:lvl1pPr>
            <a:lvl2pPr algn="ctr">
              <a:defRPr sz="4400">
                <a:solidFill>
                  <a:schemeClr val="tx2"/>
                </a:solidFill>
                <a:latin typeface="Times New Roman" pitchFamily="18" charset="0"/>
              </a:defRPr>
            </a:lvl2pPr>
            <a:lvl3pPr algn="ctr">
              <a:defRPr sz="4400">
                <a:solidFill>
                  <a:schemeClr val="tx2"/>
                </a:solidFill>
                <a:latin typeface="Times New Roman" pitchFamily="18" charset="0"/>
              </a:defRPr>
            </a:lvl3pPr>
            <a:lvl4pPr algn="ctr">
              <a:defRPr sz="4400">
                <a:solidFill>
                  <a:schemeClr val="tx2"/>
                </a:solidFill>
                <a:latin typeface="Times New Roman" pitchFamily="18" charset="0"/>
              </a:defRPr>
            </a:lvl4pPr>
            <a:lvl5pPr algn="ctr">
              <a:defRPr sz="4400">
                <a:solidFill>
                  <a:schemeClr val="tx2"/>
                </a:solidFill>
                <a:latin typeface="Times New Roman" pitchFamily="18" charset="0"/>
              </a:defRPr>
            </a:lvl5pPr>
            <a:lvl6pPr marL="457200" algn="ctr" eaLnBrk="0" fontAlgn="base" hangingPunct="0">
              <a:spcBef>
                <a:spcPct val="0"/>
              </a:spcBef>
              <a:spcAft>
                <a:spcPct val="0"/>
              </a:spcAft>
              <a:defRPr sz="4400">
                <a:solidFill>
                  <a:schemeClr val="tx2"/>
                </a:solidFill>
                <a:latin typeface="Times New Roman" pitchFamily="18" charset="0"/>
              </a:defRPr>
            </a:lvl6pPr>
            <a:lvl7pPr marL="914400" algn="ctr" eaLnBrk="0" fontAlgn="base" hangingPunct="0">
              <a:spcBef>
                <a:spcPct val="0"/>
              </a:spcBef>
              <a:spcAft>
                <a:spcPct val="0"/>
              </a:spcAft>
              <a:defRPr sz="4400">
                <a:solidFill>
                  <a:schemeClr val="tx2"/>
                </a:solidFill>
                <a:latin typeface="Times New Roman" pitchFamily="18" charset="0"/>
              </a:defRPr>
            </a:lvl7pPr>
            <a:lvl8pPr marL="1371600" algn="ctr" eaLnBrk="0" fontAlgn="base" hangingPunct="0">
              <a:spcBef>
                <a:spcPct val="0"/>
              </a:spcBef>
              <a:spcAft>
                <a:spcPct val="0"/>
              </a:spcAft>
              <a:defRPr sz="4400">
                <a:solidFill>
                  <a:schemeClr val="tx2"/>
                </a:solidFill>
                <a:latin typeface="Times New Roman" pitchFamily="18" charset="0"/>
              </a:defRPr>
            </a:lvl8pPr>
            <a:lvl9pPr marL="1828800" algn="ctr" eaLnBrk="0" fontAlgn="base" hangingPunct="0">
              <a:spcBef>
                <a:spcPct val="0"/>
              </a:spcBef>
              <a:spcAft>
                <a:spcPct val="0"/>
              </a:spcAft>
              <a:defRPr sz="4400">
                <a:solidFill>
                  <a:schemeClr val="tx2"/>
                </a:solidFill>
                <a:latin typeface="Times New Roman" pitchFamily="18" charset="0"/>
              </a:defRPr>
            </a:lvl9pPr>
          </a:lstStyle>
          <a:p>
            <a:r>
              <a:rPr lang="en-US" altLang="en-US">
                <a:solidFill>
                  <a:schemeClr val="accent2"/>
                </a:solidFill>
              </a:rPr>
              <a:t>Important Concepts</a:t>
            </a:r>
            <a:endParaRPr lang="en-US" altLang="en-US"/>
          </a:p>
        </p:txBody>
      </p:sp>
      <p:sp>
        <p:nvSpPr>
          <p:cNvPr id="2" name="TextBox 1"/>
          <p:cNvSpPr txBox="1"/>
          <p:nvPr/>
        </p:nvSpPr>
        <p:spPr>
          <a:xfrm>
            <a:off x="872836" y="2406365"/>
            <a:ext cx="7815025" cy="461665"/>
          </a:xfrm>
          <a:prstGeom prst="rect">
            <a:avLst/>
          </a:prstGeom>
          <a:noFill/>
        </p:spPr>
        <p:txBody>
          <a:bodyPr wrap="none" rtlCol="0">
            <a:spAutoFit/>
          </a:bodyPr>
          <a:lstStyle/>
          <a:p>
            <a:r>
              <a:rPr lang="en-US" i="1" dirty="0" err="1" smtClean="0"/>
              <a:t>Kirtsaeng</a:t>
            </a:r>
            <a:r>
              <a:rPr lang="en-US" i="1" dirty="0" smtClean="0"/>
              <a:t> v. John Wiley &amp; Sons, Inc.</a:t>
            </a:r>
            <a:r>
              <a:rPr lang="en-US" dirty="0" smtClean="0"/>
              <a:t>, 113 S. Ct. 1351 (2013). </a:t>
            </a:r>
            <a:endParaRPr lang="en-US" dirty="0"/>
          </a:p>
        </p:txBody>
      </p:sp>
      <p:pic>
        <p:nvPicPr>
          <p:cNvPr id="314370" name="Picture 2" descr="http://thearrowsoftruth.com/wp-content/uploads/2013/03/Dr-Supap-Kirtsae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3008922"/>
            <a:ext cx="2819400" cy="3355087"/>
          </a:xfrm>
          <a:prstGeom prst="rect">
            <a:avLst/>
          </a:prstGeom>
          <a:noFill/>
          <a:extLst>
            <a:ext uri="{909E8E84-426E-40DD-AFC4-6F175D3DCCD1}">
              <a14:hiddenFill xmlns:a14="http://schemas.microsoft.com/office/drawing/2010/main">
                <a:solidFill>
                  <a:srgbClr val="FFFFFF"/>
                </a:solidFill>
              </a14:hiddenFill>
            </a:ext>
          </a:extLst>
        </p:spPr>
      </p:pic>
      <p:pic>
        <p:nvPicPr>
          <p:cNvPr id="314374" name="Picture 6" descr="http://media.wiley.com/product_data/coverImage300/98/11188203/111882039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8474" y="2976265"/>
            <a:ext cx="2857500" cy="3533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8167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14370"/>
                                        </p:tgtEl>
                                        <p:attrNameLst>
                                          <p:attrName>style.visibility</p:attrName>
                                        </p:attrNameLst>
                                      </p:cBhvr>
                                      <p:to>
                                        <p:strVal val="visible"/>
                                      </p:to>
                                    </p:set>
                                    <p:anim calcmode="lin" valueType="num">
                                      <p:cBhvr additive="base">
                                        <p:cTn id="7" dur="500" fill="hold"/>
                                        <p:tgtEl>
                                          <p:spTgt spid="314370"/>
                                        </p:tgtEl>
                                        <p:attrNameLst>
                                          <p:attrName>ppt_x</p:attrName>
                                        </p:attrNameLst>
                                      </p:cBhvr>
                                      <p:tavLst>
                                        <p:tav tm="0">
                                          <p:val>
                                            <p:strVal val="0-#ppt_w/2"/>
                                          </p:val>
                                        </p:tav>
                                        <p:tav tm="100000">
                                          <p:val>
                                            <p:strVal val="#ppt_x"/>
                                          </p:val>
                                        </p:tav>
                                      </p:tavLst>
                                    </p:anim>
                                    <p:anim calcmode="lin" valueType="num">
                                      <p:cBhvr additive="base">
                                        <p:cTn id="8" dur="500" fill="hold"/>
                                        <p:tgtEl>
                                          <p:spTgt spid="31437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14374"/>
                                        </p:tgtEl>
                                        <p:attrNameLst>
                                          <p:attrName>style.visibility</p:attrName>
                                        </p:attrNameLst>
                                      </p:cBhvr>
                                      <p:to>
                                        <p:strVal val="visible"/>
                                      </p:to>
                                    </p:set>
                                    <p:anim calcmode="lin" valueType="num">
                                      <p:cBhvr additive="base">
                                        <p:cTn id="13" dur="500" fill="hold"/>
                                        <p:tgtEl>
                                          <p:spTgt spid="314374"/>
                                        </p:tgtEl>
                                        <p:attrNameLst>
                                          <p:attrName>ppt_x</p:attrName>
                                        </p:attrNameLst>
                                      </p:cBhvr>
                                      <p:tavLst>
                                        <p:tav tm="0">
                                          <p:val>
                                            <p:strVal val="1+#ppt_w/2"/>
                                          </p:val>
                                        </p:tav>
                                        <p:tav tm="100000">
                                          <p:val>
                                            <p:strVal val="#ppt_x"/>
                                          </p:val>
                                        </p:tav>
                                      </p:tavLst>
                                    </p:anim>
                                    <p:anim calcmode="lin" valueType="num">
                                      <p:cBhvr additive="base">
                                        <p:cTn id="14" dur="500" fill="hold"/>
                                        <p:tgtEl>
                                          <p:spTgt spid="3143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Text Box 2"/>
          <p:cNvSpPr txBox="1">
            <a:spLocks noChangeArrowheads="1"/>
          </p:cNvSpPr>
          <p:nvPr/>
        </p:nvSpPr>
        <p:spPr bwMode="auto">
          <a:xfrm>
            <a:off x="1447800" y="609600"/>
            <a:ext cx="6280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a:solidFill>
                  <a:schemeClr val="accent2"/>
                </a:solidFill>
              </a:rPr>
              <a:t>How do you prove infringement?</a:t>
            </a:r>
          </a:p>
        </p:txBody>
      </p:sp>
      <p:sp>
        <p:nvSpPr>
          <p:cNvPr id="190467" name="Text Box 3"/>
          <p:cNvSpPr txBox="1">
            <a:spLocks noChangeArrowheads="1"/>
          </p:cNvSpPr>
          <p:nvPr/>
        </p:nvSpPr>
        <p:spPr bwMode="auto">
          <a:xfrm>
            <a:off x="1371600" y="1371600"/>
            <a:ext cx="5951538"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Char char="•"/>
            </a:pPr>
            <a:r>
              <a:rPr lang="en-US" altLang="en-US" sz="3200"/>
              <a:t> </a:t>
            </a:r>
            <a:r>
              <a:rPr lang="en-US" altLang="en-US" sz="3200" i="1"/>
              <a:t>Actual Copying</a:t>
            </a:r>
            <a:endParaRPr lang="en-US" altLang="en-US" sz="3200"/>
          </a:p>
          <a:p>
            <a:pPr>
              <a:buFontTx/>
              <a:buChar char="•"/>
            </a:pPr>
            <a:r>
              <a:rPr lang="en-US" altLang="en-US" sz="3200"/>
              <a:t> </a:t>
            </a:r>
            <a:r>
              <a:rPr lang="en-US" altLang="en-US" sz="3200" i="1"/>
              <a:t>Access</a:t>
            </a:r>
            <a:r>
              <a:rPr lang="en-US" altLang="en-US" sz="3200"/>
              <a:t> plus </a:t>
            </a:r>
            <a:r>
              <a:rPr lang="en-US" altLang="en-US" sz="3200" i="1"/>
              <a:t>Substantial Similarity</a:t>
            </a:r>
            <a:endParaRPr lang="en-US" altLang="en-US" sz="3200"/>
          </a:p>
        </p:txBody>
      </p:sp>
      <p:pic>
        <p:nvPicPr>
          <p:cNvPr id="190468" name="Picture 4" descr="I:\Presentations\Internet_law_speech\lord20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3164" y="3352800"/>
            <a:ext cx="236220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190469" name="Picture 5" descr="I:\Presentations\Internet_law_speech\chiffo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352800"/>
            <a:ext cx="2362200" cy="2333625"/>
          </a:xfrm>
          <a:prstGeom prst="rect">
            <a:avLst/>
          </a:prstGeom>
          <a:noFill/>
          <a:extLst>
            <a:ext uri="{909E8E84-426E-40DD-AFC4-6F175D3DCCD1}">
              <a14:hiddenFill xmlns:a14="http://schemas.microsoft.com/office/drawing/2010/main">
                <a:solidFill>
                  <a:srgbClr val="FFFFFF"/>
                </a:solidFill>
              </a14:hiddenFill>
            </a:ext>
          </a:extLst>
        </p:spPr>
      </p:pic>
      <p:sp>
        <p:nvSpPr>
          <p:cNvPr id="190470" name="Text Box 6"/>
          <p:cNvSpPr txBox="1">
            <a:spLocks noChangeArrowheads="1"/>
          </p:cNvSpPr>
          <p:nvPr/>
        </p:nvSpPr>
        <p:spPr bwMode="auto">
          <a:xfrm>
            <a:off x="1905000" y="2743200"/>
            <a:ext cx="5645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i="1"/>
              <a:t>Bright Tunes Music Corp. v. Harrisongs Music, Ltd. (1976)</a:t>
            </a:r>
            <a:endParaRPr lang="en-US" altLang="en-US"/>
          </a:p>
        </p:txBody>
      </p:sp>
      <p:sp>
        <p:nvSpPr>
          <p:cNvPr id="190471" name="Text Box 7"/>
          <p:cNvSpPr txBox="1">
            <a:spLocks noChangeArrowheads="1"/>
          </p:cNvSpPr>
          <p:nvPr/>
        </p:nvSpPr>
        <p:spPr bwMode="auto">
          <a:xfrm>
            <a:off x="914400" y="5867400"/>
            <a:ext cx="7629525"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a:t>"His subconscious knew it already had worked in a song his conscious did not remember... </a:t>
            </a:r>
            <a:br>
              <a:rPr lang="en-US" altLang="en-US" sz="1600"/>
            </a:br>
            <a:r>
              <a:rPr lang="en-US" altLang="en-US" sz="1600"/>
              <a:t>That is, under the law, infringement of copyright, </a:t>
            </a:r>
            <a:br>
              <a:rPr lang="en-US" altLang="en-US" sz="1600"/>
            </a:br>
            <a:r>
              <a:rPr lang="en-US" altLang="en-US" sz="1600"/>
              <a:t>	and is no less so even though subconsciously accomplished."</a:t>
            </a: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0467">
                                            <p:txEl>
                                              <p:pRg st="0" end="0"/>
                                            </p:txEl>
                                          </p:spTgt>
                                        </p:tgtEl>
                                        <p:attrNameLst>
                                          <p:attrName>style.visibility</p:attrName>
                                        </p:attrNameLst>
                                      </p:cBhvr>
                                      <p:to>
                                        <p:strVal val="visible"/>
                                      </p:to>
                                    </p:set>
                                    <p:animEffect transition="in" filter="wipe(left)">
                                      <p:cBhvr>
                                        <p:cTn id="7" dur="500"/>
                                        <p:tgtEl>
                                          <p:spTgt spid="1904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0467">
                                            <p:txEl>
                                              <p:pRg st="1" end="1"/>
                                            </p:txEl>
                                          </p:spTgt>
                                        </p:tgtEl>
                                        <p:attrNameLst>
                                          <p:attrName>style.visibility</p:attrName>
                                        </p:attrNameLst>
                                      </p:cBhvr>
                                      <p:to>
                                        <p:strVal val="visible"/>
                                      </p:to>
                                    </p:set>
                                    <p:animEffect transition="in" filter="wipe(left)">
                                      <p:cBhvr>
                                        <p:cTn id="12" dur="500"/>
                                        <p:tgtEl>
                                          <p:spTgt spid="19046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90470"/>
                                        </p:tgtEl>
                                        <p:attrNameLst>
                                          <p:attrName>style.visibility</p:attrName>
                                        </p:attrNameLst>
                                      </p:cBhvr>
                                      <p:to>
                                        <p:strVal val="visible"/>
                                      </p:to>
                                    </p:set>
                                    <p:anim calcmode="lin" valueType="num">
                                      <p:cBhvr additive="base">
                                        <p:cTn id="17" dur="500" fill="hold"/>
                                        <p:tgtEl>
                                          <p:spTgt spid="190470"/>
                                        </p:tgtEl>
                                        <p:attrNameLst>
                                          <p:attrName>ppt_x</p:attrName>
                                        </p:attrNameLst>
                                      </p:cBhvr>
                                      <p:tavLst>
                                        <p:tav tm="0">
                                          <p:val>
                                            <p:strVal val="0-#ppt_w/2"/>
                                          </p:val>
                                        </p:tav>
                                        <p:tav tm="100000">
                                          <p:val>
                                            <p:strVal val="#ppt_x"/>
                                          </p:val>
                                        </p:tav>
                                      </p:tavLst>
                                    </p:anim>
                                    <p:anim calcmode="lin" valueType="num">
                                      <p:cBhvr additive="base">
                                        <p:cTn id="18" dur="500" fill="hold"/>
                                        <p:tgtEl>
                                          <p:spTgt spid="190470"/>
                                        </p:tgtEl>
                                        <p:attrNameLst>
                                          <p:attrName>ppt_y</p:attrName>
                                        </p:attrNameLst>
                                      </p:cBhvr>
                                      <p:tavLst>
                                        <p:tav tm="0">
                                          <p:val>
                                            <p:strVal val="#ppt_y"/>
                                          </p:val>
                                        </p:tav>
                                        <p:tav tm="100000">
                                          <p:val>
                                            <p:strVal val="#ppt_y"/>
                                          </p:val>
                                        </p:tav>
                                      </p:tavLst>
                                    </p:anim>
                                  </p:childTnLst>
                                </p:cTn>
                              </p:par>
                            </p:childTnLst>
                          </p:cTn>
                        </p:par>
                        <p:par>
                          <p:cTn id="19" fill="hold" nodeType="withGroup">
                            <p:stCondLst>
                              <p:cond delay="500"/>
                            </p:stCondLst>
                            <p:childTnLst>
                              <p:par>
                                <p:cTn id="20" presetID="4" presetClass="entr" presetSubtype="32" fill="hold" nodeType="afterEffect">
                                  <p:stCondLst>
                                    <p:cond delay="0"/>
                                  </p:stCondLst>
                                  <p:childTnLst>
                                    <p:set>
                                      <p:cBhvr>
                                        <p:cTn id="21" dur="1" fill="hold">
                                          <p:stCondLst>
                                            <p:cond delay="0"/>
                                          </p:stCondLst>
                                        </p:cTn>
                                        <p:tgtEl>
                                          <p:spTgt spid="190468"/>
                                        </p:tgtEl>
                                        <p:attrNameLst>
                                          <p:attrName>style.visibility</p:attrName>
                                        </p:attrNameLst>
                                      </p:cBhvr>
                                      <p:to>
                                        <p:strVal val="visible"/>
                                      </p:to>
                                    </p:set>
                                    <p:animEffect transition="in" filter="box(out)">
                                      <p:cBhvr>
                                        <p:cTn id="22" dur="500"/>
                                        <p:tgtEl>
                                          <p:spTgt spid="190468"/>
                                        </p:tgtEl>
                                      </p:cBhvr>
                                    </p:animEffect>
                                  </p:childTnLst>
                                </p:cTn>
                              </p:par>
                            </p:childTnLst>
                          </p:cTn>
                        </p:par>
                        <p:par>
                          <p:cTn id="23" fill="hold" nodeType="withGroup">
                            <p:stCondLst>
                              <p:cond delay="1000"/>
                            </p:stCondLst>
                            <p:childTnLst>
                              <p:par>
                                <p:cTn id="24" presetID="4" presetClass="entr" presetSubtype="32" fill="hold" nodeType="afterEffect">
                                  <p:stCondLst>
                                    <p:cond delay="0"/>
                                  </p:stCondLst>
                                  <p:childTnLst>
                                    <p:set>
                                      <p:cBhvr>
                                        <p:cTn id="25" dur="1" fill="hold">
                                          <p:stCondLst>
                                            <p:cond delay="0"/>
                                          </p:stCondLst>
                                        </p:cTn>
                                        <p:tgtEl>
                                          <p:spTgt spid="190469"/>
                                        </p:tgtEl>
                                        <p:attrNameLst>
                                          <p:attrName>style.visibility</p:attrName>
                                        </p:attrNameLst>
                                      </p:cBhvr>
                                      <p:to>
                                        <p:strVal val="visible"/>
                                      </p:to>
                                    </p:set>
                                    <p:animEffect transition="in" filter="box(out)">
                                      <p:cBhvr>
                                        <p:cTn id="26" dur="500"/>
                                        <p:tgtEl>
                                          <p:spTgt spid="19046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90471"/>
                                        </p:tgtEl>
                                        <p:attrNameLst>
                                          <p:attrName>style.visibility</p:attrName>
                                        </p:attrNameLst>
                                      </p:cBhvr>
                                      <p:to>
                                        <p:strVal val="visible"/>
                                      </p:to>
                                    </p:set>
                                    <p:animEffect transition="in" filter="wipe(left)">
                                      <p:cBhvr>
                                        <p:cTn id="31" dur="500"/>
                                        <p:tgtEl>
                                          <p:spTgt spid="1904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67" grpId="0" build="p" autoUpdateAnimBg="0"/>
      <p:bldP spid="190470" grpId="0" autoUpdateAnimBg="0"/>
      <p:bldP spid="190471"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026"/>
          <p:cNvSpPr>
            <a:spLocks noGrp="1" noChangeArrowheads="1"/>
          </p:cNvSpPr>
          <p:nvPr>
            <p:ph type="title"/>
          </p:nvPr>
        </p:nvSpPr>
        <p:spPr>
          <a:xfrm>
            <a:off x="381000" y="990600"/>
            <a:ext cx="4038600" cy="1143000"/>
          </a:xfrm>
        </p:spPr>
        <p:txBody>
          <a:bodyPr/>
          <a:lstStyle/>
          <a:p>
            <a:r>
              <a:rPr lang="en-US" altLang="en-US">
                <a:solidFill>
                  <a:schemeClr val="accent2"/>
                </a:solidFill>
              </a:rPr>
              <a:t>Linking Issues</a:t>
            </a:r>
            <a:endParaRPr lang="en-US" altLang="en-US"/>
          </a:p>
        </p:txBody>
      </p:sp>
      <p:pic>
        <p:nvPicPr>
          <p:cNvPr id="20483" name="Picture 1027" descr="I:\OFFICE\Internet_law_speech\LNK2C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95600"/>
            <a:ext cx="8763000" cy="3722688"/>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484" name="Picture 1028" descr="I:\OFFICE\Internet_law_speech\CUP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28600"/>
            <a:ext cx="4419600" cy="37052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0485" name="Line 1029"/>
          <p:cNvSpPr>
            <a:spLocks noChangeShapeType="1"/>
          </p:cNvSpPr>
          <p:nvPr/>
        </p:nvSpPr>
        <p:spPr bwMode="auto">
          <a:xfrm flipV="1">
            <a:off x="1524000" y="1524000"/>
            <a:ext cx="3200400" cy="2209800"/>
          </a:xfrm>
          <a:prstGeom prst="line">
            <a:avLst/>
          </a:prstGeom>
          <a:noFill/>
          <a:ln w="15875">
            <a:solidFill>
              <a:srgbClr val="FF33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20729998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026"/>
          <p:cNvSpPr>
            <a:spLocks noGrp="1" noChangeArrowheads="1"/>
          </p:cNvSpPr>
          <p:nvPr>
            <p:ph type="title"/>
          </p:nvPr>
        </p:nvSpPr>
        <p:spPr>
          <a:xfrm>
            <a:off x="2514600" y="685800"/>
            <a:ext cx="4038600" cy="1143000"/>
          </a:xfrm>
        </p:spPr>
        <p:txBody>
          <a:bodyPr/>
          <a:lstStyle/>
          <a:p>
            <a:r>
              <a:rPr lang="en-US" altLang="en-US">
                <a:solidFill>
                  <a:schemeClr val="accent2"/>
                </a:solidFill>
              </a:rPr>
              <a:t>Linking Issues</a:t>
            </a:r>
            <a:endParaRPr lang="en-US" altLang="en-US"/>
          </a:p>
        </p:txBody>
      </p:sp>
      <p:sp>
        <p:nvSpPr>
          <p:cNvPr id="19459" name="Rectangle 1027"/>
          <p:cNvSpPr>
            <a:spLocks noGrp="1" noChangeArrowheads="1"/>
          </p:cNvSpPr>
          <p:nvPr>
            <p:ph type="body" idx="1"/>
          </p:nvPr>
        </p:nvSpPr>
        <p:spPr>
          <a:xfrm>
            <a:off x="762000" y="1905000"/>
            <a:ext cx="7772400" cy="2667000"/>
          </a:xfrm>
        </p:spPr>
        <p:txBody>
          <a:bodyPr/>
          <a:lstStyle/>
          <a:p>
            <a:r>
              <a:rPr lang="en-US" altLang="en-US" dirty="0"/>
              <a:t>Do you have a right to link to others’ pages</a:t>
            </a:r>
            <a:r>
              <a:rPr lang="en-US" altLang="en-US" dirty="0" smtClean="0"/>
              <a:t>?</a:t>
            </a:r>
            <a:endParaRPr lang="en-US" altLang="en-US" dirty="0"/>
          </a:p>
        </p:txBody>
      </p:sp>
      <p:sp>
        <p:nvSpPr>
          <p:cNvPr id="2" name="TextBox 1"/>
          <p:cNvSpPr txBox="1"/>
          <p:nvPr/>
        </p:nvSpPr>
        <p:spPr>
          <a:xfrm>
            <a:off x="2362200" y="2819400"/>
            <a:ext cx="4567276" cy="2062103"/>
          </a:xfrm>
          <a:prstGeom prst="rect">
            <a:avLst/>
          </a:prstGeom>
          <a:noFill/>
        </p:spPr>
        <p:txBody>
          <a:bodyPr wrap="none" rtlCol="0">
            <a:spAutoFit/>
          </a:bodyPr>
          <a:lstStyle/>
          <a:p>
            <a:pPr algn="ctr"/>
            <a:r>
              <a:rPr lang="en-US" sz="3200" i="1" dirty="0" smtClean="0"/>
              <a:t>Yes, but…</a:t>
            </a:r>
          </a:p>
          <a:p>
            <a:pPr algn="ctr"/>
            <a:r>
              <a:rPr lang="en-US" dirty="0" smtClean="0"/>
              <a:t/>
            </a:r>
            <a:br>
              <a:rPr lang="en-US" dirty="0" smtClean="0"/>
            </a:br>
            <a:r>
              <a:rPr lang="en-US" dirty="0" smtClean="0"/>
              <a:t>Court of Justice of European Union</a:t>
            </a:r>
            <a:br>
              <a:rPr lang="en-US" dirty="0" smtClean="0"/>
            </a:br>
            <a:r>
              <a:rPr lang="en-US" i="1" dirty="0" smtClean="0"/>
              <a:t>C-466 / </a:t>
            </a:r>
            <a:r>
              <a:rPr lang="en-US" i="1" dirty="0" err="1" smtClean="0"/>
              <a:t>Svensson</a:t>
            </a:r>
            <a:r>
              <a:rPr lang="en-US" i="1" dirty="0" smtClean="0"/>
              <a:t/>
            </a:r>
            <a:br>
              <a:rPr lang="en-US" i="1" dirty="0" smtClean="0"/>
            </a:br>
            <a:r>
              <a:rPr lang="en-US" dirty="0" smtClean="0"/>
              <a:t>February 13, 2014</a:t>
            </a:r>
            <a:endParaRPr lang="en-US" dirty="0"/>
          </a:p>
        </p:txBody>
      </p:sp>
      <p:sp>
        <p:nvSpPr>
          <p:cNvPr id="3" name="TextBox 2"/>
          <p:cNvSpPr txBox="1"/>
          <p:nvPr/>
        </p:nvSpPr>
        <p:spPr>
          <a:xfrm>
            <a:off x="547600" y="5029200"/>
            <a:ext cx="8196475" cy="1569660"/>
          </a:xfrm>
          <a:prstGeom prst="rect">
            <a:avLst/>
          </a:prstGeom>
          <a:noFill/>
        </p:spPr>
        <p:txBody>
          <a:bodyPr wrap="none" rtlCol="0">
            <a:spAutoFit/>
          </a:bodyPr>
          <a:lstStyle/>
          <a:p>
            <a:pPr marL="342900" indent="-342900">
              <a:buFont typeface="Arial" panose="020B0604020202020204" pitchFamily="34" charset="0"/>
              <a:buChar char="•"/>
            </a:pPr>
            <a:r>
              <a:rPr lang="en-US" dirty="0" smtClean="0"/>
              <a:t>OK to link to other pages which were made freely accessible</a:t>
            </a:r>
            <a:br>
              <a:rPr lang="en-US" dirty="0" smtClean="0"/>
            </a:br>
            <a:r>
              <a:rPr lang="en-US" dirty="0" smtClean="0"/>
              <a:t>by owner of copyright. No need for permission.</a:t>
            </a:r>
          </a:p>
          <a:p>
            <a:pPr marL="342900" indent="-342900">
              <a:buFont typeface="Arial" panose="020B0604020202020204" pitchFamily="34" charset="0"/>
              <a:buChar char="•"/>
            </a:pPr>
            <a:r>
              <a:rPr lang="en-US" dirty="0" smtClean="0"/>
              <a:t>NOT OK to link to pages which were posted without the </a:t>
            </a:r>
            <a:br>
              <a:rPr lang="en-US" dirty="0" smtClean="0"/>
            </a:br>
            <a:r>
              <a:rPr lang="en-US" dirty="0" smtClean="0"/>
              <a:t>authorization of the copyright owner – creates a “new public”.</a:t>
            </a:r>
            <a:endParaRPr lang="en-US" dirty="0"/>
          </a:p>
        </p:txBody>
      </p:sp>
    </p:spTree>
    <p:extLst>
      <p:ext uri="{BB962C8B-B14F-4D97-AF65-F5344CB8AC3E}">
        <p14:creationId xmlns:p14="http://schemas.microsoft.com/office/powerpoint/2010/main" val="1909305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left)">
                                      <p:cBhvr>
                                        <p:cTn id="2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026"/>
          <p:cNvSpPr>
            <a:spLocks noGrp="1" noChangeArrowheads="1"/>
          </p:cNvSpPr>
          <p:nvPr>
            <p:ph type="title"/>
          </p:nvPr>
        </p:nvSpPr>
        <p:spPr>
          <a:xfrm>
            <a:off x="2514600" y="685800"/>
            <a:ext cx="4038600" cy="1143000"/>
          </a:xfrm>
        </p:spPr>
        <p:txBody>
          <a:bodyPr/>
          <a:lstStyle/>
          <a:p>
            <a:r>
              <a:rPr lang="en-US" altLang="en-US">
                <a:solidFill>
                  <a:schemeClr val="accent2"/>
                </a:solidFill>
              </a:rPr>
              <a:t>Linking Issues</a:t>
            </a:r>
            <a:endParaRPr lang="en-US" altLang="en-US"/>
          </a:p>
        </p:txBody>
      </p:sp>
      <p:sp>
        <p:nvSpPr>
          <p:cNvPr id="19459" name="Rectangle 1027"/>
          <p:cNvSpPr>
            <a:spLocks noGrp="1" noChangeArrowheads="1"/>
          </p:cNvSpPr>
          <p:nvPr>
            <p:ph type="body" idx="1"/>
          </p:nvPr>
        </p:nvSpPr>
        <p:spPr>
          <a:xfrm>
            <a:off x="762000" y="1905000"/>
            <a:ext cx="7772400" cy="2667000"/>
          </a:xfrm>
        </p:spPr>
        <p:txBody>
          <a:bodyPr/>
          <a:lstStyle/>
          <a:p>
            <a:r>
              <a:rPr lang="en-US" altLang="en-US"/>
              <a:t>Do you have a right to link to others’ pages?</a:t>
            </a:r>
          </a:p>
          <a:p>
            <a:r>
              <a:rPr lang="en-US" altLang="en-US"/>
              <a:t>Can you copy links from other pages?</a:t>
            </a:r>
          </a:p>
        </p:txBody>
      </p:sp>
    </p:spTree>
    <p:extLst>
      <p:ext uri="{BB962C8B-B14F-4D97-AF65-F5344CB8AC3E}">
        <p14:creationId xmlns:p14="http://schemas.microsoft.com/office/powerpoint/2010/main" val="322425050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0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583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670816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026"/>
          <p:cNvSpPr>
            <a:spLocks noGrp="1" noChangeArrowheads="1"/>
          </p:cNvSpPr>
          <p:nvPr>
            <p:ph type="title"/>
          </p:nvPr>
        </p:nvSpPr>
        <p:spPr>
          <a:xfrm>
            <a:off x="2514600" y="685800"/>
            <a:ext cx="4038600" cy="1143000"/>
          </a:xfrm>
        </p:spPr>
        <p:txBody>
          <a:bodyPr/>
          <a:lstStyle/>
          <a:p>
            <a:r>
              <a:rPr lang="en-US" altLang="en-US">
                <a:solidFill>
                  <a:schemeClr val="accent2"/>
                </a:solidFill>
              </a:rPr>
              <a:t>Linking Issues</a:t>
            </a:r>
            <a:endParaRPr lang="en-US" altLang="en-US"/>
          </a:p>
        </p:txBody>
      </p:sp>
      <p:sp>
        <p:nvSpPr>
          <p:cNvPr id="17411" name="Rectangle 1027"/>
          <p:cNvSpPr>
            <a:spLocks noGrp="1" noChangeArrowheads="1"/>
          </p:cNvSpPr>
          <p:nvPr>
            <p:ph type="body" idx="1"/>
          </p:nvPr>
        </p:nvSpPr>
        <p:spPr>
          <a:xfrm>
            <a:off x="762000" y="1905000"/>
            <a:ext cx="7772400" cy="2667000"/>
          </a:xfrm>
        </p:spPr>
        <p:txBody>
          <a:bodyPr/>
          <a:lstStyle/>
          <a:p>
            <a:r>
              <a:rPr lang="en-US" altLang="en-US"/>
              <a:t>Do you have a right to link to others’ pages?</a:t>
            </a:r>
          </a:p>
          <a:p>
            <a:r>
              <a:rPr lang="en-US" altLang="en-US"/>
              <a:t>Can you copy links from other pages?</a:t>
            </a:r>
          </a:p>
          <a:p>
            <a:r>
              <a:rPr lang="en-US" altLang="en-US"/>
              <a:t>The Unacknowledged link </a:t>
            </a:r>
            <a:br>
              <a:rPr lang="en-US" altLang="en-US"/>
            </a:br>
            <a:r>
              <a:rPr lang="en-US" altLang="en-US"/>
              <a:t>	 - “Shetland Times” case </a:t>
            </a:r>
            <a:br>
              <a:rPr lang="en-US" altLang="en-US"/>
            </a:br>
            <a:r>
              <a:rPr lang="en-US" altLang="en-US"/>
              <a:t>	- Inlining</a:t>
            </a:r>
            <a:br>
              <a:rPr lang="en-US" altLang="en-US"/>
            </a:br>
            <a:r>
              <a:rPr lang="en-US" altLang="en-US"/>
              <a:t>	- Framing</a:t>
            </a:r>
            <a:br>
              <a:rPr lang="en-US" altLang="en-US"/>
            </a:br>
            <a:r>
              <a:rPr lang="en-US" altLang="en-US"/>
              <a:t>	</a:t>
            </a:r>
          </a:p>
          <a:p>
            <a:endParaRPr lang="en-US" altLang="en-US"/>
          </a:p>
        </p:txBody>
      </p:sp>
    </p:spTree>
    <p:extLst>
      <p:ext uri="{BB962C8B-B14F-4D97-AF65-F5344CB8AC3E}">
        <p14:creationId xmlns:p14="http://schemas.microsoft.com/office/powerpoint/2010/main" val="155889835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0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583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591274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0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583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009784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0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583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75645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p:txBody>
          <a:bodyPr/>
          <a:lstStyle/>
          <a:p>
            <a:r>
              <a:rPr lang="en-US" altLang="en-US" sz="3600">
                <a:solidFill>
                  <a:schemeClr val="accent2"/>
                </a:solidFill>
              </a:rPr>
              <a:t>What can be protected by Copyright?</a:t>
            </a:r>
            <a:endParaRPr lang="en-US" altLang="en-US"/>
          </a:p>
        </p:txBody>
      </p:sp>
      <p:sp>
        <p:nvSpPr>
          <p:cNvPr id="253955" name="Rectangle 3"/>
          <p:cNvSpPr>
            <a:spLocks noGrp="1" noChangeArrowheads="1"/>
          </p:cNvSpPr>
          <p:nvPr>
            <p:ph type="body" idx="1"/>
          </p:nvPr>
        </p:nvSpPr>
        <p:spPr>
          <a:xfrm>
            <a:off x="685800" y="1981200"/>
            <a:ext cx="7772400" cy="4648200"/>
          </a:xfrm>
        </p:spPr>
        <p:txBody>
          <a:bodyPr/>
          <a:lstStyle/>
          <a:p>
            <a:r>
              <a:rPr lang="en-US" altLang="en-US" sz="2800"/>
              <a:t>Literary Works (including Computer Programs)</a:t>
            </a:r>
          </a:p>
          <a:p>
            <a:r>
              <a:rPr lang="en-US" altLang="en-US" sz="2800"/>
              <a:t>Musical Works (including accompanying words)</a:t>
            </a:r>
          </a:p>
          <a:p>
            <a:r>
              <a:rPr lang="en-US" altLang="en-US" sz="2800"/>
              <a:t>Dramatic Works (including accompanying music)</a:t>
            </a:r>
          </a:p>
          <a:p>
            <a:r>
              <a:rPr lang="en-US" altLang="en-US" sz="2800"/>
              <a:t>Pantomimes &amp; Choreography</a:t>
            </a:r>
          </a:p>
        </p:txBody>
      </p:sp>
      <p:pic>
        <p:nvPicPr>
          <p:cNvPr id="322562" name="Picture 2" descr="http://www.lesleylaslett.com/site/files/1512/9301/5235/StepsTouchedbyangel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50552" y="3657600"/>
            <a:ext cx="2695303" cy="28107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I:\Presentations\Internet_law_speech\dockland-from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629400"/>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I:\Presentations\Internet_law_speech\dockland-mfb.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257550"/>
            <a:ext cx="4953000" cy="3600450"/>
          </a:xfrm>
          <a:prstGeom prst="rect">
            <a:avLst/>
          </a:prstGeom>
          <a:noFill/>
          <a:extLst>
            <a:ext uri="{909E8E84-426E-40DD-AFC4-6F175D3DCCD1}">
              <a14:hiddenFill xmlns:a14="http://schemas.microsoft.com/office/drawing/2010/main">
                <a:solidFill>
                  <a:srgbClr val="FFFFFF"/>
                </a:solidFill>
              </a14:hiddenFill>
            </a:ext>
          </a:extLst>
        </p:spPr>
      </p:pic>
      <p:sp>
        <p:nvSpPr>
          <p:cNvPr id="13316" name="Line 4"/>
          <p:cNvSpPr>
            <a:spLocks noChangeShapeType="1"/>
          </p:cNvSpPr>
          <p:nvPr/>
        </p:nvSpPr>
        <p:spPr bwMode="auto">
          <a:xfrm>
            <a:off x="2514600" y="3733800"/>
            <a:ext cx="3733800" cy="2514600"/>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17" name="Line 5"/>
          <p:cNvSpPr>
            <a:spLocks noChangeShapeType="1"/>
          </p:cNvSpPr>
          <p:nvPr/>
        </p:nvSpPr>
        <p:spPr bwMode="auto">
          <a:xfrm>
            <a:off x="2514600" y="3733800"/>
            <a:ext cx="5638800" cy="1219200"/>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18" name="Text Box 6"/>
          <p:cNvSpPr txBox="1">
            <a:spLocks noChangeArrowheads="1"/>
          </p:cNvSpPr>
          <p:nvPr/>
        </p:nvSpPr>
        <p:spPr bwMode="auto">
          <a:xfrm>
            <a:off x="381000" y="6172200"/>
            <a:ext cx="3590925" cy="466725"/>
          </a:xfrm>
          <a:prstGeom prst="rect">
            <a:avLst/>
          </a:prstGeom>
          <a:solidFill>
            <a:srgbClr val="FFFFF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Inlining: Inclusion by link</a:t>
            </a:r>
            <a:endParaRPr lang="en-US" altLang="en-US" b="1">
              <a:solidFill>
                <a:srgbClr val="FFFF99"/>
              </a:solidFill>
            </a:endParaRPr>
          </a:p>
        </p:txBody>
      </p:sp>
    </p:spTree>
    <p:extLst>
      <p:ext uri="{BB962C8B-B14F-4D97-AF65-F5344CB8AC3E}">
        <p14:creationId xmlns:p14="http://schemas.microsoft.com/office/powerpoint/2010/main" val="37140645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318"/>
                                        </p:tgtEl>
                                        <p:attrNameLst>
                                          <p:attrName>style.visibility</p:attrName>
                                        </p:attrNameLst>
                                      </p:cBhvr>
                                      <p:to>
                                        <p:strVal val="visible"/>
                                      </p:to>
                                    </p:set>
                                    <p:anim calcmode="lin" valueType="num">
                                      <p:cBhvr additive="base">
                                        <p:cTn id="7" dur="500" fill="hold"/>
                                        <p:tgtEl>
                                          <p:spTgt spid="13318"/>
                                        </p:tgtEl>
                                        <p:attrNameLst>
                                          <p:attrName>ppt_x</p:attrName>
                                        </p:attrNameLst>
                                      </p:cBhvr>
                                      <p:tavLst>
                                        <p:tav tm="0">
                                          <p:val>
                                            <p:strVal val="0-#ppt_w/2"/>
                                          </p:val>
                                        </p:tav>
                                        <p:tav tm="100000">
                                          <p:val>
                                            <p:strVal val="#ppt_x"/>
                                          </p:val>
                                        </p:tav>
                                      </p:tavLst>
                                    </p:anim>
                                    <p:anim calcmode="lin" valueType="num">
                                      <p:cBhvr additive="base">
                                        <p:cTn id="8" dur="500" fill="hold"/>
                                        <p:tgtEl>
                                          <p:spTgt spid="1331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13315"/>
                                        </p:tgtEl>
                                        <p:attrNameLst>
                                          <p:attrName>style.visibility</p:attrName>
                                        </p:attrNameLst>
                                      </p:cBhvr>
                                      <p:to>
                                        <p:strVal val="visible"/>
                                      </p:to>
                                    </p:set>
                                    <p:anim calcmode="lin" valueType="num">
                                      <p:cBhvr additive="base">
                                        <p:cTn id="13" dur="500" fill="hold"/>
                                        <p:tgtEl>
                                          <p:spTgt spid="13315"/>
                                        </p:tgtEl>
                                        <p:attrNameLst>
                                          <p:attrName>ppt_x</p:attrName>
                                        </p:attrNameLst>
                                      </p:cBhvr>
                                      <p:tavLst>
                                        <p:tav tm="0">
                                          <p:val>
                                            <p:strVal val="1+#ppt_w/2"/>
                                          </p:val>
                                        </p:tav>
                                        <p:tav tm="100000">
                                          <p:val>
                                            <p:strVal val="#ppt_x"/>
                                          </p:val>
                                        </p:tav>
                                      </p:tavLst>
                                    </p:anim>
                                    <p:anim calcmode="lin" valueType="num">
                                      <p:cBhvr additive="base">
                                        <p:cTn id="14" dur="500" fill="hold"/>
                                        <p:tgtEl>
                                          <p:spTgt spid="13315"/>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13316"/>
                                        </p:tgtEl>
                                        <p:attrNameLst>
                                          <p:attrName>style.visibility</p:attrName>
                                        </p:attrNameLst>
                                      </p:cBhvr>
                                      <p:to>
                                        <p:strVal val="visible"/>
                                      </p:to>
                                    </p:set>
                                  </p:childTnLst>
                                </p:cTn>
                              </p:par>
                            </p:childTnLst>
                          </p:cTn>
                        </p:par>
                        <p:par>
                          <p:cTn id="18" fill="hold" nodeType="afterGroup">
                            <p:stCondLst>
                              <p:cond delay="1000"/>
                            </p:stCondLst>
                            <p:childTnLst>
                              <p:par>
                                <p:cTn id="19" presetID="1" presetClass="entr" presetSubtype="0" fill="hold" grpId="0" nodeType="afterEffect">
                                  <p:stCondLst>
                                    <p:cond delay="0"/>
                                  </p:stCondLst>
                                  <p:childTnLst>
                                    <p:set>
                                      <p:cBhvr>
                                        <p:cTn id="20" dur="1" fill="hold">
                                          <p:stCondLst>
                                            <p:cond delay="499"/>
                                          </p:stCondLst>
                                        </p:cTn>
                                        <p:tgtEl>
                                          <p:spTgt spid="133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animBg="1"/>
      <p:bldP spid="13317" grpId="0" animBg="1"/>
      <p:bldP spid="13318" grpId="0" animBg="1"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583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1" name="Text Box 3"/>
          <p:cNvSpPr txBox="1">
            <a:spLocks noChangeArrowheads="1"/>
          </p:cNvSpPr>
          <p:nvPr/>
        </p:nvSpPr>
        <p:spPr bwMode="auto">
          <a:xfrm>
            <a:off x="5253038" y="3352800"/>
            <a:ext cx="3298825" cy="1196975"/>
          </a:xfrm>
          <a:prstGeom prst="rect">
            <a:avLst/>
          </a:prstGeom>
          <a:solidFill>
            <a:srgbClr val="FFFFF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a:solidFill>
                  <a:schemeClr val="accent2"/>
                </a:solidFill>
              </a:rPr>
              <a:t>This frame shows a page </a:t>
            </a:r>
            <a:br>
              <a:rPr lang="en-US" altLang="en-US">
                <a:solidFill>
                  <a:schemeClr val="accent2"/>
                </a:solidFill>
              </a:rPr>
            </a:br>
            <a:r>
              <a:rPr lang="en-US" altLang="en-US">
                <a:solidFill>
                  <a:schemeClr val="accent2"/>
                </a:solidFill>
              </a:rPr>
              <a:t>which is not on</a:t>
            </a:r>
            <a:br>
              <a:rPr lang="en-US" altLang="en-US">
                <a:solidFill>
                  <a:schemeClr val="accent2"/>
                </a:solidFill>
              </a:rPr>
            </a:br>
            <a:r>
              <a:rPr lang="en-US" altLang="en-US">
                <a:solidFill>
                  <a:schemeClr val="accent2"/>
                </a:solidFill>
              </a:rPr>
              <a:t>the WPTS site!</a:t>
            </a:r>
          </a:p>
        </p:txBody>
      </p:sp>
      <p:sp>
        <p:nvSpPr>
          <p:cNvPr id="12292" name="Text Box 4"/>
          <p:cNvSpPr txBox="1">
            <a:spLocks noChangeArrowheads="1"/>
          </p:cNvSpPr>
          <p:nvPr/>
        </p:nvSpPr>
        <p:spPr bwMode="auto">
          <a:xfrm>
            <a:off x="457200" y="381000"/>
            <a:ext cx="1427163" cy="557213"/>
          </a:xfrm>
          <a:prstGeom prst="rect">
            <a:avLst/>
          </a:prstGeom>
          <a:solidFill>
            <a:srgbClr val="FFFFF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t>Framing</a:t>
            </a:r>
            <a:endParaRPr lang="en-US" altLang="en-US"/>
          </a:p>
        </p:txBody>
      </p:sp>
    </p:spTree>
    <p:extLst>
      <p:ext uri="{BB962C8B-B14F-4D97-AF65-F5344CB8AC3E}">
        <p14:creationId xmlns:p14="http://schemas.microsoft.com/office/powerpoint/2010/main" val="37869221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292"/>
                                        </p:tgtEl>
                                        <p:attrNameLst>
                                          <p:attrName>style.visibility</p:attrName>
                                        </p:attrNameLst>
                                      </p:cBhvr>
                                      <p:to>
                                        <p:strVal val="visible"/>
                                      </p:to>
                                    </p:set>
                                    <p:anim calcmode="lin" valueType="num">
                                      <p:cBhvr additive="base">
                                        <p:cTn id="7" dur="500" fill="hold"/>
                                        <p:tgtEl>
                                          <p:spTgt spid="12292"/>
                                        </p:tgtEl>
                                        <p:attrNameLst>
                                          <p:attrName>ppt_x</p:attrName>
                                        </p:attrNameLst>
                                      </p:cBhvr>
                                      <p:tavLst>
                                        <p:tav tm="0">
                                          <p:val>
                                            <p:strVal val="0-#ppt_w/2"/>
                                          </p:val>
                                        </p:tav>
                                        <p:tav tm="100000">
                                          <p:val>
                                            <p:strVal val="#ppt_x"/>
                                          </p:val>
                                        </p:tav>
                                      </p:tavLst>
                                    </p:anim>
                                    <p:anim calcmode="lin" valueType="num">
                                      <p:cBhvr additive="base">
                                        <p:cTn id="8" dur="500" fill="hold"/>
                                        <p:tgtEl>
                                          <p:spTgt spid="1229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12291"/>
                                        </p:tgtEl>
                                        <p:attrNameLst>
                                          <p:attrName>style.visibility</p:attrName>
                                        </p:attrNameLst>
                                      </p:cBhvr>
                                      <p:to>
                                        <p:strVal val="visible"/>
                                      </p:to>
                                    </p:set>
                                    <p:animEffect transition="in" filter="box(out)">
                                      <p:cBhvr>
                                        <p:cTn id="13" dur="500"/>
                                        <p:tgtEl>
                                          <p:spTgt spid="12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animBg="1" autoUpdateAnimBg="0"/>
      <p:bldP spid="12292" grpId="0" animBg="1"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583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7" name="Text Box 3"/>
          <p:cNvSpPr txBox="1">
            <a:spLocks noChangeArrowheads="1"/>
          </p:cNvSpPr>
          <p:nvPr/>
        </p:nvSpPr>
        <p:spPr bwMode="auto">
          <a:xfrm>
            <a:off x="1579563" y="2784475"/>
            <a:ext cx="2701925" cy="466725"/>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MSNBC News Page</a:t>
            </a:r>
          </a:p>
        </p:txBody>
      </p:sp>
      <p:sp>
        <p:nvSpPr>
          <p:cNvPr id="11268" name="Text Box 4"/>
          <p:cNvSpPr txBox="1">
            <a:spLocks noChangeArrowheads="1"/>
          </p:cNvSpPr>
          <p:nvPr/>
        </p:nvSpPr>
        <p:spPr bwMode="auto">
          <a:xfrm>
            <a:off x="228600" y="5715000"/>
            <a:ext cx="4276725" cy="466725"/>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Totalnews.com advertising frame</a:t>
            </a:r>
          </a:p>
        </p:txBody>
      </p:sp>
    </p:spTree>
    <p:extLst>
      <p:ext uri="{BB962C8B-B14F-4D97-AF65-F5344CB8AC3E}">
        <p14:creationId xmlns:p14="http://schemas.microsoft.com/office/powerpoint/2010/main" val="3792907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267"/>
                                        </p:tgtEl>
                                        <p:attrNameLst>
                                          <p:attrName>style.visibility</p:attrName>
                                        </p:attrNameLst>
                                      </p:cBhvr>
                                      <p:to>
                                        <p:strVal val="visible"/>
                                      </p:to>
                                    </p:set>
                                    <p:anim calcmode="lin" valueType="num">
                                      <p:cBhvr additive="base">
                                        <p:cTn id="7" dur="500" fill="hold"/>
                                        <p:tgtEl>
                                          <p:spTgt spid="11267"/>
                                        </p:tgtEl>
                                        <p:attrNameLst>
                                          <p:attrName>ppt_x</p:attrName>
                                        </p:attrNameLst>
                                      </p:cBhvr>
                                      <p:tavLst>
                                        <p:tav tm="0">
                                          <p:val>
                                            <p:strVal val="0-#ppt_w/2"/>
                                          </p:val>
                                        </p:tav>
                                        <p:tav tm="100000">
                                          <p:val>
                                            <p:strVal val="#ppt_x"/>
                                          </p:val>
                                        </p:tav>
                                      </p:tavLst>
                                    </p:anim>
                                    <p:anim calcmode="lin" valueType="num">
                                      <p:cBhvr additive="base">
                                        <p:cTn id="8" dur="500" fill="hold"/>
                                        <p:tgtEl>
                                          <p:spTgt spid="1126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268"/>
                                        </p:tgtEl>
                                        <p:attrNameLst>
                                          <p:attrName>style.visibility</p:attrName>
                                        </p:attrNameLst>
                                      </p:cBhvr>
                                      <p:to>
                                        <p:strVal val="visible"/>
                                      </p:to>
                                    </p:set>
                                    <p:anim calcmode="lin" valueType="num">
                                      <p:cBhvr additive="base">
                                        <p:cTn id="13" dur="500" fill="hold"/>
                                        <p:tgtEl>
                                          <p:spTgt spid="11268"/>
                                        </p:tgtEl>
                                        <p:attrNameLst>
                                          <p:attrName>ppt_x</p:attrName>
                                        </p:attrNameLst>
                                      </p:cBhvr>
                                      <p:tavLst>
                                        <p:tav tm="0">
                                          <p:val>
                                            <p:strVal val="0-#ppt_w/2"/>
                                          </p:val>
                                        </p:tav>
                                        <p:tav tm="100000">
                                          <p:val>
                                            <p:strVal val="#ppt_x"/>
                                          </p:val>
                                        </p:tav>
                                      </p:tavLst>
                                    </p:anim>
                                    <p:anim calcmode="lin" valueType="num">
                                      <p:cBhvr additive="base">
                                        <p:cTn id="14" dur="500" fill="hold"/>
                                        <p:tgtEl>
                                          <p:spTgt spid="112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animBg="1" autoUpdateAnimBg="0"/>
      <p:bldP spid="11268" grpId="0" animBg="1"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514600" y="685800"/>
            <a:ext cx="4038600" cy="1143000"/>
          </a:xfrm>
        </p:spPr>
        <p:txBody>
          <a:bodyPr/>
          <a:lstStyle/>
          <a:p>
            <a:r>
              <a:rPr lang="en-US" altLang="en-US">
                <a:solidFill>
                  <a:schemeClr val="accent2"/>
                </a:solidFill>
              </a:rPr>
              <a:t>Linking Issues</a:t>
            </a:r>
            <a:endParaRPr lang="en-US" altLang="en-US"/>
          </a:p>
        </p:txBody>
      </p:sp>
      <p:sp>
        <p:nvSpPr>
          <p:cNvPr id="10243" name="Rectangle 3"/>
          <p:cNvSpPr>
            <a:spLocks noGrp="1" noChangeArrowheads="1"/>
          </p:cNvSpPr>
          <p:nvPr>
            <p:ph type="body" idx="1"/>
          </p:nvPr>
        </p:nvSpPr>
        <p:spPr>
          <a:xfrm>
            <a:off x="762000" y="1905000"/>
            <a:ext cx="7772400" cy="2667000"/>
          </a:xfrm>
        </p:spPr>
        <p:txBody>
          <a:bodyPr/>
          <a:lstStyle/>
          <a:p>
            <a:r>
              <a:rPr lang="en-US" altLang="en-US"/>
              <a:t>Do you have a right to link to others’ pages?</a:t>
            </a:r>
          </a:p>
          <a:p>
            <a:r>
              <a:rPr lang="en-US" altLang="en-US"/>
              <a:t>Can you copy links from other pages?</a:t>
            </a:r>
          </a:p>
          <a:p>
            <a:r>
              <a:rPr lang="en-US" altLang="en-US"/>
              <a:t>The Unacknowledged link </a:t>
            </a:r>
          </a:p>
          <a:p>
            <a:r>
              <a:rPr lang="en-US" altLang="en-US"/>
              <a:t>The Unwanted Link </a:t>
            </a:r>
            <a:br>
              <a:rPr lang="en-US" altLang="en-US"/>
            </a:br>
            <a:r>
              <a:rPr lang="en-US" altLang="en-US"/>
              <a:t>	- “Deep Linking”</a:t>
            </a:r>
            <a:br>
              <a:rPr lang="en-US" altLang="en-US"/>
            </a:br>
            <a:r>
              <a:rPr lang="en-US" altLang="en-US"/>
              <a:t>	- Inappropriate links</a:t>
            </a:r>
          </a:p>
        </p:txBody>
      </p:sp>
    </p:spTree>
    <p:extLst>
      <p:ext uri="{BB962C8B-B14F-4D97-AF65-F5344CB8AC3E}">
        <p14:creationId xmlns:p14="http://schemas.microsoft.com/office/powerpoint/2010/main" val="322158310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304800"/>
            <a:ext cx="3962400" cy="2852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581400"/>
            <a:ext cx="3962400" cy="285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0" name="Text Box 4"/>
          <p:cNvSpPr txBox="1">
            <a:spLocks noChangeArrowheads="1"/>
          </p:cNvSpPr>
          <p:nvPr/>
        </p:nvSpPr>
        <p:spPr bwMode="auto">
          <a:xfrm>
            <a:off x="6003925" y="5527675"/>
            <a:ext cx="2593975" cy="466725"/>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Seattle Search Page</a:t>
            </a:r>
          </a:p>
        </p:txBody>
      </p:sp>
      <p:sp>
        <p:nvSpPr>
          <p:cNvPr id="9221" name="Text Box 5"/>
          <p:cNvSpPr txBox="1">
            <a:spLocks noChangeArrowheads="1"/>
          </p:cNvSpPr>
          <p:nvPr/>
        </p:nvSpPr>
        <p:spPr bwMode="auto">
          <a:xfrm>
            <a:off x="5851525" y="2251075"/>
            <a:ext cx="2636838" cy="466725"/>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TicketMaster Home</a:t>
            </a:r>
          </a:p>
        </p:txBody>
      </p:sp>
      <p:pic>
        <p:nvPicPr>
          <p:cNvPr id="922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648200" cy="334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3" name="Line 7"/>
          <p:cNvSpPr>
            <a:spLocks noChangeShapeType="1"/>
          </p:cNvSpPr>
          <p:nvPr/>
        </p:nvSpPr>
        <p:spPr bwMode="auto">
          <a:xfrm>
            <a:off x="1219200" y="2286000"/>
            <a:ext cx="4572000" cy="2971800"/>
          </a:xfrm>
          <a:prstGeom prst="line">
            <a:avLst/>
          </a:prstGeom>
          <a:noFill/>
          <a:ln w="317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4" name="Text Box 8"/>
          <p:cNvSpPr txBox="1">
            <a:spLocks noChangeArrowheads="1"/>
          </p:cNvSpPr>
          <p:nvPr/>
        </p:nvSpPr>
        <p:spPr bwMode="auto">
          <a:xfrm>
            <a:off x="228600" y="4800600"/>
            <a:ext cx="415925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b="1"/>
              <a:t>“Deep Linking”</a:t>
            </a:r>
          </a:p>
          <a:p>
            <a:pPr algn="ctr"/>
            <a:r>
              <a:rPr lang="en-US" altLang="en-US" sz="2800" b="1"/>
              <a:t>TicketMaster v. Microsoft</a:t>
            </a:r>
            <a:endParaRPr lang="en-US" altLang="en-US" sz="2800" b="1">
              <a:solidFill>
                <a:srgbClr val="FFFF99"/>
              </a:solidFill>
            </a:endParaRPr>
          </a:p>
        </p:txBody>
      </p:sp>
      <p:sp>
        <p:nvSpPr>
          <p:cNvPr id="9225" name="Line 9"/>
          <p:cNvSpPr>
            <a:spLocks noChangeShapeType="1"/>
          </p:cNvSpPr>
          <p:nvPr/>
        </p:nvSpPr>
        <p:spPr bwMode="auto">
          <a:xfrm>
            <a:off x="5715000" y="1981200"/>
            <a:ext cx="152400" cy="2362200"/>
          </a:xfrm>
          <a:prstGeom prst="line">
            <a:avLst/>
          </a:prstGeom>
          <a:noFill/>
          <a:ln w="44450">
            <a:solidFill>
              <a:srgbClr val="00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259964170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altLang="en-US" sz="3600">
                <a:solidFill>
                  <a:schemeClr val="accent2"/>
                </a:solidFill>
              </a:rPr>
              <a:t>What’s the worst that could happen?</a:t>
            </a:r>
            <a:endParaRPr lang="en-US" altLang="en-US"/>
          </a:p>
        </p:txBody>
      </p:sp>
      <p:sp>
        <p:nvSpPr>
          <p:cNvPr id="58371" name="Rectangle 3"/>
          <p:cNvSpPr>
            <a:spLocks noGrp="1" noChangeArrowheads="1"/>
          </p:cNvSpPr>
          <p:nvPr>
            <p:ph type="body" idx="1"/>
          </p:nvPr>
        </p:nvSpPr>
        <p:spPr/>
        <p:txBody>
          <a:bodyPr/>
          <a:lstStyle/>
          <a:p>
            <a:r>
              <a:rPr lang="en-US" altLang="en-US"/>
              <a:t>Injunction, impounding, destruction of infringing copies</a:t>
            </a:r>
          </a:p>
          <a:p>
            <a:r>
              <a:rPr lang="en-US" altLang="en-US"/>
              <a:t>Actual Damages &amp; Attorney’s Fees</a:t>
            </a:r>
          </a:p>
          <a:p>
            <a:r>
              <a:rPr lang="en-US" altLang="en-US"/>
              <a:t>Statutory Damages</a:t>
            </a:r>
          </a:p>
          <a:p>
            <a:r>
              <a:rPr lang="en-US" altLang="en-US"/>
              <a:t>Criminal penalties</a:t>
            </a:r>
          </a:p>
        </p:txBody>
      </p:sp>
      <p:pic>
        <p:nvPicPr>
          <p:cNvPr id="58372" name="Picture 4" descr="H:\art\PEOPLE\poepo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3810000"/>
            <a:ext cx="1771650" cy="24288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animEffect transition="in" filter="wipe(left)">
                                      <p:cBhvr>
                                        <p:cTn id="7" dur="500"/>
                                        <p:tgtEl>
                                          <p:spTgt spid="583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8371">
                                            <p:txEl>
                                              <p:pRg st="1" end="1"/>
                                            </p:txEl>
                                          </p:spTgt>
                                        </p:tgtEl>
                                        <p:attrNameLst>
                                          <p:attrName>style.visibility</p:attrName>
                                        </p:attrNameLst>
                                      </p:cBhvr>
                                      <p:to>
                                        <p:strVal val="visible"/>
                                      </p:to>
                                    </p:set>
                                    <p:animEffect transition="in" filter="wipe(left)">
                                      <p:cBhvr>
                                        <p:cTn id="12" dur="500"/>
                                        <p:tgtEl>
                                          <p:spTgt spid="583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8371">
                                            <p:txEl>
                                              <p:pRg st="2" end="2"/>
                                            </p:txEl>
                                          </p:spTgt>
                                        </p:tgtEl>
                                        <p:attrNameLst>
                                          <p:attrName>style.visibility</p:attrName>
                                        </p:attrNameLst>
                                      </p:cBhvr>
                                      <p:to>
                                        <p:strVal val="visible"/>
                                      </p:to>
                                    </p:set>
                                    <p:animEffect transition="in" filter="wipe(left)">
                                      <p:cBhvr>
                                        <p:cTn id="17" dur="500"/>
                                        <p:tgtEl>
                                          <p:spTgt spid="583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8371">
                                            <p:txEl>
                                              <p:pRg st="3" end="3"/>
                                            </p:txEl>
                                          </p:spTgt>
                                        </p:tgtEl>
                                        <p:attrNameLst>
                                          <p:attrName>style.visibility</p:attrName>
                                        </p:attrNameLst>
                                      </p:cBhvr>
                                      <p:to>
                                        <p:strVal val="visible"/>
                                      </p:to>
                                    </p:set>
                                    <p:animEffect transition="in" filter="wipe(left)">
                                      <p:cBhvr>
                                        <p:cTn id="22" dur="500"/>
                                        <p:tgtEl>
                                          <p:spTgt spid="5837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42942" y="376534"/>
            <a:ext cx="7505068" cy="461665"/>
          </a:xfrm>
          <a:prstGeom prst="rect">
            <a:avLst/>
          </a:prstGeom>
          <a:noFill/>
        </p:spPr>
        <p:txBody>
          <a:bodyPr wrap="none" rtlCol="0">
            <a:spAutoFit/>
          </a:bodyPr>
          <a:lstStyle/>
          <a:p>
            <a:r>
              <a:rPr lang="en-US" i="1" dirty="0" smtClean="0"/>
              <a:t>Daniel Morel vs. </a:t>
            </a:r>
            <a:r>
              <a:rPr lang="en-US" i="1" dirty="0" err="1" smtClean="0"/>
              <a:t>AFP</a:t>
            </a:r>
            <a:r>
              <a:rPr lang="en-US" i="1" dirty="0" smtClean="0"/>
              <a:t> and Getty Images (</a:t>
            </a:r>
            <a:r>
              <a:rPr lang="en-US" i="1" dirty="0" err="1" smtClean="0"/>
              <a:t>SDNY</a:t>
            </a:r>
            <a:r>
              <a:rPr lang="en-US" i="1" dirty="0" smtClean="0"/>
              <a:t> Nov. 2013)</a:t>
            </a:r>
            <a:endParaRPr lang="en-US" i="1" dirty="0"/>
          </a:p>
        </p:txBody>
      </p:sp>
      <p:sp>
        <p:nvSpPr>
          <p:cNvPr id="5" name="TextBox 4"/>
          <p:cNvSpPr txBox="1"/>
          <p:nvPr/>
        </p:nvSpPr>
        <p:spPr>
          <a:xfrm>
            <a:off x="528790" y="5638800"/>
            <a:ext cx="8333372" cy="830997"/>
          </a:xfrm>
          <a:prstGeom prst="rect">
            <a:avLst/>
          </a:prstGeom>
          <a:noFill/>
        </p:spPr>
        <p:txBody>
          <a:bodyPr wrap="none" rtlCol="0">
            <a:spAutoFit/>
          </a:bodyPr>
          <a:lstStyle/>
          <a:p>
            <a:pPr algn="ctr"/>
            <a:r>
              <a:rPr lang="en-US" dirty="0" smtClean="0"/>
              <a:t>$1.2 Million for infringement of copyright, and </a:t>
            </a:r>
            <a:br>
              <a:rPr lang="en-US" dirty="0" smtClean="0"/>
            </a:br>
            <a:r>
              <a:rPr lang="en-US" dirty="0" smtClean="0"/>
              <a:t>$400,000 for </a:t>
            </a:r>
            <a:r>
              <a:rPr lang="en-US" dirty="0" err="1" smtClean="0"/>
              <a:t>DMCA</a:t>
            </a:r>
            <a:r>
              <a:rPr lang="en-US" dirty="0" smtClean="0"/>
              <a:t> violation (removal of copyright information)</a:t>
            </a:r>
            <a:endParaRPr lang="en-US" dirty="0"/>
          </a:p>
        </p:txBody>
      </p:sp>
      <p:pic>
        <p:nvPicPr>
          <p:cNvPr id="333830" name="Picture 6" descr="http://www.fotoinfo.net/articoli/immagini/868_articolo_quinto/01_Daniel_Morel_main_photo_Haiti.jpg"/>
          <p:cNvPicPr>
            <a:picLocks noChangeAspect="1" noChangeArrowheads="1"/>
          </p:cNvPicPr>
          <p:nvPr/>
        </p:nvPicPr>
        <p:blipFill rotWithShape="1">
          <a:blip r:embed="rId2">
            <a:extLst>
              <a:ext uri="{28A0092B-C50C-407E-A947-70E740481C1C}">
                <a14:useLocalDpi xmlns:a14="http://schemas.microsoft.com/office/drawing/2010/main" val="0"/>
              </a:ext>
            </a:extLst>
          </a:blip>
          <a:srcRect b="16674"/>
          <a:stretch/>
        </p:blipFill>
        <p:spPr bwMode="auto">
          <a:xfrm>
            <a:off x="990600" y="1113193"/>
            <a:ext cx="6198435" cy="3813711"/>
          </a:xfrm>
          <a:prstGeom prst="rect">
            <a:avLst/>
          </a:prstGeom>
          <a:noFill/>
          <a:extLst>
            <a:ext uri="{909E8E84-426E-40DD-AFC4-6F175D3DCCD1}">
              <a14:hiddenFill xmlns:a14="http://schemas.microsoft.com/office/drawing/2010/main">
                <a:solidFill>
                  <a:srgbClr val="FFFFFF"/>
                </a:solidFill>
              </a14:hiddenFill>
            </a:ext>
          </a:extLst>
        </p:spPr>
      </p:pic>
      <p:pic>
        <p:nvPicPr>
          <p:cNvPr id="333828" name="Picture 4" descr="Morel's photograph was published on the front pages of newspapers around the world without his permis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0161" y="1564203"/>
            <a:ext cx="5286375" cy="37909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0322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3828"/>
                                        </p:tgtEl>
                                        <p:attrNameLst>
                                          <p:attrName>style.visibility</p:attrName>
                                        </p:attrNameLst>
                                      </p:cBhvr>
                                      <p:to>
                                        <p:strVal val="visible"/>
                                      </p:to>
                                    </p:set>
                                    <p:animEffect transition="in" filter="fade">
                                      <p:cBhvr>
                                        <p:cTn id="7" dur="500"/>
                                        <p:tgtEl>
                                          <p:spTgt spid="3338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6" name="Picture 2" descr="I:\Presentations\Weird_Wonderful_Patents_Speech\nc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91350"/>
          </a:xfrm>
          <a:prstGeom prst="rect">
            <a:avLst/>
          </a:prstGeom>
          <a:noFill/>
          <a:extLst>
            <a:ext uri="{909E8E84-426E-40DD-AFC4-6F175D3DCCD1}">
              <a14:hiddenFill xmlns:a14="http://schemas.microsoft.com/office/drawing/2010/main">
                <a:solidFill>
                  <a:srgbClr val="FFFFFF"/>
                </a:solidFill>
              </a14:hiddenFill>
            </a:ext>
          </a:extLst>
        </p:spPr>
      </p:pic>
      <p:sp>
        <p:nvSpPr>
          <p:cNvPr id="287747" name="Text Box 3"/>
          <p:cNvSpPr txBox="1">
            <a:spLocks noChangeArrowheads="1"/>
          </p:cNvSpPr>
          <p:nvPr/>
        </p:nvSpPr>
        <p:spPr bwMode="auto">
          <a:xfrm>
            <a:off x="381000" y="1447800"/>
            <a:ext cx="5443538" cy="1562100"/>
          </a:xfrm>
          <a:prstGeom prst="rect">
            <a:avLst/>
          </a:prstGeom>
          <a:solidFill>
            <a:srgbClr val="FFFFF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a:latin typeface="Book Antiqua" pitchFamily="18" charset="0"/>
              </a:rPr>
              <a:t>National Conference of Bar Examiners </a:t>
            </a:r>
            <a:br>
              <a:rPr lang="en-US" altLang="en-US">
                <a:latin typeface="Book Antiqua" pitchFamily="18" charset="0"/>
              </a:rPr>
            </a:br>
            <a:r>
              <a:rPr lang="en-US" altLang="en-US">
                <a:latin typeface="Book Antiqua" pitchFamily="18" charset="0"/>
              </a:rPr>
              <a:t>v.</a:t>
            </a:r>
            <a:br>
              <a:rPr lang="en-US" altLang="en-US">
                <a:latin typeface="Book Antiqua" pitchFamily="18" charset="0"/>
              </a:rPr>
            </a:br>
            <a:r>
              <a:rPr lang="en-US" altLang="en-US">
                <a:latin typeface="Book Antiqua" pitchFamily="18" charset="0"/>
              </a:rPr>
              <a:t>Multistate Legal Studies </a:t>
            </a:r>
            <a:br>
              <a:rPr lang="en-US" altLang="en-US">
                <a:latin typeface="Book Antiqua" pitchFamily="18" charset="0"/>
              </a:rPr>
            </a:br>
            <a:r>
              <a:rPr lang="en-US" altLang="en-US">
                <a:latin typeface="Book Antiqua" pitchFamily="18" charset="0"/>
              </a:rPr>
              <a:t>(EDPA 2006)</a:t>
            </a:r>
          </a:p>
        </p:txBody>
      </p:sp>
      <p:sp>
        <p:nvSpPr>
          <p:cNvPr id="287748" name="Text Box 4"/>
          <p:cNvSpPr txBox="1">
            <a:spLocks noChangeArrowheads="1"/>
          </p:cNvSpPr>
          <p:nvPr/>
        </p:nvSpPr>
        <p:spPr bwMode="auto">
          <a:xfrm>
            <a:off x="3505200" y="4800600"/>
            <a:ext cx="5311775" cy="1749425"/>
          </a:xfrm>
          <a:prstGeom prst="rect">
            <a:avLst/>
          </a:prstGeom>
          <a:solidFill>
            <a:srgbClr val="FFFFF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a:latin typeface="Book Antiqua" pitchFamily="18" charset="0"/>
              </a:rPr>
              <a:t>Practice questions for Bar Exam derived by having</a:t>
            </a:r>
            <a:br>
              <a:rPr lang="en-US" altLang="en-US" sz="1800">
                <a:latin typeface="Book Antiqua" pitchFamily="18" charset="0"/>
              </a:rPr>
            </a:br>
            <a:r>
              <a:rPr lang="en-US" altLang="en-US" sz="1800">
                <a:latin typeface="Book Antiqua" pitchFamily="18" charset="0"/>
              </a:rPr>
              <a:t>employees repeatedly take and fail MBE infringe </a:t>
            </a:r>
            <a:br>
              <a:rPr lang="en-US" altLang="en-US" sz="1800">
                <a:latin typeface="Book Antiqua" pitchFamily="18" charset="0"/>
              </a:rPr>
            </a:br>
            <a:r>
              <a:rPr lang="en-US" altLang="en-US" sz="1800">
                <a:latin typeface="Book Antiqua" pitchFamily="18" charset="0"/>
              </a:rPr>
              <a:t>copyright in MBE.</a:t>
            </a:r>
          </a:p>
          <a:p>
            <a:endParaRPr lang="en-US" altLang="en-US" sz="1800">
              <a:latin typeface="Book Antiqua" pitchFamily="18" charset="0"/>
            </a:endParaRPr>
          </a:p>
          <a:p>
            <a:r>
              <a:rPr lang="en-US" altLang="en-US" sz="1800">
                <a:latin typeface="Book Antiqua" pitchFamily="18" charset="0"/>
              </a:rPr>
              <a:t>Awarded $59,000 in actual damages and </a:t>
            </a:r>
            <a:br>
              <a:rPr lang="en-US" altLang="en-US" sz="1800">
                <a:latin typeface="Book Antiqua" pitchFamily="18" charset="0"/>
              </a:rPr>
            </a:br>
            <a:r>
              <a:rPr lang="en-US" altLang="en-US" sz="1800">
                <a:latin typeface="Book Antiqua" pitchFamily="18" charset="0"/>
              </a:rPr>
              <a:t>$12,000,000 in lost profits.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287747"/>
                                        </p:tgtEl>
                                        <p:attrNameLst>
                                          <p:attrName>style.visibility</p:attrName>
                                        </p:attrNameLst>
                                      </p:cBhvr>
                                      <p:to>
                                        <p:strVal val="visible"/>
                                      </p:to>
                                    </p:set>
                                    <p:animEffect transition="in" filter="box(out)">
                                      <p:cBhvr>
                                        <p:cTn id="7" dur="500"/>
                                        <p:tgtEl>
                                          <p:spTgt spid="2877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87748"/>
                                        </p:tgtEl>
                                        <p:attrNameLst>
                                          <p:attrName>style.visibility</p:attrName>
                                        </p:attrNameLst>
                                      </p:cBhvr>
                                      <p:to>
                                        <p:strVal val="visible"/>
                                      </p:to>
                                    </p:set>
                                    <p:animEffect transition="in" filter="blinds(horizontal)">
                                      <p:cBhvr>
                                        <p:cTn id="12" dur="500"/>
                                        <p:tgtEl>
                                          <p:spTgt spid="2877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47" grpId="0" animBg="1" autoUpdateAnimBg="0"/>
      <p:bldP spid="287748" grpId="0" animBg="1"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descr="I:\Presentations\Library\isonew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144000" cy="5937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8243" name="Object 3"/>
          <p:cNvGraphicFramePr>
            <a:graphicFrameLocks noChangeAspect="1"/>
          </p:cNvGraphicFramePr>
          <p:nvPr/>
        </p:nvGraphicFramePr>
        <p:xfrm>
          <a:off x="3779838" y="0"/>
          <a:ext cx="5364162" cy="6858000"/>
        </p:xfrm>
        <a:graphic>
          <a:graphicData uri="http://schemas.openxmlformats.org/presentationml/2006/ole">
            <mc:AlternateContent xmlns:mc="http://schemas.openxmlformats.org/markup-compatibility/2006">
              <mc:Choice xmlns:v="urn:schemas-microsoft-com:vml" Requires="v">
                <p:oleObj spid="_x0000_s138265" name="Picture Publisher Image" r:id="rId3" imgW="2943360" imgH="3762360" progId="PictPub.Image.8">
                  <p:embed/>
                </p:oleObj>
              </mc:Choice>
              <mc:Fallback>
                <p:oleObj name="Picture Publisher Image" r:id="rId3" imgW="2943360" imgH="3762360" progId="PictPub.Image.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838" y="0"/>
                        <a:ext cx="536416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8244" name="Text Box 4"/>
          <p:cNvSpPr txBox="1">
            <a:spLocks noChangeArrowheads="1"/>
          </p:cNvSpPr>
          <p:nvPr/>
        </p:nvSpPr>
        <p:spPr bwMode="auto">
          <a:xfrm>
            <a:off x="533400" y="5638800"/>
            <a:ext cx="8077200" cy="617538"/>
          </a:xfrm>
          <a:prstGeom prst="rect">
            <a:avLst/>
          </a:prstGeom>
          <a:solidFill>
            <a:srgbClr val="FFFFF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a:latin typeface="Tahoma" pitchFamily="34" charset="0"/>
              </a:rPr>
              <a:t>http://www.copyright.gov/circs/circ21.pdf</a:t>
            </a:r>
            <a:endParaRPr lang="en-US" alt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p:txBody>
          <a:bodyPr/>
          <a:lstStyle/>
          <a:p>
            <a:r>
              <a:rPr lang="en-US" altLang="en-US" sz="3600">
                <a:solidFill>
                  <a:schemeClr val="accent2"/>
                </a:solidFill>
              </a:rPr>
              <a:t>What can be protected by Copyright?</a:t>
            </a:r>
            <a:endParaRPr lang="en-US" altLang="en-US"/>
          </a:p>
        </p:txBody>
      </p:sp>
      <p:sp>
        <p:nvSpPr>
          <p:cNvPr id="254979" name="Rectangle 3"/>
          <p:cNvSpPr>
            <a:spLocks noGrp="1" noChangeArrowheads="1"/>
          </p:cNvSpPr>
          <p:nvPr>
            <p:ph type="body" idx="1"/>
          </p:nvPr>
        </p:nvSpPr>
        <p:spPr>
          <a:xfrm>
            <a:off x="685800" y="1981200"/>
            <a:ext cx="7772400" cy="4648200"/>
          </a:xfrm>
        </p:spPr>
        <p:txBody>
          <a:bodyPr/>
          <a:lstStyle/>
          <a:p>
            <a:r>
              <a:rPr lang="en-US" altLang="en-US" sz="2800"/>
              <a:t>Literary Works (including Computer Programs)</a:t>
            </a:r>
          </a:p>
          <a:p>
            <a:r>
              <a:rPr lang="en-US" altLang="en-US" sz="2800"/>
              <a:t>Musical Works (including accompanying words)</a:t>
            </a:r>
          </a:p>
          <a:p>
            <a:r>
              <a:rPr lang="en-US" altLang="en-US" sz="2800"/>
              <a:t>Dramatic Works (including accompanying music)</a:t>
            </a:r>
          </a:p>
          <a:p>
            <a:r>
              <a:rPr lang="en-US" altLang="en-US" sz="2800"/>
              <a:t>Pantomimes &amp; Choreography</a:t>
            </a:r>
          </a:p>
          <a:p>
            <a:r>
              <a:rPr lang="en-US" altLang="en-US" sz="2800"/>
              <a:t>Pictorial, Graphic, Sculptural Works</a:t>
            </a:r>
          </a:p>
        </p:txBody>
      </p:sp>
      <p:pic>
        <p:nvPicPr>
          <p:cNvPr id="323586" name="Picture 2" descr="F:\D-drive\BSA\BSAPHOTOS\Cub Activities\2013-04-27 Nature Loopapalooza\cub_306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001" r="23914"/>
          <a:stretch/>
        </p:blipFill>
        <p:spPr bwMode="auto">
          <a:xfrm>
            <a:off x="6324600" y="3886200"/>
            <a:ext cx="2503333" cy="27590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533400" y="762000"/>
            <a:ext cx="7772400" cy="1143000"/>
          </a:xfrm>
        </p:spPr>
        <p:txBody>
          <a:bodyPr/>
          <a:lstStyle/>
          <a:p>
            <a:r>
              <a:rPr lang="en-US" altLang="en-US">
                <a:solidFill>
                  <a:schemeClr val="accent2"/>
                </a:solidFill>
              </a:rPr>
              <a:t>Trademarks</a:t>
            </a:r>
            <a:endParaRPr lang="en-US" altLang="en-US"/>
          </a:p>
        </p:txBody>
      </p:sp>
      <p:sp>
        <p:nvSpPr>
          <p:cNvPr id="55299" name="Rectangle 3"/>
          <p:cNvSpPr>
            <a:spLocks noGrp="1" noChangeArrowheads="1"/>
          </p:cNvSpPr>
          <p:nvPr>
            <p:ph type="body" idx="1"/>
          </p:nvPr>
        </p:nvSpPr>
        <p:spPr>
          <a:xfrm>
            <a:off x="685800" y="2362200"/>
            <a:ext cx="7772400" cy="4114800"/>
          </a:xfrm>
        </p:spPr>
        <p:txBody>
          <a:bodyPr/>
          <a:lstStyle/>
          <a:p>
            <a:r>
              <a:rPr lang="en-US" altLang="en-US"/>
              <a:t>Indicate the </a:t>
            </a:r>
            <a:r>
              <a:rPr lang="en-US" altLang="en-US" i="1"/>
              <a:t>source of a product or service.</a:t>
            </a:r>
          </a:p>
          <a:p>
            <a:r>
              <a:rPr lang="en-US" altLang="en-US"/>
              <a:t>Are part of the “good will”of a business - they do not exist in a vacuum.</a:t>
            </a:r>
          </a:p>
          <a:p>
            <a:r>
              <a:rPr lang="en-US" altLang="en-US"/>
              <a:t>Protect against “likelihood of confusion” as to source</a:t>
            </a:r>
          </a:p>
          <a:p>
            <a:r>
              <a:rPr lang="en-US" altLang="en-US"/>
              <a:t>May be registered, but do not need to be. </a:t>
            </a:r>
            <a:endParaRPr lang="en-US" altLang="en-US" i="1"/>
          </a:p>
          <a:p>
            <a:endParaRPr lang="en-US" altLang="en-US"/>
          </a:p>
        </p:txBody>
      </p:sp>
      <p:pic>
        <p:nvPicPr>
          <p:cNvPr id="55300" name="Picture 4" descr="H:\internet\gif\EXTIGER.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609600"/>
            <a:ext cx="1524000" cy="1323975"/>
          </a:xfrm>
          <a:prstGeom prst="rect">
            <a:avLst/>
          </a:prstGeom>
          <a:noFill/>
          <a:extLst>
            <a:ext uri="{909E8E84-426E-40DD-AFC4-6F175D3DCCD1}">
              <a14:hiddenFill xmlns:a14="http://schemas.microsoft.com/office/drawing/2010/main">
                <a:solidFill>
                  <a:srgbClr val="FFFFFF"/>
                </a:solidFill>
              </a14:hiddenFill>
            </a:ext>
          </a:extLst>
        </p:spPr>
      </p:pic>
      <p:pic>
        <p:nvPicPr>
          <p:cNvPr id="55301" name="Picture 5" descr="I:\Presentations\Trademark Presentations\graphics\1524601-mouseear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762000"/>
            <a:ext cx="1828800" cy="12620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5299">
                                            <p:txEl>
                                              <p:pRg st="0" end="0"/>
                                            </p:txEl>
                                          </p:spTgt>
                                        </p:tgtEl>
                                        <p:attrNameLst>
                                          <p:attrName>style.visibility</p:attrName>
                                        </p:attrNameLst>
                                      </p:cBhvr>
                                      <p:to>
                                        <p:strVal val="visible"/>
                                      </p:to>
                                    </p:set>
                                    <p:animEffect transition="in" filter="wipe(left)">
                                      <p:cBhvr>
                                        <p:cTn id="7" dur="500"/>
                                        <p:tgtEl>
                                          <p:spTgt spid="552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5299">
                                            <p:txEl>
                                              <p:pRg st="1" end="1"/>
                                            </p:txEl>
                                          </p:spTgt>
                                        </p:tgtEl>
                                        <p:attrNameLst>
                                          <p:attrName>style.visibility</p:attrName>
                                        </p:attrNameLst>
                                      </p:cBhvr>
                                      <p:to>
                                        <p:strVal val="visible"/>
                                      </p:to>
                                    </p:set>
                                    <p:animEffect transition="in" filter="wipe(left)">
                                      <p:cBhvr>
                                        <p:cTn id="12" dur="500"/>
                                        <p:tgtEl>
                                          <p:spTgt spid="5529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5299">
                                            <p:txEl>
                                              <p:pRg st="2" end="2"/>
                                            </p:txEl>
                                          </p:spTgt>
                                        </p:tgtEl>
                                        <p:attrNameLst>
                                          <p:attrName>style.visibility</p:attrName>
                                        </p:attrNameLst>
                                      </p:cBhvr>
                                      <p:to>
                                        <p:strVal val="visible"/>
                                      </p:to>
                                    </p:set>
                                    <p:animEffect transition="in" filter="wipe(left)">
                                      <p:cBhvr>
                                        <p:cTn id="17" dur="500"/>
                                        <p:tgtEl>
                                          <p:spTgt spid="5529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5299">
                                            <p:txEl>
                                              <p:pRg st="3" end="3"/>
                                            </p:txEl>
                                          </p:spTgt>
                                        </p:tgtEl>
                                        <p:attrNameLst>
                                          <p:attrName>style.visibility</p:attrName>
                                        </p:attrNameLst>
                                      </p:cBhvr>
                                      <p:to>
                                        <p:strVal val="visible"/>
                                      </p:to>
                                    </p:set>
                                    <p:animEffect transition="in" filter="wipe(left)">
                                      <p:cBhvr>
                                        <p:cTn id="22" dur="500"/>
                                        <p:tgtEl>
                                          <p:spTgt spid="5529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build="p"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E8E0C0"/>
        </a:solidFill>
        <a:effectLst/>
      </p:bgPr>
    </p:bg>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a:xfrm>
            <a:off x="838200" y="381000"/>
            <a:ext cx="7772400" cy="1143000"/>
          </a:xfrm>
        </p:spPr>
        <p:txBody>
          <a:bodyPr/>
          <a:lstStyle/>
          <a:p>
            <a:r>
              <a:rPr lang="en-US" altLang="en-US" sz="3600">
                <a:solidFill>
                  <a:schemeClr val="accent2"/>
                </a:solidFill>
              </a:rPr>
              <a:t>Trademarks protect goodwill...</a:t>
            </a:r>
            <a:endParaRPr lang="en-US" altLang="en-US" sz="3600"/>
          </a:p>
        </p:txBody>
      </p:sp>
      <p:pic>
        <p:nvPicPr>
          <p:cNvPr id="211971" name="Picture 3" descr="H:\Presentations\Trademark Presentation\campbells.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6600" y="1371600"/>
            <a:ext cx="1474788" cy="2428875"/>
          </a:xfrm>
          <a:prstGeom prst="rect">
            <a:avLst/>
          </a:prstGeom>
          <a:noFill/>
          <a:extLst>
            <a:ext uri="{909E8E84-426E-40DD-AFC4-6F175D3DCCD1}">
              <a14:hiddenFill xmlns:a14="http://schemas.microsoft.com/office/drawing/2010/main">
                <a:solidFill>
                  <a:srgbClr val="FFFFFF"/>
                </a:solidFill>
              </a14:hiddenFill>
            </a:ext>
          </a:extLst>
        </p:spPr>
      </p:pic>
      <p:pic>
        <p:nvPicPr>
          <p:cNvPr id="211972" name="Picture 4" descr="H:\Presentations\Trademark Presentation\chrysler.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2057400"/>
            <a:ext cx="1447800" cy="1416050"/>
          </a:xfrm>
          <a:prstGeom prst="rect">
            <a:avLst/>
          </a:prstGeom>
          <a:noFill/>
          <a:extLst>
            <a:ext uri="{909E8E84-426E-40DD-AFC4-6F175D3DCCD1}">
              <a14:hiddenFill xmlns:a14="http://schemas.microsoft.com/office/drawing/2010/main">
                <a:solidFill>
                  <a:srgbClr val="FFFFFF"/>
                </a:solidFill>
              </a14:hiddenFill>
            </a:ext>
          </a:extLst>
        </p:spPr>
      </p:pic>
      <p:pic>
        <p:nvPicPr>
          <p:cNvPr id="211973" name="Picture 5" descr="H:\Presentations\Trademark Presentation\smith_bros.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3810000"/>
            <a:ext cx="4114800" cy="2655888"/>
          </a:xfrm>
          <a:prstGeom prst="rect">
            <a:avLst/>
          </a:prstGeom>
          <a:noFill/>
          <a:extLst>
            <a:ext uri="{909E8E84-426E-40DD-AFC4-6F175D3DCCD1}">
              <a14:hiddenFill xmlns:a14="http://schemas.microsoft.com/office/drawing/2010/main">
                <a:solidFill>
                  <a:srgbClr val="FFFFFF"/>
                </a:solidFill>
              </a14:hiddenFill>
            </a:ext>
          </a:extLst>
        </p:spPr>
      </p:pic>
      <p:pic>
        <p:nvPicPr>
          <p:cNvPr id="211974" name="Picture 6" descr="I:\Presentations\Internet_law_speech\ibm.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4495800"/>
            <a:ext cx="3171825" cy="1333500"/>
          </a:xfrm>
          <a:prstGeom prst="rect">
            <a:avLst/>
          </a:prstGeom>
          <a:noFill/>
          <a:extLst>
            <a:ext uri="{909E8E84-426E-40DD-AFC4-6F175D3DCCD1}">
              <a14:hiddenFill xmlns:a14="http://schemas.microsoft.com/office/drawing/2010/main">
                <a:solidFill>
                  <a:srgbClr val="FFFFFF"/>
                </a:solidFill>
              </a14:hiddenFill>
            </a:ext>
          </a:extLst>
        </p:spPr>
      </p:pic>
      <p:pic>
        <p:nvPicPr>
          <p:cNvPr id="211975" name="Picture 7" descr="I:\Presentations\Internet_law_speech\apple.gif"/>
          <p:cNvPicPr>
            <a:picLocks noChangeAspect="1" noChangeArrowheads="1"/>
          </p:cNvPicPr>
          <p:nvPr/>
        </p:nvPicPr>
        <p:blipFill>
          <a:blip r:embed="rId6">
            <a:extLst>
              <a:ext uri="{28A0092B-C50C-407E-A947-70E740481C1C}">
                <a14:useLocalDpi xmlns:a14="http://schemas.microsoft.com/office/drawing/2010/main" val="0"/>
              </a:ext>
            </a:extLst>
          </a:blip>
          <a:srcRect t="17143" r="22267" b="31429"/>
          <a:stretch>
            <a:fillRect/>
          </a:stretch>
        </p:blipFill>
        <p:spPr bwMode="auto">
          <a:xfrm>
            <a:off x="6400800" y="2286000"/>
            <a:ext cx="2514600" cy="942975"/>
          </a:xfrm>
          <a:prstGeom prst="rect">
            <a:avLst/>
          </a:prstGeom>
          <a:noFill/>
          <a:extLst>
            <a:ext uri="{909E8E84-426E-40DD-AFC4-6F175D3DCCD1}">
              <a14:hiddenFill xmlns:a14="http://schemas.microsoft.com/office/drawing/2010/main">
                <a:solidFill>
                  <a:srgbClr val="FFFFFF"/>
                </a:solidFill>
              </a14:hiddenFill>
            </a:ext>
          </a:extLst>
        </p:spPr>
      </p:pic>
      <p:pic>
        <p:nvPicPr>
          <p:cNvPr id="211976" name="Picture 8" descr="I:\Presentations\Internet_law_speech\bk.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1981200"/>
            <a:ext cx="2895600" cy="18176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0"/>
                                  </p:stCondLst>
                                  <p:childTnLst>
                                    <p:set>
                                      <p:cBhvr>
                                        <p:cTn id="6" dur="1" fill="hold">
                                          <p:stCondLst>
                                            <p:cond delay="0"/>
                                          </p:stCondLst>
                                        </p:cTn>
                                        <p:tgtEl>
                                          <p:spTgt spid="211971"/>
                                        </p:tgtEl>
                                        <p:attrNameLst>
                                          <p:attrName>style.visibility</p:attrName>
                                        </p:attrNameLst>
                                      </p:cBhvr>
                                      <p:to>
                                        <p:strVal val="visible"/>
                                      </p:to>
                                    </p:set>
                                    <p:animEffect transition="in" filter="box(out)">
                                      <p:cBhvr>
                                        <p:cTn id="7" dur="500"/>
                                        <p:tgtEl>
                                          <p:spTgt spid="211971"/>
                                        </p:tgtEl>
                                      </p:cBhvr>
                                    </p:animEffect>
                                  </p:childTnLst>
                                </p:cTn>
                              </p:par>
                            </p:childTnLst>
                          </p:cTn>
                        </p:par>
                        <p:par>
                          <p:cTn id="8" fill="hold" nodeType="afterGroup">
                            <p:stCondLst>
                              <p:cond delay="500"/>
                            </p:stCondLst>
                            <p:childTnLst>
                              <p:par>
                                <p:cTn id="9" presetID="4" presetClass="entr" presetSubtype="32" fill="hold" nodeType="afterEffect">
                                  <p:stCondLst>
                                    <p:cond delay="0"/>
                                  </p:stCondLst>
                                  <p:childTnLst>
                                    <p:set>
                                      <p:cBhvr>
                                        <p:cTn id="10" dur="1" fill="hold">
                                          <p:stCondLst>
                                            <p:cond delay="0"/>
                                          </p:stCondLst>
                                        </p:cTn>
                                        <p:tgtEl>
                                          <p:spTgt spid="211972"/>
                                        </p:tgtEl>
                                        <p:attrNameLst>
                                          <p:attrName>style.visibility</p:attrName>
                                        </p:attrNameLst>
                                      </p:cBhvr>
                                      <p:to>
                                        <p:strVal val="visible"/>
                                      </p:to>
                                    </p:set>
                                    <p:animEffect transition="in" filter="box(out)">
                                      <p:cBhvr>
                                        <p:cTn id="11" dur="500"/>
                                        <p:tgtEl>
                                          <p:spTgt spid="211972"/>
                                        </p:tgtEl>
                                      </p:cBhvr>
                                    </p:animEffect>
                                  </p:childTnLst>
                                </p:cTn>
                              </p:par>
                            </p:childTnLst>
                          </p:cTn>
                        </p:par>
                        <p:par>
                          <p:cTn id="12" fill="hold" nodeType="afterGroup">
                            <p:stCondLst>
                              <p:cond delay="1000"/>
                            </p:stCondLst>
                            <p:childTnLst>
                              <p:par>
                                <p:cTn id="13" presetID="4" presetClass="entr" presetSubtype="32" fill="hold" nodeType="afterEffect">
                                  <p:stCondLst>
                                    <p:cond delay="0"/>
                                  </p:stCondLst>
                                  <p:childTnLst>
                                    <p:set>
                                      <p:cBhvr>
                                        <p:cTn id="14" dur="1" fill="hold">
                                          <p:stCondLst>
                                            <p:cond delay="0"/>
                                          </p:stCondLst>
                                        </p:cTn>
                                        <p:tgtEl>
                                          <p:spTgt spid="211973"/>
                                        </p:tgtEl>
                                        <p:attrNameLst>
                                          <p:attrName>style.visibility</p:attrName>
                                        </p:attrNameLst>
                                      </p:cBhvr>
                                      <p:to>
                                        <p:strVal val="visible"/>
                                      </p:to>
                                    </p:set>
                                    <p:animEffect transition="in" filter="box(out)">
                                      <p:cBhvr>
                                        <p:cTn id="15" dur="500"/>
                                        <p:tgtEl>
                                          <p:spTgt spid="211973"/>
                                        </p:tgtEl>
                                      </p:cBhvr>
                                    </p:animEffect>
                                  </p:childTnLst>
                                </p:cTn>
                              </p:par>
                            </p:childTnLst>
                          </p:cTn>
                        </p:par>
                        <p:par>
                          <p:cTn id="16" fill="hold" nodeType="afterGroup">
                            <p:stCondLst>
                              <p:cond delay="1500"/>
                            </p:stCondLst>
                            <p:childTnLst>
                              <p:par>
                                <p:cTn id="17" presetID="4" presetClass="entr" presetSubtype="32" fill="hold" nodeType="afterEffect">
                                  <p:stCondLst>
                                    <p:cond delay="0"/>
                                  </p:stCondLst>
                                  <p:childTnLst>
                                    <p:set>
                                      <p:cBhvr>
                                        <p:cTn id="18" dur="1" fill="hold">
                                          <p:stCondLst>
                                            <p:cond delay="0"/>
                                          </p:stCondLst>
                                        </p:cTn>
                                        <p:tgtEl>
                                          <p:spTgt spid="211974"/>
                                        </p:tgtEl>
                                        <p:attrNameLst>
                                          <p:attrName>style.visibility</p:attrName>
                                        </p:attrNameLst>
                                      </p:cBhvr>
                                      <p:to>
                                        <p:strVal val="visible"/>
                                      </p:to>
                                    </p:set>
                                    <p:animEffect transition="in" filter="box(out)">
                                      <p:cBhvr>
                                        <p:cTn id="19" dur="500"/>
                                        <p:tgtEl>
                                          <p:spTgt spid="211974"/>
                                        </p:tgtEl>
                                      </p:cBhvr>
                                    </p:animEffect>
                                  </p:childTnLst>
                                </p:cTn>
                              </p:par>
                            </p:childTnLst>
                          </p:cTn>
                        </p:par>
                        <p:par>
                          <p:cTn id="20" fill="hold" nodeType="afterGroup">
                            <p:stCondLst>
                              <p:cond delay="2000"/>
                            </p:stCondLst>
                            <p:childTnLst>
                              <p:par>
                                <p:cTn id="21" presetID="4" presetClass="entr" presetSubtype="32" fill="hold" nodeType="afterEffect">
                                  <p:stCondLst>
                                    <p:cond delay="0"/>
                                  </p:stCondLst>
                                  <p:childTnLst>
                                    <p:set>
                                      <p:cBhvr>
                                        <p:cTn id="22" dur="1" fill="hold">
                                          <p:stCondLst>
                                            <p:cond delay="0"/>
                                          </p:stCondLst>
                                        </p:cTn>
                                        <p:tgtEl>
                                          <p:spTgt spid="211975"/>
                                        </p:tgtEl>
                                        <p:attrNameLst>
                                          <p:attrName>style.visibility</p:attrName>
                                        </p:attrNameLst>
                                      </p:cBhvr>
                                      <p:to>
                                        <p:strVal val="visible"/>
                                      </p:to>
                                    </p:set>
                                    <p:animEffect transition="in" filter="box(out)">
                                      <p:cBhvr>
                                        <p:cTn id="23" dur="500"/>
                                        <p:tgtEl>
                                          <p:spTgt spid="211975"/>
                                        </p:tgtEl>
                                      </p:cBhvr>
                                    </p:animEffect>
                                  </p:childTnLst>
                                </p:cTn>
                              </p:par>
                            </p:childTnLst>
                          </p:cTn>
                        </p:par>
                        <p:par>
                          <p:cTn id="24" fill="hold" nodeType="afterGroup">
                            <p:stCondLst>
                              <p:cond delay="2500"/>
                            </p:stCondLst>
                            <p:childTnLst>
                              <p:par>
                                <p:cTn id="25" presetID="4" presetClass="entr" presetSubtype="32" fill="hold" nodeType="afterEffect">
                                  <p:stCondLst>
                                    <p:cond delay="0"/>
                                  </p:stCondLst>
                                  <p:childTnLst>
                                    <p:set>
                                      <p:cBhvr>
                                        <p:cTn id="26" dur="1" fill="hold">
                                          <p:stCondLst>
                                            <p:cond delay="0"/>
                                          </p:stCondLst>
                                        </p:cTn>
                                        <p:tgtEl>
                                          <p:spTgt spid="211976"/>
                                        </p:tgtEl>
                                        <p:attrNameLst>
                                          <p:attrName>style.visibility</p:attrName>
                                        </p:attrNameLst>
                                      </p:cBhvr>
                                      <p:to>
                                        <p:strVal val="visible"/>
                                      </p:to>
                                    </p:set>
                                    <p:animEffect transition="in" filter="box(out)">
                                      <p:cBhvr>
                                        <p:cTn id="27" dur="500"/>
                                        <p:tgtEl>
                                          <p:spTgt spid="2119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Picture 2" descr="I:\Presentations\Trademark Presentations\graphics\KFCBUCKET-1711937.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219200"/>
            <a:ext cx="2857500" cy="2466975"/>
          </a:xfrm>
          <a:prstGeom prst="rect">
            <a:avLst/>
          </a:prstGeom>
          <a:noFill/>
          <a:extLst>
            <a:ext uri="{909E8E84-426E-40DD-AFC4-6F175D3DCCD1}">
              <a14:hiddenFill xmlns:a14="http://schemas.microsoft.com/office/drawing/2010/main">
                <a:solidFill>
                  <a:srgbClr val="FFFFFF"/>
                </a:solidFill>
              </a14:hiddenFill>
            </a:ext>
          </a:extLst>
        </p:spPr>
      </p:pic>
      <p:sp>
        <p:nvSpPr>
          <p:cNvPr id="212995" name="Rectangle 3"/>
          <p:cNvSpPr>
            <a:spLocks noGrp="1" noChangeArrowheads="1"/>
          </p:cNvSpPr>
          <p:nvPr>
            <p:ph type="ctrTitle"/>
          </p:nvPr>
        </p:nvSpPr>
        <p:spPr>
          <a:xfrm>
            <a:off x="3200400" y="304800"/>
            <a:ext cx="3505200" cy="1143000"/>
          </a:xfrm>
        </p:spPr>
        <p:txBody>
          <a:bodyPr/>
          <a:lstStyle/>
          <a:p>
            <a:pPr algn="l"/>
            <a:r>
              <a:rPr lang="en-US" altLang="en-US">
                <a:solidFill>
                  <a:srgbClr val="006600"/>
                </a:solidFill>
              </a:rPr>
              <a:t>Trade Dress</a:t>
            </a:r>
            <a:r>
              <a:rPr lang="en-US" altLang="en-US"/>
              <a:t/>
            </a:r>
            <a:br>
              <a:rPr lang="en-US" altLang="en-US"/>
            </a:br>
            <a:endParaRPr lang="en-US" altLang="en-US"/>
          </a:p>
        </p:txBody>
      </p:sp>
      <p:pic>
        <p:nvPicPr>
          <p:cNvPr id="212996" name="Picture 4" descr="I:\Presentations\Trademark Presentations\graphics\0696147-cokebottle.gif"/>
          <p:cNvPicPr>
            <a:picLocks noChangeAspect="1" noChangeArrowheads="1"/>
          </p:cNvPicPr>
          <p:nvPr/>
        </p:nvPicPr>
        <p:blipFill>
          <a:blip r:embed="rId4">
            <a:extLst>
              <a:ext uri="{28A0092B-C50C-407E-A947-70E740481C1C}">
                <a14:useLocalDpi xmlns:a14="http://schemas.microsoft.com/office/drawing/2010/main" val="0"/>
              </a:ext>
            </a:extLst>
          </a:blip>
          <a:srcRect l="35094" r="21976"/>
          <a:stretch>
            <a:fillRect/>
          </a:stretch>
        </p:blipFill>
        <p:spPr bwMode="auto">
          <a:xfrm>
            <a:off x="4953000" y="1219200"/>
            <a:ext cx="1600200" cy="4267200"/>
          </a:xfrm>
          <a:prstGeom prst="rect">
            <a:avLst/>
          </a:prstGeom>
          <a:noFill/>
          <a:extLst>
            <a:ext uri="{909E8E84-426E-40DD-AFC4-6F175D3DCCD1}">
              <a14:hiddenFill xmlns:a14="http://schemas.microsoft.com/office/drawing/2010/main">
                <a:solidFill>
                  <a:srgbClr val="FFFFFF"/>
                </a:solidFill>
              </a14:hiddenFill>
            </a:ext>
          </a:extLst>
        </p:spPr>
      </p:pic>
      <p:pic>
        <p:nvPicPr>
          <p:cNvPr id="212997" name="Picture 5" descr="I:\Presentations\Trademark Presentations\graphics\1026002-wd40 label.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34225" y="457200"/>
            <a:ext cx="2009775"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12998" name="Picture 6" descr="I:\Presentations\Trademark Presentations\graphics\wd40.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9000" y="1828800"/>
            <a:ext cx="1031875"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12999" name="Picture 7" descr="I:\Presentations\Trademark Presentations\graphics\coke-bottle.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9600" y="2286000"/>
            <a:ext cx="1295400" cy="3886200"/>
          </a:xfrm>
          <a:prstGeom prst="rect">
            <a:avLst/>
          </a:prstGeom>
          <a:noFill/>
          <a:extLst>
            <a:ext uri="{909E8E84-426E-40DD-AFC4-6F175D3DCCD1}">
              <a14:hiddenFill xmlns:a14="http://schemas.microsoft.com/office/drawing/2010/main">
                <a:solidFill>
                  <a:srgbClr val="FFFFFF"/>
                </a:solidFill>
              </a14:hiddenFill>
            </a:ext>
          </a:extLst>
        </p:spPr>
      </p:pic>
      <p:pic>
        <p:nvPicPr>
          <p:cNvPr id="213000" name="Picture 8" descr="I:\Presentations\Trademark Presentations\graphics\kfc-china.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000" y="2895600"/>
            <a:ext cx="2606675" cy="3581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212994"/>
                                        </p:tgtEl>
                                        <p:attrNameLst>
                                          <p:attrName>style.visibility</p:attrName>
                                        </p:attrNameLst>
                                      </p:cBhvr>
                                      <p:to>
                                        <p:strVal val="visible"/>
                                      </p:to>
                                    </p:set>
                                    <p:animEffect transition="in" filter="wipe(left)">
                                      <p:cBhvr>
                                        <p:cTn id="7" dur="500"/>
                                        <p:tgtEl>
                                          <p:spTgt spid="212994"/>
                                        </p:tgtEl>
                                      </p:cBhvr>
                                    </p:animEffect>
                                  </p:childTnLst>
                                </p:cTn>
                              </p:par>
                            </p:childTnLst>
                          </p:cTn>
                        </p:par>
                        <p:par>
                          <p:cTn id="8" fill="hold" nodeType="with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212996"/>
                                        </p:tgtEl>
                                        <p:attrNameLst>
                                          <p:attrName>style.visibility</p:attrName>
                                        </p:attrNameLst>
                                      </p:cBhvr>
                                      <p:to>
                                        <p:strVal val="visible"/>
                                      </p:to>
                                    </p:set>
                                    <p:animEffect transition="in" filter="wipe(left)">
                                      <p:cBhvr>
                                        <p:cTn id="11" dur="500"/>
                                        <p:tgtEl>
                                          <p:spTgt spid="212996"/>
                                        </p:tgtEl>
                                      </p:cBhvr>
                                    </p:animEffect>
                                  </p:childTnLst>
                                </p:cTn>
                              </p:par>
                            </p:childTnLst>
                          </p:cTn>
                        </p:par>
                        <p:par>
                          <p:cTn id="12" fill="hold" nodeType="with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212997"/>
                                        </p:tgtEl>
                                        <p:attrNameLst>
                                          <p:attrName>style.visibility</p:attrName>
                                        </p:attrNameLst>
                                      </p:cBhvr>
                                      <p:to>
                                        <p:strVal val="visible"/>
                                      </p:to>
                                    </p:set>
                                    <p:animEffect transition="in" filter="wipe(left)">
                                      <p:cBhvr>
                                        <p:cTn id="15" dur="500"/>
                                        <p:tgtEl>
                                          <p:spTgt spid="212997"/>
                                        </p:tgtEl>
                                      </p:cBhvr>
                                    </p:animEffect>
                                  </p:childTnLst>
                                </p:cTn>
                              </p:par>
                            </p:childTnLst>
                          </p:cTn>
                        </p:par>
                        <p:par>
                          <p:cTn id="16" fill="hold" nodeType="with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213000"/>
                                        </p:tgtEl>
                                        <p:attrNameLst>
                                          <p:attrName>style.visibility</p:attrName>
                                        </p:attrNameLst>
                                      </p:cBhvr>
                                      <p:to>
                                        <p:strVal val="visible"/>
                                      </p:to>
                                    </p:set>
                                    <p:animEffect transition="in" filter="wipe(left)">
                                      <p:cBhvr>
                                        <p:cTn id="19" dur="500"/>
                                        <p:tgtEl>
                                          <p:spTgt spid="213000"/>
                                        </p:tgtEl>
                                      </p:cBhvr>
                                    </p:animEffect>
                                  </p:childTnLst>
                                </p:cTn>
                              </p:par>
                            </p:childTnLst>
                          </p:cTn>
                        </p:par>
                        <p:par>
                          <p:cTn id="20" fill="hold" nodeType="withGroup">
                            <p:stCondLst>
                              <p:cond delay="2000"/>
                            </p:stCondLst>
                            <p:childTnLst>
                              <p:par>
                                <p:cTn id="21" presetID="22" presetClass="entr" presetSubtype="8" fill="hold" nodeType="afterEffect">
                                  <p:stCondLst>
                                    <p:cond delay="0"/>
                                  </p:stCondLst>
                                  <p:childTnLst>
                                    <p:set>
                                      <p:cBhvr>
                                        <p:cTn id="22" dur="1" fill="hold">
                                          <p:stCondLst>
                                            <p:cond delay="0"/>
                                          </p:stCondLst>
                                        </p:cTn>
                                        <p:tgtEl>
                                          <p:spTgt spid="212999"/>
                                        </p:tgtEl>
                                        <p:attrNameLst>
                                          <p:attrName>style.visibility</p:attrName>
                                        </p:attrNameLst>
                                      </p:cBhvr>
                                      <p:to>
                                        <p:strVal val="visible"/>
                                      </p:to>
                                    </p:set>
                                    <p:animEffect transition="in" filter="wipe(left)">
                                      <p:cBhvr>
                                        <p:cTn id="23" dur="500"/>
                                        <p:tgtEl>
                                          <p:spTgt spid="212999"/>
                                        </p:tgtEl>
                                      </p:cBhvr>
                                    </p:animEffect>
                                  </p:childTnLst>
                                </p:cTn>
                              </p:par>
                            </p:childTnLst>
                          </p:cTn>
                        </p:par>
                        <p:par>
                          <p:cTn id="24" fill="hold" nodeType="withGroup">
                            <p:stCondLst>
                              <p:cond delay="2500"/>
                            </p:stCondLst>
                            <p:childTnLst>
                              <p:par>
                                <p:cTn id="25" presetID="22" presetClass="entr" presetSubtype="8" fill="hold" nodeType="afterEffect">
                                  <p:stCondLst>
                                    <p:cond delay="0"/>
                                  </p:stCondLst>
                                  <p:childTnLst>
                                    <p:set>
                                      <p:cBhvr>
                                        <p:cTn id="26" dur="1" fill="hold">
                                          <p:stCondLst>
                                            <p:cond delay="0"/>
                                          </p:stCondLst>
                                        </p:cTn>
                                        <p:tgtEl>
                                          <p:spTgt spid="212998"/>
                                        </p:tgtEl>
                                        <p:attrNameLst>
                                          <p:attrName>style.visibility</p:attrName>
                                        </p:attrNameLst>
                                      </p:cBhvr>
                                      <p:to>
                                        <p:strVal val="visible"/>
                                      </p:to>
                                    </p:set>
                                    <p:animEffect transition="in" filter="wipe(left)">
                                      <p:cBhvr>
                                        <p:cTn id="27" dur="500"/>
                                        <p:tgtEl>
                                          <p:spTgt spid="2129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2" name="Picture 2" descr="I:\Presentations\Trademark Presentations\graphics\kfc-restaurant-color w dw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9600"/>
            <a:ext cx="8839200" cy="52482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215042"/>
                                        </p:tgtEl>
                                        <p:attrNameLst>
                                          <p:attrName>style.visibility</p:attrName>
                                        </p:attrNameLst>
                                      </p:cBhvr>
                                      <p:to>
                                        <p:strVal val="visible"/>
                                      </p:to>
                                    </p:set>
                                    <p:anim calcmode="lin" valueType="num">
                                      <p:cBhvr>
                                        <p:cTn id="7" dur="500" fill="hold"/>
                                        <p:tgtEl>
                                          <p:spTgt spid="215042"/>
                                        </p:tgtEl>
                                        <p:attrNameLst>
                                          <p:attrName>ppt_w</p:attrName>
                                        </p:attrNameLst>
                                      </p:cBhvr>
                                      <p:tavLst>
                                        <p:tav tm="0">
                                          <p:val>
                                            <p:fltVal val="0"/>
                                          </p:val>
                                        </p:tav>
                                        <p:tav tm="100000">
                                          <p:val>
                                            <p:strVal val="#ppt_w"/>
                                          </p:val>
                                        </p:tav>
                                      </p:tavLst>
                                    </p:anim>
                                    <p:anim calcmode="lin" valueType="num">
                                      <p:cBhvr>
                                        <p:cTn id="8" dur="500" fill="hold"/>
                                        <p:tgtEl>
                                          <p:spTgt spid="215042"/>
                                        </p:tgtEl>
                                        <p:attrNameLst>
                                          <p:attrName>ppt_h</p:attrName>
                                        </p:attrNameLst>
                                      </p:cBhvr>
                                      <p:tavLst>
                                        <p:tav tm="0">
                                          <p:val>
                                            <p:fltVal val="0"/>
                                          </p:val>
                                        </p:tav>
                                        <p:tav tm="100000">
                                          <p:val>
                                            <p:strVal val="#ppt_h"/>
                                          </p:val>
                                        </p:tav>
                                      </p:tavLst>
                                    </p:anim>
                                    <p:anim calcmode="lin" valueType="num">
                                      <p:cBhvr>
                                        <p:cTn id="9" dur="500" fill="hold"/>
                                        <p:tgtEl>
                                          <p:spTgt spid="215042"/>
                                        </p:tgtEl>
                                        <p:attrNameLst>
                                          <p:attrName>ppt_x</p:attrName>
                                        </p:attrNameLst>
                                      </p:cBhvr>
                                      <p:tavLst>
                                        <p:tav tm="0">
                                          <p:val>
                                            <p:fltVal val="0.5"/>
                                          </p:val>
                                        </p:tav>
                                        <p:tav tm="100000">
                                          <p:val>
                                            <p:strVal val="#ppt_x"/>
                                          </p:val>
                                        </p:tav>
                                      </p:tavLst>
                                    </p:anim>
                                    <p:anim calcmode="lin" valueType="num">
                                      <p:cBhvr>
                                        <p:cTn id="10" dur="500" fill="hold"/>
                                        <p:tgtEl>
                                          <p:spTgt spid="21504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2" descr="I:\Presentations\Trademark Presentations\graphics\deere-tracto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84613"/>
            <a:ext cx="9144000" cy="2973387"/>
          </a:xfrm>
          <a:prstGeom prst="rect">
            <a:avLst/>
          </a:prstGeom>
          <a:noFill/>
          <a:extLst>
            <a:ext uri="{909E8E84-426E-40DD-AFC4-6F175D3DCCD1}">
              <a14:hiddenFill xmlns:a14="http://schemas.microsoft.com/office/drawing/2010/main">
                <a:solidFill>
                  <a:srgbClr val="FFFFFF"/>
                </a:solidFill>
              </a14:hiddenFill>
            </a:ext>
          </a:extLst>
        </p:spPr>
      </p:pic>
      <p:sp>
        <p:nvSpPr>
          <p:cNvPr id="217091" name="Rectangle 3"/>
          <p:cNvSpPr>
            <a:spLocks noGrp="1" noChangeArrowheads="1"/>
          </p:cNvSpPr>
          <p:nvPr>
            <p:ph type="ctrTitle"/>
          </p:nvPr>
        </p:nvSpPr>
        <p:spPr>
          <a:xfrm>
            <a:off x="457200" y="685800"/>
            <a:ext cx="7772400" cy="1143000"/>
          </a:xfrm>
        </p:spPr>
        <p:txBody>
          <a:bodyPr/>
          <a:lstStyle/>
          <a:p>
            <a:pPr algn="l"/>
            <a:r>
              <a:rPr lang="en-US" altLang="en-US">
                <a:solidFill>
                  <a:srgbClr val="006600"/>
                </a:solidFill>
              </a:rPr>
              <a:t>Product color or configuration:</a:t>
            </a:r>
            <a:r>
              <a:rPr lang="en-US" altLang="en-US"/>
              <a:t/>
            </a:r>
            <a:br>
              <a:rPr lang="en-US" altLang="en-US"/>
            </a:br>
            <a:endParaRPr lang="en-US" altLang="en-US"/>
          </a:p>
        </p:txBody>
      </p:sp>
      <p:pic>
        <p:nvPicPr>
          <p:cNvPr id="217092" name="Picture 4" descr="I:\Presentations\Trademark Presentations\graphics\1546541-john deere - color.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1371600"/>
            <a:ext cx="4457700" cy="20653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2" descr="I:\Presentations\Trademark Presentations\graphics\1439132-fiberglas.gif"/>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28800" y="2667000"/>
            <a:ext cx="4171950" cy="2197100"/>
          </a:xfrm>
          <a:prstGeom prst="rect">
            <a:avLst/>
          </a:prstGeom>
          <a:noFill/>
          <a:extLst>
            <a:ext uri="{909E8E84-426E-40DD-AFC4-6F175D3DCCD1}">
              <a14:hiddenFill xmlns:a14="http://schemas.microsoft.com/office/drawing/2010/main">
                <a:solidFill>
                  <a:srgbClr val="FFFFFF"/>
                </a:solidFill>
              </a14:hiddenFill>
            </a:ext>
          </a:extLst>
        </p:spPr>
      </p:pic>
      <p:pic>
        <p:nvPicPr>
          <p:cNvPr id="219139" name="Picture 3" descr="I:\Presentations\Trademark Presentations\graphics\panthnav.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5029200"/>
            <a:ext cx="8077200" cy="140493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19140" name="Object 4"/>
          <p:cNvGraphicFramePr>
            <a:graphicFrameLocks noChangeAspect="1"/>
          </p:cNvGraphicFramePr>
          <p:nvPr/>
        </p:nvGraphicFramePr>
        <p:xfrm>
          <a:off x="1066800" y="609600"/>
          <a:ext cx="1905000" cy="1828800"/>
        </p:xfrm>
        <a:graphic>
          <a:graphicData uri="http://schemas.openxmlformats.org/presentationml/2006/ole">
            <mc:AlternateContent xmlns:mc="http://schemas.openxmlformats.org/markup-compatibility/2006">
              <mc:Choice xmlns:v="urn:schemas-microsoft-com:vml" Requires="v">
                <p:oleObj spid="_x0000_s219183" name="Photo Editor Photo" r:id="rId6" imgW="704948" imgH="676369" progId="MSPhotoEd.3">
                  <p:embed/>
                </p:oleObj>
              </mc:Choice>
              <mc:Fallback>
                <p:oleObj name="Photo Editor Photo" r:id="rId6" imgW="704948" imgH="676369" progId="MSPhotoEd.3">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6800" y="609600"/>
                        <a:ext cx="19050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9141" name="Object 5"/>
          <p:cNvGraphicFramePr>
            <a:graphicFrameLocks noChangeAspect="1"/>
          </p:cNvGraphicFramePr>
          <p:nvPr/>
        </p:nvGraphicFramePr>
        <p:xfrm>
          <a:off x="6705600" y="304800"/>
          <a:ext cx="2092325" cy="4457700"/>
        </p:xfrm>
        <a:graphic>
          <a:graphicData uri="http://schemas.openxmlformats.org/presentationml/2006/ole">
            <mc:AlternateContent xmlns:mc="http://schemas.openxmlformats.org/markup-compatibility/2006">
              <mc:Choice xmlns:v="urn:schemas-microsoft-com:vml" Requires="v">
                <p:oleObj spid="_x0000_s219184" name="Photo Editor Photo" r:id="rId8" imgW="1019048" imgH="2172003" progId="MSPhotoEd.3">
                  <p:embed/>
                </p:oleObj>
              </mc:Choice>
              <mc:Fallback>
                <p:oleObj name="Photo Editor Photo" r:id="rId8" imgW="1019048" imgH="2172003" progId="MSPhotoEd.3">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05600" y="304800"/>
                        <a:ext cx="2092325" cy="445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19142" name="Picture 6" descr="I:\Presentations\Trademark Presentations\graphics\800panther3.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33800" y="762000"/>
            <a:ext cx="2362200" cy="13287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ChangeArrowheads="1"/>
          </p:cNvSpPr>
          <p:nvPr>
            <p:ph type="title" idx="4294967295"/>
          </p:nvPr>
        </p:nvSpPr>
        <p:spPr/>
        <p:txBody>
          <a:bodyPr/>
          <a:lstStyle/>
          <a:p>
            <a:r>
              <a:rPr lang="en-US" altLang="en-US">
                <a:solidFill>
                  <a:schemeClr val="accent2"/>
                </a:solidFill>
              </a:rPr>
              <a:t>Marks evolve over time:</a:t>
            </a:r>
          </a:p>
        </p:txBody>
      </p:sp>
      <p:pic>
        <p:nvPicPr>
          <p:cNvPr id="288771" name="Picture 3" descr="I:\Presentations\Trademark Presentations\graphics\logo-appl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133600"/>
            <a:ext cx="8001000" cy="35417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288771"/>
                                        </p:tgtEl>
                                        <p:attrNameLst>
                                          <p:attrName>style.visibility</p:attrName>
                                        </p:attrNameLst>
                                      </p:cBhvr>
                                      <p:to>
                                        <p:strVal val="visible"/>
                                      </p:to>
                                    </p:set>
                                    <p:animEffect transition="in" filter="wipe(left)">
                                      <p:cBhvr>
                                        <p:cTn id="7" dur="500"/>
                                        <p:tgtEl>
                                          <p:spTgt spid="2887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8" name="Picture 2" descr="I:\Presentations\Trademark Presentations\graphics\logo-microsof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47738"/>
            <a:ext cx="8763000" cy="49958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290818"/>
                                        </p:tgtEl>
                                        <p:attrNameLst>
                                          <p:attrName>style.visibility</p:attrName>
                                        </p:attrNameLst>
                                      </p:cBhvr>
                                      <p:to>
                                        <p:strVal val="visible"/>
                                      </p:to>
                                    </p:set>
                                    <p:animEffect transition="in" filter="wipe(up)">
                                      <p:cBhvr>
                                        <p:cTn id="7" dur="500"/>
                                        <p:tgtEl>
                                          <p:spTgt spid="2908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2" descr="I:\Presentations\Trademark Presentations\graphics\exxon-newnam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362200"/>
            <a:ext cx="8686800" cy="4168775"/>
          </a:xfrm>
          <a:prstGeom prst="rect">
            <a:avLst/>
          </a:prstGeom>
          <a:noFill/>
          <a:extLst>
            <a:ext uri="{909E8E84-426E-40DD-AFC4-6F175D3DCCD1}">
              <a14:hiddenFill xmlns:a14="http://schemas.microsoft.com/office/drawing/2010/main">
                <a:solidFill>
                  <a:srgbClr val="FFFFFF"/>
                </a:solidFill>
              </a14:hiddenFill>
            </a:ext>
          </a:extLst>
        </p:spPr>
      </p:pic>
      <p:pic>
        <p:nvPicPr>
          <p:cNvPr id="291843" name="Picture 3" descr="I:\Presentations\Trademark Presentations\graphics\esso2.tif"/>
          <p:cNvPicPr>
            <a:picLocks noChangeAspect="1" noChangeArrowheads="1"/>
          </p:cNvPicPr>
          <p:nvPr/>
        </p:nvPicPr>
        <p:blipFill>
          <a:blip r:embed="rId4">
            <a:clrChange>
              <a:clrFrom>
                <a:srgbClr val="EFEFEF"/>
              </a:clrFrom>
              <a:clrTo>
                <a:srgbClr val="EFEFEF">
                  <a:alpha val="0"/>
                </a:srgbClr>
              </a:clrTo>
            </a:clrChange>
            <a:extLst>
              <a:ext uri="{28A0092B-C50C-407E-A947-70E740481C1C}">
                <a14:useLocalDpi xmlns:a14="http://schemas.microsoft.com/office/drawing/2010/main" val="0"/>
              </a:ext>
            </a:extLst>
          </a:blip>
          <a:srcRect/>
          <a:stretch>
            <a:fillRect/>
          </a:stretch>
        </p:blipFill>
        <p:spPr bwMode="auto">
          <a:xfrm>
            <a:off x="5715000" y="609600"/>
            <a:ext cx="2689225" cy="1609725"/>
          </a:xfrm>
          <a:prstGeom prst="rect">
            <a:avLst/>
          </a:prstGeom>
          <a:noFill/>
          <a:extLst>
            <a:ext uri="{909E8E84-426E-40DD-AFC4-6F175D3DCCD1}">
              <a14:hiddenFill xmlns:a14="http://schemas.microsoft.com/office/drawing/2010/main">
                <a:solidFill>
                  <a:srgbClr val="FFFFFF"/>
                </a:solidFill>
              </a14:hiddenFill>
            </a:ext>
          </a:extLst>
        </p:spPr>
      </p:pic>
      <p:pic>
        <p:nvPicPr>
          <p:cNvPr id="291844" name="Picture 4" descr="I:\Presentations\Trademark Presentations\graphics\esso1.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685800"/>
            <a:ext cx="2276475" cy="15271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291844"/>
                                        </p:tgtEl>
                                        <p:attrNameLst>
                                          <p:attrName>style.visibility</p:attrName>
                                        </p:attrNameLst>
                                      </p:cBhvr>
                                      <p:to>
                                        <p:strVal val="visible"/>
                                      </p:to>
                                    </p:set>
                                    <p:animEffect transition="in" filter="wipe(left)">
                                      <p:cBhvr>
                                        <p:cTn id="7" dur="500"/>
                                        <p:tgtEl>
                                          <p:spTgt spid="291844"/>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291843"/>
                                        </p:tgtEl>
                                        <p:attrNameLst>
                                          <p:attrName>style.visibility</p:attrName>
                                        </p:attrNameLst>
                                      </p:cBhvr>
                                      <p:to>
                                        <p:strVal val="visible"/>
                                      </p:to>
                                    </p:set>
                                    <p:animEffect transition="in" filter="wipe(left)">
                                      <p:cBhvr>
                                        <p:cTn id="11" dur="500"/>
                                        <p:tgtEl>
                                          <p:spTgt spid="291843"/>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291842"/>
                                        </p:tgtEl>
                                        <p:attrNameLst>
                                          <p:attrName>style.visibility</p:attrName>
                                        </p:attrNameLst>
                                      </p:cBhvr>
                                      <p:to>
                                        <p:strVal val="visible"/>
                                      </p:to>
                                    </p:set>
                                    <p:animEffect transition="in" filter="wipe(left)">
                                      <p:cBhvr>
                                        <p:cTn id="15" dur="500"/>
                                        <p:tgtEl>
                                          <p:spTgt spid="2918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Picture 2" descr="I:\Presentations\Trademark Presentation\graphics\bettycrocker198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743200"/>
            <a:ext cx="1679575"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25283" name="Picture 3" descr="I:\Presentations\Trademark Presentation\graphics\bettycrocker3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81000"/>
            <a:ext cx="167005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225284" name="Picture 4" descr="I:\Presentations\Trademark Presentation\graphics\bettycrocker5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381000"/>
            <a:ext cx="1649413" cy="2133600"/>
          </a:xfrm>
          <a:prstGeom prst="rect">
            <a:avLst/>
          </a:prstGeom>
          <a:noFill/>
          <a:extLst>
            <a:ext uri="{909E8E84-426E-40DD-AFC4-6F175D3DCCD1}">
              <a14:hiddenFill xmlns:a14="http://schemas.microsoft.com/office/drawing/2010/main">
                <a:solidFill>
                  <a:srgbClr val="FFFFFF"/>
                </a:solidFill>
              </a14:hiddenFill>
            </a:ext>
          </a:extLst>
        </p:spPr>
      </p:pic>
      <p:pic>
        <p:nvPicPr>
          <p:cNvPr id="225285" name="Picture 5" descr="I:\Presentations\Trademark Presentation\graphics\bettycrocker6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381000"/>
            <a:ext cx="1719263" cy="2133600"/>
          </a:xfrm>
          <a:prstGeom prst="rect">
            <a:avLst/>
          </a:prstGeom>
          <a:noFill/>
          <a:extLst>
            <a:ext uri="{909E8E84-426E-40DD-AFC4-6F175D3DCCD1}">
              <a14:hiddenFill xmlns:a14="http://schemas.microsoft.com/office/drawing/2010/main">
                <a:solidFill>
                  <a:srgbClr val="FFFFFF"/>
                </a:solidFill>
              </a14:hiddenFill>
            </a:ext>
          </a:extLst>
        </p:spPr>
      </p:pic>
      <p:pic>
        <p:nvPicPr>
          <p:cNvPr id="225286" name="Picture 6" descr="I:\Presentations\Trademark Presentation\graphics\bettycrocker68.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29400" y="381000"/>
            <a:ext cx="1804988" cy="2133600"/>
          </a:xfrm>
          <a:prstGeom prst="rect">
            <a:avLst/>
          </a:prstGeom>
          <a:noFill/>
          <a:extLst>
            <a:ext uri="{909E8E84-426E-40DD-AFC4-6F175D3DCCD1}">
              <a14:hiddenFill xmlns:a14="http://schemas.microsoft.com/office/drawing/2010/main">
                <a:solidFill>
                  <a:srgbClr val="FFFFFF"/>
                </a:solidFill>
              </a14:hiddenFill>
            </a:ext>
          </a:extLst>
        </p:spPr>
      </p:pic>
      <p:pic>
        <p:nvPicPr>
          <p:cNvPr id="225287" name="Picture 7" descr="I:\Presentations\Trademark Presentation\graphics\bettycrocker96.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29400" y="2743200"/>
            <a:ext cx="1768475"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25288" name="Picture 8" descr="I:\Presentations\Trademark Presentation\graphics\bettycrocker72.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38400" y="2743200"/>
            <a:ext cx="172085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25289" name="Picture 9" descr="I:\Presentations\Trademark Presentation\graphics\bettycrocker80.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00" y="2743200"/>
            <a:ext cx="165735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25290" name="Picture 10" descr="I:\Presentations\Trademark Presentation\graphics\bettycrocker-logo-2.gif"/>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67000" y="5105400"/>
            <a:ext cx="3429000" cy="1371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500"/>
                                  </p:stCondLst>
                                  <p:childTnLst>
                                    <p:set>
                                      <p:cBhvr>
                                        <p:cTn id="6" dur="1" fill="hold">
                                          <p:stCondLst>
                                            <p:cond delay="0"/>
                                          </p:stCondLst>
                                        </p:cTn>
                                        <p:tgtEl>
                                          <p:spTgt spid="225283"/>
                                        </p:tgtEl>
                                        <p:attrNameLst>
                                          <p:attrName>style.visibility</p:attrName>
                                        </p:attrNameLst>
                                      </p:cBhvr>
                                      <p:to>
                                        <p:strVal val="visible"/>
                                      </p:to>
                                    </p:set>
                                    <p:animEffect transition="in" filter="dissolve">
                                      <p:cBhvr>
                                        <p:cTn id="7" dur="500"/>
                                        <p:tgtEl>
                                          <p:spTgt spid="225283"/>
                                        </p:tgtEl>
                                      </p:cBhvr>
                                    </p:animEffect>
                                  </p:childTnLst>
                                </p:cTn>
                              </p:par>
                            </p:childTnLst>
                          </p:cTn>
                        </p:par>
                        <p:par>
                          <p:cTn id="8" fill="hold" nodeType="afterGroup">
                            <p:stCondLst>
                              <p:cond delay="1000"/>
                            </p:stCondLst>
                            <p:childTnLst>
                              <p:par>
                                <p:cTn id="9" presetID="9" presetClass="entr" presetSubtype="0" fill="hold" nodeType="afterEffect">
                                  <p:stCondLst>
                                    <p:cond delay="500"/>
                                  </p:stCondLst>
                                  <p:childTnLst>
                                    <p:set>
                                      <p:cBhvr>
                                        <p:cTn id="10" dur="1" fill="hold">
                                          <p:stCondLst>
                                            <p:cond delay="0"/>
                                          </p:stCondLst>
                                        </p:cTn>
                                        <p:tgtEl>
                                          <p:spTgt spid="225284"/>
                                        </p:tgtEl>
                                        <p:attrNameLst>
                                          <p:attrName>style.visibility</p:attrName>
                                        </p:attrNameLst>
                                      </p:cBhvr>
                                      <p:to>
                                        <p:strVal val="visible"/>
                                      </p:to>
                                    </p:set>
                                    <p:animEffect transition="in" filter="dissolve">
                                      <p:cBhvr>
                                        <p:cTn id="11" dur="500"/>
                                        <p:tgtEl>
                                          <p:spTgt spid="225284"/>
                                        </p:tgtEl>
                                      </p:cBhvr>
                                    </p:animEffect>
                                  </p:childTnLst>
                                </p:cTn>
                              </p:par>
                            </p:childTnLst>
                          </p:cTn>
                        </p:par>
                        <p:par>
                          <p:cTn id="12" fill="hold" nodeType="afterGroup">
                            <p:stCondLst>
                              <p:cond delay="2000"/>
                            </p:stCondLst>
                            <p:childTnLst>
                              <p:par>
                                <p:cTn id="13" presetID="9" presetClass="entr" presetSubtype="0" fill="hold" nodeType="afterEffect">
                                  <p:stCondLst>
                                    <p:cond delay="500"/>
                                  </p:stCondLst>
                                  <p:childTnLst>
                                    <p:set>
                                      <p:cBhvr>
                                        <p:cTn id="14" dur="1" fill="hold">
                                          <p:stCondLst>
                                            <p:cond delay="0"/>
                                          </p:stCondLst>
                                        </p:cTn>
                                        <p:tgtEl>
                                          <p:spTgt spid="225285"/>
                                        </p:tgtEl>
                                        <p:attrNameLst>
                                          <p:attrName>style.visibility</p:attrName>
                                        </p:attrNameLst>
                                      </p:cBhvr>
                                      <p:to>
                                        <p:strVal val="visible"/>
                                      </p:to>
                                    </p:set>
                                    <p:animEffect transition="in" filter="dissolve">
                                      <p:cBhvr>
                                        <p:cTn id="15" dur="500"/>
                                        <p:tgtEl>
                                          <p:spTgt spid="225285"/>
                                        </p:tgtEl>
                                      </p:cBhvr>
                                    </p:animEffect>
                                  </p:childTnLst>
                                </p:cTn>
                              </p:par>
                            </p:childTnLst>
                          </p:cTn>
                        </p:par>
                        <p:par>
                          <p:cTn id="16" fill="hold" nodeType="afterGroup">
                            <p:stCondLst>
                              <p:cond delay="3000"/>
                            </p:stCondLst>
                            <p:childTnLst>
                              <p:par>
                                <p:cTn id="17" presetID="9" presetClass="entr" presetSubtype="0" fill="hold" nodeType="afterEffect">
                                  <p:stCondLst>
                                    <p:cond delay="500"/>
                                  </p:stCondLst>
                                  <p:childTnLst>
                                    <p:set>
                                      <p:cBhvr>
                                        <p:cTn id="18" dur="1" fill="hold">
                                          <p:stCondLst>
                                            <p:cond delay="0"/>
                                          </p:stCondLst>
                                        </p:cTn>
                                        <p:tgtEl>
                                          <p:spTgt spid="225286"/>
                                        </p:tgtEl>
                                        <p:attrNameLst>
                                          <p:attrName>style.visibility</p:attrName>
                                        </p:attrNameLst>
                                      </p:cBhvr>
                                      <p:to>
                                        <p:strVal val="visible"/>
                                      </p:to>
                                    </p:set>
                                    <p:animEffect transition="in" filter="dissolve">
                                      <p:cBhvr>
                                        <p:cTn id="19" dur="500"/>
                                        <p:tgtEl>
                                          <p:spTgt spid="225286"/>
                                        </p:tgtEl>
                                      </p:cBhvr>
                                    </p:animEffect>
                                  </p:childTnLst>
                                </p:cTn>
                              </p:par>
                            </p:childTnLst>
                          </p:cTn>
                        </p:par>
                        <p:par>
                          <p:cTn id="20" fill="hold" nodeType="afterGroup">
                            <p:stCondLst>
                              <p:cond delay="4000"/>
                            </p:stCondLst>
                            <p:childTnLst>
                              <p:par>
                                <p:cTn id="21" presetID="9" presetClass="entr" presetSubtype="0" fill="hold" nodeType="afterEffect">
                                  <p:stCondLst>
                                    <p:cond delay="500"/>
                                  </p:stCondLst>
                                  <p:childTnLst>
                                    <p:set>
                                      <p:cBhvr>
                                        <p:cTn id="22" dur="1" fill="hold">
                                          <p:stCondLst>
                                            <p:cond delay="0"/>
                                          </p:stCondLst>
                                        </p:cTn>
                                        <p:tgtEl>
                                          <p:spTgt spid="225289"/>
                                        </p:tgtEl>
                                        <p:attrNameLst>
                                          <p:attrName>style.visibility</p:attrName>
                                        </p:attrNameLst>
                                      </p:cBhvr>
                                      <p:to>
                                        <p:strVal val="visible"/>
                                      </p:to>
                                    </p:set>
                                    <p:animEffect transition="in" filter="dissolve">
                                      <p:cBhvr>
                                        <p:cTn id="23" dur="500"/>
                                        <p:tgtEl>
                                          <p:spTgt spid="225289"/>
                                        </p:tgtEl>
                                      </p:cBhvr>
                                    </p:animEffect>
                                  </p:childTnLst>
                                </p:cTn>
                              </p:par>
                            </p:childTnLst>
                          </p:cTn>
                        </p:par>
                        <p:par>
                          <p:cTn id="24" fill="hold" nodeType="afterGroup">
                            <p:stCondLst>
                              <p:cond delay="5000"/>
                            </p:stCondLst>
                            <p:childTnLst>
                              <p:par>
                                <p:cTn id="25" presetID="9" presetClass="entr" presetSubtype="0" fill="hold" nodeType="afterEffect">
                                  <p:stCondLst>
                                    <p:cond delay="500"/>
                                  </p:stCondLst>
                                  <p:childTnLst>
                                    <p:set>
                                      <p:cBhvr>
                                        <p:cTn id="26" dur="1" fill="hold">
                                          <p:stCondLst>
                                            <p:cond delay="0"/>
                                          </p:stCondLst>
                                        </p:cTn>
                                        <p:tgtEl>
                                          <p:spTgt spid="225288"/>
                                        </p:tgtEl>
                                        <p:attrNameLst>
                                          <p:attrName>style.visibility</p:attrName>
                                        </p:attrNameLst>
                                      </p:cBhvr>
                                      <p:to>
                                        <p:strVal val="visible"/>
                                      </p:to>
                                    </p:set>
                                    <p:animEffect transition="in" filter="dissolve">
                                      <p:cBhvr>
                                        <p:cTn id="27" dur="500"/>
                                        <p:tgtEl>
                                          <p:spTgt spid="225288"/>
                                        </p:tgtEl>
                                      </p:cBhvr>
                                    </p:animEffect>
                                  </p:childTnLst>
                                </p:cTn>
                              </p:par>
                            </p:childTnLst>
                          </p:cTn>
                        </p:par>
                        <p:par>
                          <p:cTn id="28" fill="hold" nodeType="afterGroup">
                            <p:stCondLst>
                              <p:cond delay="6000"/>
                            </p:stCondLst>
                            <p:childTnLst>
                              <p:par>
                                <p:cTn id="29" presetID="9" presetClass="entr" presetSubtype="0" fill="hold" nodeType="afterEffect">
                                  <p:stCondLst>
                                    <p:cond delay="500"/>
                                  </p:stCondLst>
                                  <p:childTnLst>
                                    <p:set>
                                      <p:cBhvr>
                                        <p:cTn id="30" dur="1" fill="hold">
                                          <p:stCondLst>
                                            <p:cond delay="0"/>
                                          </p:stCondLst>
                                        </p:cTn>
                                        <p:tgtEl>
                                          <p:spTgt spid="225282"/>
                                        </p:tgtEl>
                                        <p:attrNameLst>
                                          <p:attrName>style.visibility</p:attrName>
                                        </p:attrNameLst>
                                      </p:cBhvr>
                                      <p:to>
                                        <p:strVal val="visible"/>
                                      </p:to>
                                    </p:set>
                                    <p:animEffect transition="in" filter="dissolve">
                                      <p:cBhvr>
                                        <p:cTn id="31" dur="500"/>
                                        <p:tgtEl>
                                          <p:spTgt spid="225282"/>
                                        </p:tgtEl>
                                      </p:cBhvr>
                                    </p:animEffect>
                                  </p:childTnLst>
                                </p:cTn>
                              </p:par>
                            </p:childTnLst>
                          </p:cTn>
                        </p:par>
                        <p:par>
                          <p:cTn id="32" fill="hold" nodeType="afterGroup">
                            <p:stCondLst>
                              <p:cond delay="7000"/>
                            </p:stCondLst>
                            <p:childTnLst>
                              <p:par>
                                <p:cTn id="33" presetID="9" presetClass="entr" presetSubtype="0" fill="hold" nodeType="afterEffect">
                                  <p:stCondLst>
                                    <p:cond delay="500"/>
                                  </p:stCondLst>
                                  <p:childTnLst>
                                    <p:set>
                                      <p:cBhvr>
                                        <p:cTn id="34" dur="1" fill="hold">
                                          <p:stCondLst>
                                            <p:cond delay="0"/>
                                          </p:stCondLst>
                                        </p:cTn>
                                        <p:tgtEl>
                                          <p:spTgt spid="225287"/>
                                        </p:tgtEl>
                                        <p:attrNameLst>
                                          <p:attrName>style.visibility</p:attrName>
                                        </p:attrNameLst>
                                      </p:cBhvr>
                                      <p:to>
                                        <p:strVal val="visible"/>
                                      </p:to>
                                    </p:set>
                                    <p:animEffect transition="in" filter="dissolve">
                                      <p:cBhvr>
                                        <p:cTn id="35" dur="500"/>
                                        <p:tgtEl>
                                          <p:spTgt spid="2252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p:txBody>
          <a:bodyPr/>
          <a:lstStyle/>
          <a:p>
            <a:r>
              <a:rPr lang="en-US" altLang="en-US" sz="3600">
                <a:solidFill>
                  <a:schemeClr val="accent2"/>
                </a:solidFill>
              </a:rPr>
              <a:t>What can be protected by Copyright?</a:t>
            </a:r>
            <a:endParaRPr lang="en-US" altLang="en-US"/>
          </a:p>
        </p:txBody>
      </p:sp>
      <p:pic>
        <p:nvPicPr>
          <p:cNvPr id="324610" name="Picture 2" descr="http://highdefdiscnews.com/screenshots/how_the_west_was_won_2.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9539" b="20575"/>
          <a:stretch/>
        </p:blipFill>
        <p:spPr bwMode="auto">
          <a:xfrm>
            <a:off x="2895600" y="4694712"/>
            <a:ext cx="6019800" cy="2030680"/>
          </a:xfrm>
          <a:prstGeom prst="rect">
            <a:avLst/>
          </a:prstGeom>
          <a:noFill/>
          <a:extLst>
            <a:ext uri="{909E8E84-426E-40DD-AFC4-6F175D3DCCD1}">
              <a14:hiddenFill xmlns:a14="http://schemas.microsoft.com/office/drawing/2010/main">
                <a:solidFill>
                  <a:srgbClr val="FFFFFF"/>
                </a:solidFill>
              </a14:hiddenFill>
            </a:ext>
          </a:extLst>
        </p:spPr>
      </p:pic>
      <p:sp>
        <p:nvSpPr>
          <p:cNvPr id="256003" name="Rectangle 3"/>
          <p:cNvSpPr>
            <a:spLocks noGrp="1" noChangeArrowheads="1"/>
          </p:cNvSpPr>
          <p:nvPr>
            <p:ph type="body" idx="1"/>
          </p:nvPr>
        </p:nvSpPr>
        <p:spPr>
          <a:xfrm>
            <a:off x="685800" y="1981200"/>
            <a:ext cx="7772400" cy="4648200"/>
          </a:xfrm>
        </p:spPr>
        <p:txBody>
          <a:bodyPr/>
          <a:lstStyle/>
          <a:p>
            <a:r>
              <a:rPr lang="en-US" altLang="en-US" sz="2800"/>
              <a:t>Literary Works (including Computer Programs)</a:t>
            </a:r>
          </a:p>
          <a:p>
            <a:r>
              <a:rPr lang="en-US" altLang="en-US" sz="2800"/>
              <a:t>Musical Works (including accompanying words)</a:t>
            </a:r>
          </a:p>
          <a:p>
            <a:r>
              <a:rPr lang="en-US" altLang="en-US" sz="2800"/>
              <a:t>Dramatic Works (including accompanying music)</a:t>
            </a:r>
          </a:p>
          <a:p>
            <a:r>
              <a:rPr lang="en-US" altLang="en-US" sz="2800"/>
              <a:t>Pantomimes &amp; Choreography</a:t>
            </a:r>
          </a:p>
          <a:p>
            <a:r>
              <a:rPr lang="en-US" altLang="en-US" sz="2800"/>
              <a:t>Pictorial, Graphic, Sculptural Works</a:t>
            </a:r>
          </a:p>
          <a:p>
            <a:r>
              <a:rPr lang="en-US" altLang="en-US" sz="2800"/>
              <a:t>Motion Pictures and other Audiovisual Works</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title" idx="4294967295"/>
          </p:nvPr>
        </p:nvSpPr>
        <p:spPr>
          <a:xfrm>
            <a:off x="3962400" y="1295400"/>
            <a:ext cx="4724400" cy="1066800"/>
          </a:xfrm>
        </p:spPr>
        <p:txBody>
          <a:bodyPr/>
          <a:lstStyle/>
          <a:p>
            <a:pPr algn="l"/>
            <a:r>
              <a:rPr lang="en-US" altLang="en-US">
                <a:solidFill>
                  <a:schemeClr val="accent2"/>
                </a:solidFill>
              </a:rPr>
              <a:t>Some trademarks did not withstand the test of time . . .</a:t>
            </a:r>
            <a:r>
              <a:rPr lang="en-US" altLang="en-US"/>
              <a:t> </a:t>
            </a:r>
            <a:br>
              <a:rPr lang="en-US" altLang="en-US"/>
            </a:br>
            <a:r>
              <a:rPr lang="en-US" altLang="en-US"/>
              <a:t/>
            </a:r>
            <a:br>
              <a:rPr lang="en-US" altLang="en-US"/>
            </a:br>
            <a:endParaRPr lang="en-US" altLang="en-US">
              <a:solidFill>
                <a:schemeClr val="tx1"/>
              </a:solidFill>
            </a:endParaRPr>
          </a:p>
        </p:txBody>
      </p:sp>
      <p:pic>
        <p:nvPicPr>
          <p:cNvPr id="227331" name="Picture 3" descr="I:\Presentations\Trademark Presentation\graphics\ARMY1.PCX"/>
          <p:cNvPicPr>
            <a:picLocks noChangeAspect="1" noChangeArrowheads="1"/>
          </p:cNvPicPr>
          <p:nvPr/>
        </p:nvPicPr>
        <p:blipFill>
          <a:blip r:embed="rId3">
            <a:extLst>
              <a:ext uri="{28A0092B-C50C-407E-A947-70E740481C1C}">
                <a14:useLocalDpi xmlns:a14="http://schemas.microsoft.com/office/drawing/2010/main" val="0"/>
              </a:ext>
            </a:extLst>
          </a:blip>
          <a:srcRect b="15790"/>
          <a:stretch>
            <a:fillRect/>
          </a:stretch>
        </p:blipFill>
        <p:spPr bwMode="auto">
          <a:xfrm>
            <a:off x="5407025" y="2133600"/>
            <a:ext cx="3736975" cy="4495800"/>
          </a:xfrm>
          <a:prstGeom prst="rect">
            <a:avLst/>
          </a:prstGeom>
          <a:noFill/>
          <a:extLst>
            <a:ext uri="{909E8E84-426E-40DD-AFC4-6F175D3DCCD1}">
              <a14:hiddenFill xmlns:a14="http://schemas.microsoft.com/office/drawing/2010/main">
                <a:solidFill>
                  <a:srgbClr val="FFFFFF"/>
                </a:solidFill>
              </a14:hiddenFill>
            </a:ext>
          </a:extLst>
        </p:spPr>
      </p:pic>
      <p:pic>
        <p:nvPicPr>
          <p:cNvPr id="227332" name="Picture 4" descr="I:\Presentations\Trademark Presentations\graphics\um-tm-leg.tif"/>
          <p:cNvPicPr>
            <a:picLocks noChangeAspect="1" noChangeArrowheads="1"/>
          </p:cNvPicPr>
          <p:nvPr/>
        </p:nvPicPr>
        <p:blipFill>
          <a:blip r:embed="rId4">
            <a:extLst>
              <a:ext uri="{28A0092B-C50C-407E-A947-70E740481C1C}">
                <a14:useLocalDpi xmlns:a14="http://schemas.microsoft.com/office/drawing/2010/main" val="0"/>
              </a:ext>
            </a:extLst>
          </a:blip>
          <a:srcRect l="16667" t="3334" r="36111" b="38333"/>
          <a:stretch>
            <a:fillRect/>
          </a:stretch>
        </p:blipFill>
        <p:spPr bwMode="auto">
          <a:xfrm>
            <a:off x="0" y="0"/>
            <a:ext cx="3330575"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nodeType="clickEffect">
                                  <p:stCondLst>
                                    <p:cond delay="0"/>
                                  </p:stCondLst>
                                  <p:childTnLst>
                                    <p:set>
                                      <p:cBhvr>
                                        <p:cTn id="6" dur="1" fill="hold">
                                          <p:stCondLst>
                                            <p:cond delay="0"/>
                                          </p:stCondLst>
                                        </p:cTn>
                                        <p:tgtEl>
                                          <p:spTgt spid="227331"/>
                                        </p:tgtEl>
                                        <p:attrNameLst>
                                          <p:attrName>style.visibility</p:attrName>
                                        </p:attrNameLst>
                                      </p:cBhvr>
                                      <p:to>
                                        <p:strVal val="visible"/>
                                      </p:to>
                                    </p:set>
                                    <p:animEffect transition="in" filter="barn(outVertical)">
                                      <p:cBhvr>
                                        <p:cTn id="7" dur="500"/>
                                        <p:tgtEl>
                                          <p:spTgt spid="2273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37" fill="hold" nodeType="clickEffect">
                                  <p:stCondLst>
                                    <p:cond delay="0"/>
                                  </p:stCondLst>
                                  <p:childTnLst>
                                    <p:set>
                                      <p:cBhvr>
                                        <p:cTn id="11" dur="1" fill="hold">
                                          <p:stCondLst>
                                            <p:cond delay="0"/>
                                          </p:stCondLst>
                                        </p:cTn>
                                        <p:tgtEl>
                                          <p:spTgt spid="227332"/>
                                        </p:tgtEl>
                                        <p:attrNameLst>
                                          <p:attrName>style.visibility</p:attrName>
                                        </p:attrNameLst>
                                      </p:cBhvr>
                                      <p:to>
                                        <p:strVal val="visible"/>
                                      </p:to>
                                    </p:set>
                                    <p:animEffect transition="in" filter="barn(outVertical)">
                                      <p:cBhvr>
                                        <p:cTn id="12" dur="500"/>
                                        <p:tgtEl>
                                          <p:spTgt spid="227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82" name="Picture 6" descr="I:\Presentations\Trademark Presentations\graphics\pschitt-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3255963" cy="5486400"/>
          </a:xfrm>
          <a:prstGeom prst="rect">
            <a:avLst/>
          </a:prstGeom>
          <a:noFill/>
          <a:extLst>
            <a:ext uri="{909E8E84-426E-40DD-AFC4-6F175D3DCCD1}">
              <a14:hiddenFill xmlns:a14="http://schemas.microsoft.com/office/drawing/2010/main">
                <a:solidFill>
                  <a:srgbClr val="FFFFFF"/>
                </a:solidFill>
              </a14:hiddenFill>
            </a:ext>
          </a:extLst>
        </p:spPr>
      </p:pic>
      <p:pic>
        <p:nvPicPr>
          <p:cNvPr id="229378" name="Picture 2" descr="C:\Scratch\analheader.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3505200"/>
            <a:ext cx="4505325" cy="2562225"/>
          </a:xfrm>
          <a:prstGeom prst="rect">
            <a:avLst/>
          </a:prstGeom>
          <a:noFill/>
          <a:extLst>
            <a:ext uri="{909E8E84-426E-40DD-AFC4-6F175D3DCCD1}">
              <a14:hiddenFill xmlns:a14="http://schemas.microsoft.com/office/drawing/2010/main">
                <a:solidFill>
                  <a:srgbClr val="FFFFFF"/>
                </a:solidFill>
              </a14:hiddenFill>
            </a:ext>
          </a:extLst>
        </p:spPr>
      </p:pic>
      <p:pic>
        <p:nvPicPr>
          <p:cNvPr id="229379" name="Picture 3" descr="I:\Presentations\Internet_law_speech\bimb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6525" y="381000"/>
            <a:ext cx="2657475" cy="5124450"/>
          </a:xfrm>
          <a:prstGeom prst="rect">
            <a:avLst/>
          </a:prstGeom>
          <a:noFill/>
          <a:extLst>
            <a:ext uri="{909E8E84-426E-40DD-AFC4-6F175D3DCCD1}">
              <a14:hiddenFill xmlns:a14="http://schemas.microsoft.com/office/drawing/2010/main">
                <a:solidFill>
                  <a:srgbClr val="FFFFFF"/>
                </a:solidFill>
              </a14:hiddenFill>
            </a:ext>
          </a:extLst>
        </p:spPr>
      </p:pic>
      <p:sp>
        <p:nvSpPr>
          <p:cNvPr id="229381" name="Text Box 5"/>
          <p:cNvSpPr txBox="1">
            <a:spLocks noChangeArrowheads="1"/>
          </p:cNvSpPr>
          <p:nvPr/>
        </p:nvSpPr>
        <p:spPr bwMode="auto">
          <a:xfrm>
            <a:off x="2590800" y="838200"/>
            <a:ext cx="4191000"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3200"/>
              <a:t>Some trademarks are not</a:t>
            </a:r>
            <a:br>
              <a:rPr lang="en-US" altLang="en-US" sz="3200"/>
            </a:br>
            <a:r>
              <a:rPr lang="en-US" altLang="en-US" sz="3200"/>
              <a:t>well chosen...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1000"/>
                                  </p:stCondLst>
                                  <p:childTnLst>
                                    <p:set>
                                      <p:cBhvr>
                                        <p:cTn id="6" dur="1" fill="hold">
                                          <p:stCondLst>
                                            <p:cond delay="0"/>
                                          </p:stCondLst>
                                        </p:cTn>
                                        <p:tgtEl>
                                          <p:spTgt spid="229382"/>
                                        </p:tgtEl>
                                        <p:attrNameLst>
                                          <p:attrName>style.visibility</p:attrName>
                                        </p:attrNameLst>
                                      </p:cBhvr>
                                      <p:to>
                                        <p:strVal val="visible"/>
                                      </p:to>
                                    </p:set>
                                    <p:anim calcmode="lin" valueType="num">
                                      <p:cBhvr additive="base">
                                        <p:cTn id="7" dur="500" fill="hold"/>
                                        <p:tgtEl>
                                          <p:spTgt spid="229382"/>
                                        </p:tgtEl>
                                        <p:attrNameLst>
                                          <p:attrName>ppt_x</p:attrName>
                                        </p:attrNameLst>
                                      </p:cBhvr>
                                      <p:tavLst>
                                        <p:tav tm="0">
                                          <p:val>
                                            <p:strVal val="0-#ppt_w/2"/>
                                          </p:val>
                                        </p:tav>
                                        <p:tav tm="100000">
                                          <p:val>
                                            <p:strVal val="#ppt_x"/>
                                          </p:val>
                                        </p:tav>
                                      </p:tavLst>
                                    </p:anim>
                                    <p:anim calcmode="lin" valueType="num">
                                      <p:cBhvr additive="base">
                                        <p:cTn id="8" dur="500" fill="hold"/>
                                        <p:tgtEl>
                                          <p:spTgt spid="22938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 presetClass="entr" presetSubtype="2" fill="hold" nodeType="afterEffect">
                                  <p:stCondLst>
                                    <p:cond delay="500"/>
                                  </p:stCondLst>
                                  <p:childTnLst>
                                    <p:set>
                                      <p:cBhvr>
                                        <p:cTn id="11" dur="1" fill="hold">
                                          <p:stCondLst>
                                            <p:cond delay="0"/>
                                          </p:stCondLst>
                                        </p:cTn>
                                        <p:tgtEl>
                                          <p:spTgt spid="229378"/>
                                        </p:tgtEl>
                                        <p:attrNameLst>
                                          <p:attrName>style.visibility</p:attrName>
                                        </p:attrNameLst>
                                      </p:cBhvr>
                                      <p:to>
                                        <p:strVal val="visible"/>
                                      </p:to>
                                    </p:set>
                                    <p:anim calcmode="lin" valueType="num">
                                      <p:cBhvr additive="base">
                                        <p:cTn id="12" dur="500" fill="hold"/>
                                        <p:tgtEl>
                                          <p:spTgt spid="229378"/>
                                        </p:tgtEl>
                                        <p:attrNameLst>
                                          <p:attrName>ppt_x</p:attrName>
                                        </p:attrNameLst>
                                      </p:cBhvr>
                                      <p:tavLst>
                                        <p:tav tm="0">
                                          <p:val>
                                            <p:strVal val="1+#ppt_w/2"/>
                                          </p:val>
                                        </p:tav>
                                        <p:tav tm="100000">
                                          <p:val>
                                            <p:strVal val="#ppt_x"/>
                                          </p:val>
                                        </p:tav>
                                      </p:tavLst>
                                    </p:anim>
                                    <p:anim calcmode="lin" valueType="num">
                                      <p:cBhvr additive="base">
                                        <p:cTn id="13" dur="500" fill="hold"/>
                                        <p:tgtEl>
                                          <p:spTgt spid="229378"/>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2500"/>
                            </p:stCondLst>
                            <p:childTnLst>
                              <p:par>
                                <p:cTn id="15" presetID="2" presetClass="entr" presetSubtype="2" fill="hold" nodeType="afterEffect">
                                  <p:stCondLst>
                                    <p:cond delay="500"/>
                                  </p:stCondLst>
                                  <p:childTnLst>
                                    <p:set>
                                      <p:cBhvr>
                                        <p:cTn id="16" dur="1" fill="hold">
                                          <p:stCondLst>
                                            <p:cond delay="0"/>
                                          </p:stCondLst>
                                        </p:cTn>
                                        <p:tgtEl>
                                          <p:spTgt spid="229379"/>
                                        </p:tgtEl>
                                        <p:attrNameLst>
                                          <p:attrName>style.visibility</p:attrName>
                                        </p:attrNameLst>
                                      </p:cBhvr>
                                      <p:to>
                                        <p:strVal val="visible"/>
                                      </p:to>
                                    </p:set>
                                    <p:anim calcmode="lin" valueType="num">
                                      <p:cBhvr additive="base">
                                        <p:cTn id="17" dur="500" fill="hold"/>
                                        <p:tgtEl>
                                          <p:spTgt spid="229379"/>
                                        </p:tgtEl>
                                        <p:attrNameLst>
                                          <p:attrName>ppt_x</p:attrName>
                                        </p:attrNameLst>
                                      </p:cBhvr>
                                      <p:tavLst>
                                        <p:tav tm="0">
                                          <p:val>
                                            <p:strVal val="1+#ppt_w/2"/>
                                          </p:val>
                                        </p:tav>
                                        <p:tav tm="100000">
                                          <p:val>
                                            <p:strVal val="#ppt_x"/>
                                          </p:val>
                                        </p:tav>
                                      </p:tavLst>
                                    </p:anim>
                                    <p:anim calcmode="lin" valueType="num">
                                      <p:cBhvr additive="base">
                                        <p:cTn id="18" dur="500" fill="hold"/>
                                        <p:tgtEl>
                                          <p:spTgt spid="22937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2" descr="I:\Presentations\Trademark Presentations\graphics\Engrish\asseCand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0400" y="0"/>
            <a:ext cx="46736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30403" name="Picture 3" descr="I:\Presentations\Trademark Presentations\graphics\Engrish\crea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3581400"/>
            <a:ext cx="2425700" cy="2984500"/>
          </a:xfrm>
          <a:prstGeom prst="rect">
            <a:avLst/>
          </a:prstGeom>
          <a:noFill/>
          <a:extLst>
            <a:ext uri="{909E8E84-426E-40DD-AFC4-6F175D3DCCD1}">
              <a14:hiddenFill xmlns:a14="http://schemas.microsoft.com/office/drawing/2010/main">
                <a:solidFill>
                  <a:srgbClr val="FFFFFF"/>
                </a:solidFill>
              </a14:hiddenFill>
            </a:ext>
          </a:extLst>
        </p:spPr>
      </p:pic>
      <p:pic>
        <p:nvPicPr>
          <p:cNvPr id="230404" name="Picture 4" descr="I:\Presentations\Trademark Presentations\graphics\Engrish\dewde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81000"/>
            <a:ext cx="3200400" cy="3975100"/>
          </a:xfrm>
          <a:prstGeom prst="rect">
            <a:avLst/>
          </a:prstGeom>
          <a:noFill/>
          <a:extLst>
            <a:ext uri="{909E8E84-426E-40DD-AFC4-6F175D3DCCD1}">
              <a14:hiddenFill xmlns:a14="http://schemas.microsoft.com/office/drawing/2010/main">
                <a:solidFill>
                  <a:srgbClr val="FFFFFF"/>
                </a:solidFill>
              </a14:hiddenFill>
            </a:ext>
          </a:extLst>
        </p:spPr>
      </p:pic>
      <p:pic>
        <p:nvPicPr>
          <p:cNvPr id="230405" name="Picture 5" descr="I:\Presentations\Trademark Presentations\graphics\Engrish\B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1905000"/>
            <a:ext cx="1879600" cy="4064000"/>
          </a:xfrm>
          <a:prstGeom prst="rect">
            <a:avLst/>
          </a:prstGeom>
          <a:noFill/>
          <a:extLst>
            <a:ext uri="{909E8E84-426E-40DD-AFC4-6F175D3DCCD1}">
              <a14:hiddenFill xmlns:a14="http://schemas.microsoft.com/office/drawing/2010/main">
                <a:solidFill>
                  <a:srgbClr val="FFFFFF"/>
                </a:solidFill>
              </a14:hiddenFill>
            </a:ext>
          </a:extLst>
        </p:spPr>
      </p:pic>
      <p:pic>
        <p:nvPicPr>
          <p:cNvPr id="230406" name="Picture 6" descr="I:\Presentations\Trademark Presentations\cocksoup01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91275" y="3143250"/>
            <a:ext cx="2752725" cy="3714750"/>
          </a:xfrm>
          <a:prstGeom prst="rect">
            <a:avLst/>
          </a:prstGeom>
          <a:noFill/>
          <a:extLst>
            <a:ext uri="{909E8E84-426E-40DD-AFC4-6F175D3DCCD1}">
              <a14:hiddenFill xmlns:a14="http://schemas.microsoft.com/office/drawing/2010/main">
                <a:solidFill>
                  <a:srgbClr val="FFFFFF"/>
                </a:solidFill>
              </a14:hiddenFill>
            </a:ext>
          </a:extLst>
        </p:spPr>
      </p:pic>
      <p:pic>
        <p:nvPicPr>
          <p:cNvPr id="230407" name="Picture 7" descr="I:\Presentations\Trademark Presentations\fart01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781175"/>
            <a:ext cx="2105025" cy="5076825"/>
          </a:xfrm>
          <a:prstGeom prst="rect">
            <a:avLst/>
          </a:prstGeom>
          <a:noFill/>
          <a:extLst>
            <a:ext uri="{909E8E84-426E-40DD-AFC4-6F175D3DCCD1}">
              <a14:hiddenFill xmlns:a14="http://schemas.microsoft.com/office/drawing/2010/main">
                <a:solidFill>
                  <a:srgbClr val="FFFFFF"/>
                </a:solidFill>
              </a14:hiddenFill>
            </a:ext>
          </a:extLst>
        </p:spPr>
      </p:pic>
      <p:pic>
        <p:nvPicPr>
          <p:cNvPr id="230408" name="Picture 8" descr="I:\Presentations\Trademark Presentations\kakacrackers.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38600" y="381000"/>
            <a:ext cx="2857500" cy="34575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2" fill="hold" nodeType="afterEffect">
                                  <p:stCondLst>
                                    <p:cond delay="1000"/>
                                  </p:stCondLst>
                                  <p:childTnLst>
                                    <p:set>
                                      <p:cBhvr>
                                        <p:cTn id="6" dur="1" fill="hold">
                                          <p:stCondLst>
                                            <p:cond delay="0"/>
                                          </p:stCondLst>
                                        </p:cTn>
                                        <p:tgtEl>
                                          <p:spTgt spid="230402"/>
                                        </p:tgtEl>
                                        <p:attrNameLst>
                                          <p:attrName>style.visibility</p:attrName>
                                        </p:attrNameLst>
                                      </p:cBhvr>
                                      <p:to>
                                        <p:strVal val="visible"/>
                                      </p:to>
                                    </p:set>
                                    <p:anim calcmode="lin" valueType="num">
                                      <p:cBhvr additive="base">
                                        <p:cTn id="7" dur="500" fill="hold"/>
                                        <p:tgtEl>
                                          <p:spTgt spid="230402"/>
                                        </p:tgtEl>
                                        <p:attrNameLst>
                                          <p:attrName>ppt_x</p:attrName>
                                        </p:attrNameLst>
                                      </p:cBhvr>
                                      <p:tavLst>
                                        <p:tav tm="0">
                                          <p:val>
                                            <p:strVal val="0-#ppt_w/2"/>
                                          </p:val>
                                        </p:tav>
                                        <p:tav tm="100000">
                                          <p:val>
                                            <p:strVal val="#ppt_x"/>
                                          </p:val>
                                        </p:tav>
                                      </p:tavLst>
                                    </p:anim>
                                    <p:anim calcmode="lin" valueType="num">
                                      <p:cBhvr additive="base">
                                        <p:cTn id="8" dur="500" fill="hold"/>
                                        <p:tgtEl>
                                          <p:spTgt spid="23040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1500"/>
                            </p:stCondLst>
                            <p:childTnLst>
                              <p:par>
                                <p:cTn id="10" presetID="2" presetClass="entr" presetSubtype="1" fill="hold" nodeType="afterEffect">
                                  <p:stCondLst>
                                    <p:cond delay="1000"/>
                                  </p:stCondLst>
                                  <p:childTnLst>
                                    <p:set>
                                      <p:cBhvr>
                                        <p:cTn id="11" dur="1" fill="hold">
                                          <p:stCondLst>
                                            <p:cond delay="0"/>
                                          </p:stCondLst>
                                        </p:cTn>
                                        <p:tgtEl>
                                          <p:spTgt spid="230403"/>
                                        </p:tgtEl>
                                        <p:attrNameLst>
                                          <p:attrName>style.visibility</p:attrName>
                                        </p:attrNameLst>
                                      </p:cBhvr>
                                      <p:to>
                                        <p:strVal val="visible"/>
                                      </p:to>
                                    </p:set>
                                    <p:anim calcmode="lin" valueType="num">
                                      <p:cBhvr additive="base">
                                        <p:cTn id="12" dur="500" fill="hold"/>
                                        <p:tgtEl>
                                          <p:spTgt spid="230403"/>
                                        </p:tgtEl>
                                        <p:attrNameLst>
                                          <p:attrName>ppt_x</p:attrName>
                                        </p:attrNameLst>
                                      </p:cBhvr>
                                      <p:tavLst>
                                        <p:tav tm="0">
                                          <p:val>
                                            <p:strVal val="#ppt_x"/>
                                          </p:val>
                                        </p:tav>
                                        <p:tav tm="100000">
                                          <p:val>
                                            <p:strVal val="#ppt_x"/>
                                          </p:val>
                                        </p:tav>
                                      </p:tavLst>
                                    </p:anim>
                                    <p:anim calcmode="lin" valueType="num">
                                      <p:cBhvr additive="base">
                                        <p:cTn id="13" dur="500" fill="hold"/>
                                        <p:tgtEl>
                                          <p:spTgt spid="230403"/>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3000"/>
                            </p:stCondLst>
                            <p:childTnLst>
                              <p:par>
                                <p:cTn id="15" presetID="2" presetClass="entr" presetSubtype="8" fill="hold" nodeType="afterEffect">
                                  <p:stCondLst>
                                    <p:cond delay="1000"/>
                                  </p:stCondLst>
                                  <p:childTnLst>
                                    <p:set>
                                      <p:cBhvr>
                                        <p:cTn id="16" dur="1" fill="hold">
                                          <p:stCondLst>
                                            <p:cond delay="0"/>
                                          </p:stCondLst>
                                        </p:cTn>
                                        <p:tgtEl>
                                          <p:spTgt spid="230404"/>
                                        </p:tgtEl>
                                        <p:attrNameLst>
                                          <p:attrName>style.visibility</p:attrName>
                                        </p:attrNameLst>
                                      </p:cBhvr>
                                      <p:to>
                                        <p:strVal val="visible"/>
                                      </p:to>
                                    </p:set>
                                    <p:anim calcmode="lin" valueType="num">
                                      <p:cBhvr additive="base">
                                        <p:cTn id="17" dur="500" fill="hold"/>
                                        <p:tgtEl>
                                          <p:spTgt spid="230404"/>
                                        </p:tgtEl>
                                        <p:attrNameLst>
                                          <p:attrName>ppt_x</p:attrName>
                                        </p:attrNameLst>
                                      </p:cBhvr>
                                      <p:tavLst>
                                        <p:tav tm="0">
                                          <p:val>
                                            <p:strVal val="0-#ppt_w/2"/>
                                          </p:val>
                                        </p:tav>
                                        <p:tav tm="100000">
                                          <p:val>
                                            <p:strVal val="#ppt_x"/>
                                          </p:val>
                                        </p:tav>
                                      </p:tavLst>
                                    </p:anim>
                                    <p:anim calcmode="lin" valueType="num">
                                      <p:cBhvr additive="base">
                                        <p:cTn id="18" dur="500" fill="hold"/>
                                        <p:tgtEl>
                                          <p:spTgt spid="230404"/>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4500"/>
                            </p:stCondLst>
                            <p:childTnLst>
                              <p:par>
                                <p:cTn id="20" presetID="15" presetClass="entr" presetSubtype="0" fill="hold" nodeType="afterEffect">
                                  <p:stCondLst>
                                    <p:cond delay="1000"/>
                                  </p:stCondLst>
                                  <p:childTnLst>
                                    <p:set>
                                      <p:cBhvr>
                                        <p:cTn id="21" dur="1" fill="hold">
                                          <p:stCondLst>
                                            <p:cond delay="0"/>
                                          </p:stCondLst>
                                        </p:cTn>
                                        <p:tgtEl>
                                          <p:spTgt spid="230405"/>
                                        </p:tgtEl>
                                        <p:attrNameLst>
                                          <p:attrName>style.visibility</p:attrName>
                                        </p:attrNameLst>
                                      </p:cBhvr>
                                      <p:to>
                                        <p:strVal val="visible"/>
                                      </p:to>
                                    </p:set>
                                    <p:anim calcmode="lin" valueType="num">
                                      <p:cBhvr>
                                        <p:cTn id="22" dur="1000" fill="hold"/>
                                        <p:tgtEl>
                                          <p:spTgt spid="230405"/>
                                        </p:tgtEl>
                                        <p:attrNameLst>
                                          <p:attrName>ppt_w</p:attrName>
                                        </p:attrNameLst>
                                      </p:cBhvr>
                                      <p:tavLst>
                                        <p:tav tm="0">
                                          <p:val>
                                            <p:fltVal val="0"/>
                                          </p:val>
                                        </p:tav>
                                        <p:tav tm="100000">
                                          <p:val>
                                            <p:strVal val="#ppt_w"/>
                                          </p:val>
                                        </p:tav>
                                      </p:tavLst>
                                    </p:anim>
                                    <p:anim calcmode="lin" valueType="num">
                                      <p:cBhvr>
                                        <p:cTn id="23" dur="1000" fill="hold"/>
                                        <p:tgtEl>
                                          <p:spTgt spid="230405"/>
                                        </p:tgtEl>
                                        <p:attrNameLst>
                                          <p:attrName>ppt_h</p:attrName>
                                        </p:attrNameLst>
                                      </p:cBhvr>
                                      <p:tavLst>
                                        <p:tav tm="0">
                                          <p:val>
                                            <p:fltVal val="0"/>
                                          </p:val>
                                        </p:tav>
                                        <p:tav tm="100000">
                                          <p:val>
                                            <p:strVal val="#ppt_h"/>
                                          </p:val>
                                        </p:tav>
                                      </p:tavLst>
                                    </p:anim>
                                    <p:anim calcmode="lin" valueType="num">
                                      <p:cBhvr>
                                        <p:cTn id="24" dur="1000" fill="hold"/>
                                        <p:tgtEl>
                                          <p:spTgt spid="23040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230405"/>
                                        </p:tgtEl>
                                        <p:attrNameLst>
                                          <p:attrName>ppt_y</p:attrName>
                                        </p:attrNameLst>
                                      </p:cBhvr>
                                      <p:tavLst>
                                        <p:tav tm="0" fmla="#ppt_y+(sin(-2*pi*(1-$))*-#ppt_x+cos(-2*pi*(1-$))*(1-#ppt_y))*(1-$)">
                                          <p:val>
                                            <p:fltVal val="0"/>
                                          </p:val>
                                        </p:tav>
                                        <p:tav tm="100000">
                                          <p:val>
                                            <p:fltVal val="1"/>
                                          </p:val>
                                        </p:tav>
                                      </p:tavLst>
                                    </p:anim>
                                  </p:childTnLst>
                                </p:cTn>
                              </p:par>
                            </p:childTnLst>
                          </p:cTn>
                        </p:par>
                        <p:par>
                          <p:cTn id="26" fill="hold" nodeType="afterGroup">
                            <p:stCondLst>
                              <p:cond delay="6500"/>
                            </p:stCondLst>
                            <p:childTnLst>
                              <p:par>
                                <p:cTn id="27" presetID="2" presetClass="entr" presetSubtype="8" fill="hold" nodeType="afterEffect">
                                  <p:stCondLst>
                                    <p:cond delay="1000"/>
                                  </p:stCondLst>
                                  <p:childTnLst>
                                    <p:set>
                                      <p:cBhvr>
                                        <p:cTn id="28" dur="1" fill="hold">
                                          <p:stCondLst>
                                            <p:cond delay="0"/>
                                          </p:stCondLst>
                                        </p:cTn>
                                        <p:tgtEl>
                                          <p:spTgt spid="230406"/>
                                        </p:tgtEl>
                                        <p:attrNameLst>
                                          <p:attrName>style.visibility</p:attrName>
                                        </p:attrNameLst>
                                      </p:cBhvr>
                                      <p:to>
                                        <p:strVal val="visible"/>
                                      </p:to>
                                    </p:set>
                                    <p:anim calcmode="lin" valueType="num">
                                      <p:cBhvr additive="base">
                                        <p:cTn id="29" dur="500" fill="hold"/>
                                        <p:tgtEl>
                                          <p:spTgt spid="230406"/>
                                        </p:tgtEl>
                                        <p:attrNameLst>
                                          <p:attrName>ppt_x</p:attrName>
                                        </p:attrNameLst>
                                      </p:cBhvr>
                                      <p:tavLst>
                                        <p:tav tm="0">
                                          <p:val>
                                            <p:strVal val="0-#ppt_w/2"/>
                                          </p:val>
                                        </p:tav>
                                        <p:tav tm="100000">
                                          <p:val>
                                            <p:strVal val="#ppt_x"/>
                                          </p:val>
                                        </p:tav>
                                      </p:tavLst>
                                    </p:anim>
                                    <p:anim calcmode="lin" valueType="num">
                                      <p:cBhvr additive="base">
                                        <p:cTn id="30" dur="500" fill="hold"/>
                                        <p:tgtEl>
                                          <p:spTgt spid="230406"/>
                                        </p:tgtEl>
                                        <p:attrNameLst>
                                          <p:attrName>ppt_y</p:attrName>
                                        </p:attrNameLst>
                                      </p:cBhvr>
                                      <p:tavLst>
                                        <p:tav tm="0">
                                          <p:val>
                                            <p:strVal val="#ppt_y"/>
                                          </p:val>
                                        </p:tav>
                                        <p:tav tm="100000">
                                          <p:val>
                                            <p:strVal val="#ppt_y"/>
                                          </p:val>
                                        </p:tav>
                                      </p:tavLst>
                                    </p:anim>
                                  </p:childTnLst>
                                </p:cTn>
                              </p:par>
                            </p:childTnLst>
                          </p:cTn>
                        </p:par>
                        <p:par>
                          <p:cTn id="31" fill="hold" nodeType="afterGroup">
                            <p:stCondLst>
                              <p:cond delay="8000"/>
                            </p:stCondLst>
                            <p:childTnLst>
                              <p:par>
                                <p:cTn id="32" presetID="2" presetClass="entr" presetSubtype="8" fill="hold" nodeType="afterEffect">
                                  <p:stCondLst>
                                    <p:cond delay="1000"/>
                                  </p:stCondLst>
                                  <p:childTnLst>
                                    <p:set>
                                      <p:cBhvr>
                                        <p:cTn id="33" dur="1" fill="hold">
                                          <p:stCondLst>
                                            <p:cond delay="0"/>
                                          </p:stCondLst>
                                        </p:cTn>
                                        <p:tgtEl>
                                          <p:spTgt spid="230407"/>
                                        </p:tgtEl>
                                        <p:attrNameLst>
                                          <p:attrName>style.visibility</p:attrName>
                                        </p:attrNameLst>
                                      </p:cBhvr>
                                      <p:to>
                                        <p:strVal val="visible"/>
                                      </p:to>
                                    </p:set>
                                    <p:anim calcmode="lin" valueType="num">
                                      <p:cBhvr additive="base">
                                        <p:cTn id="34" dur="500" fill="hold"/>
                                        <p:tgtEl>
                                          <p:spTgt spid="230407"/>
                                        </p:tgtEl>
                                        <p:attrNameLst>
                                          <p:attrName>ppt_x</p:attrName>
                                        </p:attrNameLst>
                                      </p:cBhvr>
                                      <p:tavLst>
                                        <p:tav tm="0">
                                          <p:val>
                                            <p:strVal val="0-#ppt_w/2"/>
                                          </p:val>
                                        </p:tav>
                                        <p:tav tm="100000">
                                          <p:val>
                                            <p:strVal val="#ppt_x"/>
                                          </p:val>
                                        </p:tav>
                                      </p:tavLst>
                                    </p:anim>
                                    <p:anim calcmode="lin" valueType="num">
                                      <p:cBhvr additive="base">
                                        <p:cTn id="35" dur="500" fill="hold"/>
                                        <p:tgtEl>
                                          <p:spTgt spid="230407"/>
                                        </p:tgtEl>
                                        <p:attrNameLst>
                                          <p:attrName>ppt_y</p:attrName>
                                        </p:attrNameLst>
                                      </p:cBhvr>
                                      <p:tavLst>
                                        <p:tav tm="0">
                                          <p:val>
                                            <p:strVal val="#ppt_y"/>
                                          </p:val>
                                        </p:tav>
                                        <p:tav tm="100000">
                                          <p:val>
                                            <p:strVal val="#ppt_y"/>
                                          </p:val>
                                        </p:tav>
                                      </p:tavLst>
                                    </p:anim>
                                  </p:childTnLst>
                                </p:cTn>
                              </p:par>
                            </p:childTnLst>
                          </p:cTn>
                        </p:par>
                        <p:par>
                          <p:cTn id="36" fill="hold" nodeType="afterGroup">
                            <p:stCondLst>
                              <p:cond delay="9500"/>
                            </p:stCondLst>
                            <p:childTnLst>
                              <p:par>
                                <p:cTn id="37" presetID="2" presetClass="entr" presetSubtype="8" fill="hold" nodeType="afterEffect">
                                  <p:stCondLst>
                                    <p:cond delay="1000"/>
                                  </p:stCondLst>
                                  <p:childTnLst>
                                    <p:set>
                                      <p:cBhvr>
                                        <p:cTn id="38" dur="1" fill="hold">
                                          <p:stCondLst>
                                            <p:cond delay="0"/>
                                          </p:stCondLst>
                                        </p:cTn>
                                        <p:tgtEl>
                                          <p:spTgt spid="230408"/>
                                        </p:tgtEl>
                                        <p:attrNameLst>
                                          <p:attrName>style.visibility</p:attrName>
                                        </p:attrNameLst>
                                      </p:cBhvr>
                                      <p:to>
                                        <p:strVal val="visible"/>
                                      </p:to>
                                    </p:set>
                                    <p:anim calcmode="lin" valueType="num">
                                      <p:cBhvr additive="base">
                                        <p:cTn id="39" dur="500" fill="hold"/>
                                        <p:tgtEl>
                                          <p:spTgt spid="230408"/>
                                        </p:tgtEl>
                                        <p:attrNameLst>
                                          <p:attrName>ppt_x</p:attrName>
                                        </p:attrNameLst>
                                      </p:cBhvr>
                                      <p:tavLst>
                                        <p:tav tm="0">
                                          <p:val>
                                            <p:strVal val="0-#ppt_w/2"/>
                                          </p:val>
                                        </p:tav>
                                        <p:tav tm="100000">
                                          <p:val>
                                            <p:strVal val="#ppt_x"/>
                                          </p:val>
                                        </p:tav>
                                      </p:tavLst>
                                    </p:anim>
                                    <p:anim calcmode="lin" valueType="num">
                                      <p:cBhvr additive="base">
                                        <p:cTn id="40" dur="500" fill="hold"/>
                                        <p:tgtEl>
                                          <p:spTgt spid="23040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1026"/>
          <p:cNvSpPr>
            <a:spLocks noGrp="1" noChangeArrowheads="1"/>
          </p:cNvSpPr>
          <p:nvPr>
            <p:ph type="title"/>
          </p:nvPr>
        </p:nvSpPr>
        <p:spPr>
          <a:xfrm>
            <a:off x="762000" y="0"/>
            <a:ext cx="7772400" cy="1143000"/>
          </a:xfrm>
        </p:spPr>
        <p:txBody>
          <a:bodyPr/>
          <a:lstStyle/>
          <a:p>
            <a:r>
              <a:rPr lang="en-US" altLang="en-US">
                <a:solidFill>
                  <a:schemeClr val="accent2"/>
                </a:solidFill>
              </a:rPr>
              <a:t>Use Trademarks Properly</a:t>
            </a:r>
            <a:endParaRPr lang="en-US" altLang="en-US"/>
          </a:p>
        </p:txBody>
      </p:sp>
      <p:sp>
        <p:nvSpPr>
          <p:cNvPr id="53251" name="Rectangle 1027"/>
          <p:cNvSpPr>
            <a:spLocks noGrp="1" noChangeArrowheads="1"/>
          </p:cNvSpPr>
          <p:nvPr>
            <p:ph type="body" idx="1"/>
          </p:nvPr>
        </p:nvSpPr>
        <p:spPr>
          <a:xfrm>
            <a:off x="304800" y="1143000"/>
            <a:ext cx="8458200" cy="4114800"/>
          </a:xfrm>
        </p:spPr>
        <p:txBody>
          <a:bodyPr/>
          <a:lstStyle/>
          <a:p>
            <a:r>
              <a:rPr lang="en-US" altLang="en-US"/>
              <a:t>Always use trademark with generic descriptor</a:t>
            </a:r>
            <a:br>
              <a:rPr lang="en-US" altLang="en-US"/>
            </a:br>
            <a:r>
              <a:rPr lang="en-US" altLang="en-US"/>
              <a:t>or the word “Brand” or both...</a:t>
            </a:r>
          </a:p>
        </p:txBody>
      </p:sp>
      <p:pic>
        <p:nvPicPr>
          <p:cNvPr id="53252" name="Picture 1028" descr="I:\Presentations\Internet_law_speech\kleene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590800"/>
            <a:ext cx="7924800" cy="2836863"/>
          </a:xfrm>
          <a:prstGeom prst="rect">
            <a:avLst/>
          </a:prstGeom>
          <a:noFill/>
          <a:extLst>
            <a:ext uri="{909E8E84-426E-40DD-AFC4-6F175D3DCCD1}">
              <a14:hiddenFill xmlns:a14="http://schemas.microsoft.com/office/drawing/2010/main">
                <a:solidFill>
                  <a:srgbClr val="FFFFFF"/>
                </a:solidFill>
              </a14:hiddenFill>
            </a:ext>
          </a:extLst>
        </p:spPr>
      </p:pic>
      <p:pic>
        <p:nvPicPr>
          <p:cNvPr id="53253" name="Picture 1029" descr="I:\Presentations\Internet_law_speech\tape60.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733800"/>
            <a:ext cx="4419600" cy="28717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anim calcmode="lin" valueType="num">
                                      <p:cBhvr additive="base">
                                        <p:cTn id="7" dur="500" fill="hold"/>
                                        <p:tgtEl>
                                          <p:spTgt spid="5325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325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build="p"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026" descr="I:\OFFICE\Logos and Designs\logo-name-tr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838200"/>
            <a:ext cx="4473575" cy="5029200"/>
          </a:xfrm>
          <a:prstGeom prst="rect">
            <a:avLst/>
          </a:prstGeom>
          <a:noFill/>
          <a:extLst>
            <a:ext uri="{909E8E84-426E-40DD-AFC4-6F175D3DCCD1}">
              <a14:hiddenFill xmlns:a14="http://schemas.microsoft.com/office/drawing/2010/main">
                <a:solidFill>
                  <a:srgbClr val="FFFFFF"/>
                </a:solidFill>
              </a14:hiddenFill>
            </a:ext>
          </a:extLst>
        </p:spPr>
      </p:pic>
      <p:sp>
        <p:nvSpPr>
          <p:cNvPr id="52227" name="Text Box 1027"/>
          <p:cNvSpPr txBox="1">
            <a:spLocks noChangeArrowheads="1"/>
          </p:cNvSpPr>
          <p:nvPr/>
        </p:nvSpPr>
        <p:spPr bwMode="auto">
          <a:xfrm>
            <a:off x="6324600" y="1600200"/>
            <a:ext cx="4937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a:t>®</a:t>
            </a:r>
          </a:p>
        </p:txBody>
      </p:sp>
      <p:sp>
        <p:nvSpPr>
          <p:cNvPr id="52228" name="Text Box 1028"/>
          <p:cNvSpPr txBox="1">
            <a:spLocks noChangeArrowheads="1"/>
          </p:cNvSpPr>
          <p:nvPr/>
        </p:nvSpPr>
        <p:spPr bwMode="auto">
          <a:xfrm>
            <a:off x="6248400" y="5105400"/>
            <a:ext cx="457200" cy="457200"/>
          </a:xfrm>
          <a:prstGeom prst="rect">
            <a:avLst/>
          </a:prstGeom>
          <a:solidFill>
            <a:srgbClr val="E8E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t>®</a:t>
            </a:r>
            <a:endParaRPr lang="en-US" altLang="en-US" sz="32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anim calcmode="lin" valueType="num">
                                      <p:cBhvr>
                                        <p:cTn id="7" dur="1000" fill="hold"/>
                                        <p:tgtEl>
                                          <p:spTgt spid="52227"/>
                                        </p:tgtEl>
                                        <p:attrNameLst>
                                          <p:attrName>ppt_w</p:attrName>
                                        </p:attrNameLst>
                                      </p:cBhvr>
                                      <p:tavLst>
                                        <p:tav tm="0">
                                          <p:val>
                                            <p:fltVal val="0"/>
                                          </p:val>
                                        </p:tav>
                                        <p:tav tm="100000">
                                          <p:val>
                                            <p:strVal val="#ppt_w"/>
                                          </p:val>
                                        </p:tav>
                                      </p:tavLst>
                                    </p:anim>
                                    <p:anim calcmode="lin" valueType="num">
                                      <p:cBhvr>
                                        <p:cTn id="8" dur="1000" fill="hold"/>
                                        <p:tgtEl>
                                          <p:spTgt spid="52227"/>
                                        </p:tgtEl>
                                        <p:attrNameLst>
                                          <p:attrName>ppt_h</p:attrName>
                                        </p:attrNameLst>
                                      </p:cBhvr>
                                      <p:tavLst>
                                        <p:tav tm="0">
                                          <p:val>
                                            <p:fltVal val="0"/>
                                          </p:val>
                                        </p:tav>
                                        <p:tav tm="100000">
                                          <p:val>
                                            <p:strVal val="#ppt_h"/>
                                          </p:val>
                                        </p:tav>
                                      </p:tavLst>
                                    </p:anim>
                                    <p:anim calcmode="lin" valueType="num">
                                      <p:cBhvr>
                                        <p:cTn id="9" dur="1000" fill="hold"/>
                                        <p:tgtEl>
                                          <p:spTgt spid="522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2227"/>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grpId="0" nodeType="afterEffect">
                                  <p:stCondLst>
                                    <p:cond delay="0"/>
                                  </p:stCondLst>
                                  <p:childTnLst>
                                    <p:set>
                                      <p:cBhvr>
                                        <p:cTn id="13" dur="1" fill="hold">
                                          <p:stCondLst>
                                            <p:cond delay="0"/>
                                          </p:stCondLst>
                                        </p:cTn>
                                        <p:tgtEl>
                                          <p:spTgt spid="52228"/>
                                        </p:tgtEl>
                                        <p:attrNameLst>
                                          <p:attrName>style.visibility</p:attrName>
                                        </p:attrNameLst>
                                      </p:cBhvr>
                                      <p:to>
                                        <p:strVal val="visible"/>
                                      </p:to>
                                    </p:set>
                                    <p:anim calcmode="lin" valueType="num">
                                      <p:cBhvr>
                                        <p:cTn id="14" dur="1000" fill="hold"/>
                                        <p:tgtEl>
                                          <p:spTgt spid="52228"/>
                                        </p:tgtEl>
                                        <p:attrNameLst>
                                          <p:attrName>ppt_w</p:attrName>
                                        </p:attrNameLst>
                                      </p:cBhvr>
                                      <p:tavLst>
                                        <p:tav tm="0">
                                          <p:val>
                                            <p:fltVal val="0"/>
                                          </p:val>
                                        </p:tav>
                                        <p:tav tm="100000">
                                          <p:val>
                                            <p:strVal val="#ppt_w"/>
                                          </p:val>
                                        </p:tav>
                                      </p:tavLst>
                                    </p:anim>
                                    <p:anim calcmode="lin" valueType="num">
                                      <p:cBhvr>
                                        <p:cTn id="15" dur="1000" fill="hold"/>
                                        <p:tgtEl>
                                          <p:spTgt spid="52228"/>
                                        </p:tgtEl>
                                        <p:attrNameLst>
                                          <p:attrName>ppt_h</p:attrName>
                                        </p:attrNameLst>
                                      </p:cBhvr>
                                      <p:tavLst>
                                        <p:tav tm="0">
                                          <p:val>
                                            <p:fltVal val="0"/>
                                          </p:val>
                                        </p:tav>
                                        <p:tav tm="100000">
                                          <p:val>
                                            <p:strVal val="#ppt_h"/>
                                          </p:val>
                                        </p:tav>
                                      </p:tavLst>
                                    </p:anim>
                                    <p:anim calcmode="lin" valueType="num">
                                      <p:cBhvr>
                                        <p:cTn id="16" dur="1000" fill="hold"/>
                                        <p:tgtEl>
                                          <p:spTgt spid="52228"/>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5222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autoUpdateAnimBg="0"/>
      <p:bldP spid="52228" grpId="0" animBg="1"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02" name="Picture 1026" descr="I:\Presentations\Internet_law_speech\gmtm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0"/>
            <a:ext cx="8839200" cy="3656013"/>
          </a:xfrm>
          <a:prstGeom prst="rect">
            <a:avLst/>
          </a:prstGeom>
          <a:noFill/>
          <a:extLst>
            <a:ext uri="{909E8E84-426E-40DD-AFC4-6F175D3DCCD1}">
              <a14:hiddenFill xmlns:a14="http://schemas.microsoft.com/office/drawing/2010/main">
                <a:solidFill>
                  <a:srgbClr val="FFFFFF"/>
                </a:solidFill>
              </a14:hiddenFill>
            </a:ext>
          </a:extLst>
        </p:spPr>
      </p:pic>
      <p:sp>
        <p:nvSpPr>
          <p:cNvPr id="51203" name="Rectangle 1027"/>
          <p:cNvSpPr>
            <a:spLocks noGrp="1" noChangeArrowheads="1"/>
          </p:cNvSpPr>
          <p:nvPr>
            <p:ph type="title"/>
          </p:nvPr>
        </p:nvSpPr>
        <p:spPr>
          <a:xfrm>
            <a:off x="762000" y="0"/>
            <a:ext cx="7772400" cy="1143000"/>
          </a:xfrm>
        </p:spPr>
        <p:txBody>
          <a:bodyPr/>
          <a:lstStyle/>
          <a:p>
            <a:r>
              <a:rPr lang="en-US" altLang="en-US">
                <a:solidFill>
                  <a:schemeClr val="accent2"/>
                </a:solidFill>
              </a:rPr>
              <a:t>Use Trademarks Properly</a:t>
            </a:r>
            <a:endParaRPr lang="en-US" altLang="en-US"/>
          </a:p>
        </p:txBody>
      </p:sp>
      <p:sp>
        <p:nvSpPr>
          <p:cNvPr id="51204" name="Rectangle 1028"/>
          <p:cNvSpPr>
            <a:spLocks noGrp="1" noChangeArrowheads="1"/>
          </p:cNvSpPr>
          <p:nvPr>
            <p:ph type="body" idx="1"/>
          </p:nvPr>
        </p:nvSpPr>
        <p:spPr>
          <a:xfrm>
            <a:off x="304800" y="1143000"/>
            <a:ext cx="8458200" cy="838200"/>
          </a:xfrm>
        </p:spPr>
        <p:txBody>
          <a:bodyPr/>
          <a:lstStyle/>
          <a:p>
            <a:r>
              <a:rPr lang="en-US" altLang="en-US"/>
              <a:t>Always acknowledge other peoples’ trademarks.</a:t>
            </a:r>
          </a:p>
        </p:txBody>
      </p:sp>
      <p:sp>
        <p:nvSpPr>
          <p:cNvPr id="51205" name="Rectangle 1029"/>
          <p:cNvSpPr>
            <a:spLocks noChangeArrowheads="1"/>
          </p:cNvSpPr>
          <p:nvPr/>
        </p:nvSpPr>
        <p:spPr bwMode="auto">
          <a:xfrm>
            <a:off x="304800" y="4343400"/>
            <a:ext cx="8610600" cy="1600200"/>
          </a:xfrm>
          <a:prstGeom prst="rect">
            <a:avLst/>
          </a:prstGeom>
          <a:noFill/>
          <a:ln w="9525">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1204">
                                            <p:txEl>
                                              <p:pRg st="0" end="0"/>
                                            </p:txEl>
                                          </p:spTgt>
                                        </p:tgtEl>
                                        <p:attrNameLst>
                                          <p:attrName>style.visibility</p:attrName>
                                        </p:attrNameLst>
                                      </p:cBhvr>
                                      <p:to>
                                        <p:strVal val="visible"/>
                                      </p:to>
                                    </p:set>
                                    <p:anim calcmode="lin" valueType="num">
                                      <p:cBhvr additive="base">
                                        <p:cTn id="7" dur="500" fill="hold"/>
                                        <p:tgtEl>
                                          <p:spTgt spid="5120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120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4" grpId="0" build="p"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p:txBody>
          <a:bodyPr/>
          <a:lstStyle/>
          <a:p>
            <a:r>
              <a:rPr lang="en-US" altLang="en-US">
                <a:solidFill>
                  <a:schemeClr val="accent2"/>
                </a:solidFill>
              </a:rPr>
              <a:t>Trademarks and the Web</a:t>
            </a:r>
            <a:endParaRPr lang="en-US" altLang="en-US"/>
          </a:p>
        </p:txBody>
      </p:sp>
      <p:sp>
        <p:nvSpPr>
          <p:cNvPr id="38915" name="Rectangle 1027"/>
          <p:cNvSpPr>
            <a:spLocks noGrp="1" noChangeArrowheads="1"/>
          </p:cNvSpPr>
          <p:nvPr>
            <p:ph type="body" idx="1"/>
          </p:nvPr>
        </p:nvSpPr>
        <p:spPr/>
        <p:txBody>
          <a:bodyPr/>
          <a:lstStyle/>
          <a:p>
            <a:r>
              <a:rPr lang="en-US" altLang="en-US"/>
              <a:t>Creating Confusion</a:t>
            </a:r>
          </a:p>
          <a:p>
            <a:endParaRPr lang="en-US" altLang="en-US"/>
          </a:p>
        </p:txBody>
      </p:sp>
      <p:sp>
        <p:nvSpPr>
          <p:cNvPr id="38916" name="Text Box 1028"/>
          <p:cNvSpPr txBox="1">
            <a:spLocks noChangeArrowheads="1"/>
          </p:cNvSpPr>
          <p:nvPr/>
        </p:nvSpPr>
        <p:spPr bwMode="auto">
          <a:xfrm>
            <a:off x="6308725" y="3271838"/>
            <a:ext cx="111125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9600"/>
              <a:t>®</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0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583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583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026"/>
          <p:cNvSpPr>
            <a:spLocks noGrp="1" noChangeArrowheads="1"/>
          </p:cNvSpPr>
          <p:nvPr>
            <p:ph type="title"/>
          </p:nvPr>
        </p:nvSpPr>
        <p:spPr/>
        <p:txBody>
          <a:bodyPr/>
          <a:lstStyle/>
          <a:p>
            <a:r>
              <a:rPr lang="en-US" altLang="en-US">
                <a:solidFill>
                  <a:schemeClr val="accent2"/>
                </a:solidFill>
              </a:rPr>
              <a:t>Trademarks and the Web</a:t>
            </a:r>
            <a:endParaRPr lang="en-US" altLang="en-US"/>
          </a:p>
        </p:txBody>
      </p:sp>
      <p:sp>
        <p:nvSpPr>
          <p:cNvPr id="29699" name="Rectangle 1027"/>
          <p:cNvSpPr>
            <a:spLocks noGrp="1" noChangeArrowheads="1"/>
          </p:cNvSpPr>
          <p:nvPr>
            <p:ph type="body" idx="1"/>
          </p:nvPr>
        </p:nvSpPr>
        <p:spPr/>
        <p:txBody>
          <a:bodyPr/>
          <a:lstStyle/>
          <a:p>
            <a:r>
              <a:rPr lang="en-US" altLang="en-US"/>
              <a:t>Creating Confusion</a:t>
            </a:r>
          </a:p>
          <a:p>
            <a:r>
              <a:rPr lang="en-US" altLang="en-US"/>
              <a:t>Misuse of Trademark</a:t>
            </a:r>
          </a:p>
          <a:p>
            <a:endParaRPr lang="en-US" altLang="en-US"/>
          </a:p>
        </p:txBody>
      </p:sp>
      <p:sp>
        <p:nvSpPr>
          <p:cNvPr id="29700" name="Text Box 1028"/>
          <p:cNvSpPr txBox="1">
            <a:spLocks noChangeArrowheads="1"/>
          </p:cNvSpPr>
          <p:nvPr/>
        </p:nvSpPr>
        <p:spPr bwMode="auto">
          <a:xfrm>
            <a:off x="6308725" y="3271838"/>
            <a:ext cx="111125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9600"/>
              <a:t>®</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1601</TotalTime>
  <Words>2461</Words>
  <Application>Microsoft Office PowerPoint</Application>
  <PresentationFormat>On-screen Show (4:3)</PresentationFormat>
  <Paragraphs>431</Paragraphs>
  <Slides>148</Slides>
  <Notes>8</Notes>
  <HiddenSlides>0</HiddenSlides>
  <MMClips>0</MMClips>
  <ScaleCrop>false</ScaleCrop>
  <HeadingPairs>
    <vt:vector size="6" baseType="variant">
      <vt:variant>
        <vt:lpstr>Theme</vt:lpstr>
      </vt:variant>
      <vt:variant>
        <vt:i4>1</vt:i4>
      </vt:variant>
      <vt:variant>
        <vt:lpstr>Embedded OLE Servers</vt:lpstr>
      </vt:variant>
      <vt:variant>
        <vt:i4>4</vt:i4>
      </vt:variant>
      <vt:variant>
        <vt:lpstr>Slide Titles</vt:lpstr>
      </vt:variant>
      <vt:variant>
        <vt:i4>148</vt:i4>
      </vt:variant>
    </vt:vector>
  </HeadingPairs>
  <TitlesOfParts>
    <vt:vector size="153" baseType="lpstr">
      <vt:lpstr>Office Theme</vt:lpstr>
      <vt:lpstr>Picture Publisher Image</vt:lpstr>
      <vt:lpstr>Photo Editor Photo</vt:lpstr>
      <vt:lpstr>Document</vt:lpstr>
      <vt:lpstr>Image</vt:lpstr>
      <vt:lpstr>Digital Responsibility: Intellectual Property  in the electronic age</vt:lpstr>
      <vt:lpstr>PowerPoint Presentation</vt:lpstr>
      <vt:lpstr>PowerPoint Presentation</vt:lpstr>
      <vt:lpstr>What can be protected by Copyright?</vt:lpstr>
      <vt:lpstr>What can be protected by Copyright?</vt:lpstr>
      <vt:lpstr>What can be protected by Copyright?</vt:lpstr>
      <vt:lpstr>What can be protected by Copyright?</vt:lpstr>
      <vt:lpstr>What can be protected by Copyright?</vt:lpstr>
      <vt:lpstr>What can be protected by Copyright?</vt:lpstr>
      <vt:lpstr>What can be protected by Copyright?</vt:lpstr>
      <vt:lpstr>What can be protected by Copyright?</vt:lpstr>
      <vt:lpstr>What can be protected by Copyright?</vt:lpstr>
      <vt:lpstr>What CANNOT be protected by Copyright?</vt:lpstr>
      <vt:lpstr>The “Bundle of Rights” </vt:lpstr>
      <vt:lpstr>PowerPoint Presentation</vt:lpstr>
      <vt:lpstr>The “Bundle of Rights” </vt:lpstr>
      <vt:lpstr>PowerPoint Presentation</vt:lpstr>
      <vt:lpstr>PowerPoint Presentation</vt:lpstr>
      <vt:lpstr>The “Bundle of Rights” </vt:lpstr>
      <vt:lpstr>PowerPoint Presentation</vt:lpstr>
      <vt:lpstr>The “Bundle of Rights”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Copyright © How long?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Copyright protects the expression of ideas,   not the ideas themselves.</vt:lpstr>
      <vt:lpstr>PowerPoint Presentation</vt:lpstr>
      <vt:lpstr>Important Concepts</vt:lpstr>
      <vt:lpstr>PowerPoint Presentation</vt:lpstr>
      <vt:lpstr>Important Concepts</vt:lpstr>
      <vt:lpstr>PowerPoint Presentation</vt:lpstr>
      <vt:lpstr>Important Concepts</vt:lpstr>
      <vt:lpstr>PowerPoint Presentation</vt:lpstr>
      <vt:lpstr>“Fair Use” applies to…</vt:lpstr>
      <vt:lpstr>The Four Factors of Fair 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Important Concepts</vt:lpstr>
      <vt:lpstr>“What if there’s no copyright notice? Does that mean there’s no copyright?”</vt:lpstr>
      <vt:lpstr>PowerPoint Presentation</vt:lpstr>
      <vt:lpstr>PowerPoint Presentation</vt:lpstr>
      <vt:lpstr>PowerPoint Presentation</vt:lpstr>
      <vt:lpstr>Linking Issues</vt:lpstr>
      <vt:lpstr>Linking Issues</vt:lpstr>
      <vt:lpstr>Linking Issues</vt:lpstr>
      <vt:lpstr>PowerPoint Presentation</vt:lpstr>
      <vt:lpstr>Linking Issues</vt:lpstr>
      <vt:lpstr>PowerPoint Presentation</vt:lpstr>
      <vt:lpstr>PowerPoint Presentation</vt:lpstr>
      <vt:lpstr>PowerPoint Presentation</vt:lpstr>
      <vt:lpstr>PowerPoint Presentation</vt:lpstr>
      <vt:lpstr>PowerPoint Presentation</vt:lpstr>
      <vt:lpstr>PowerPoint Presentation</vt:lpstr>
      <vt:lpstr>Linking Issues</vt:lpstr>
      <vt:lpstr>PowerPoint Presentation</vt:lpstr>
      <vt:lpstr>What’s the worst that could happen?</vt:lpstr>
      <vt:lpstr>PowerPoint Presentation</vt:lpstr>
      <vt:lpstr>PowerPoint Presentation</vt:lpstr>
      <vt:lpstr>PowerPoint Presentation</vt:lpstr>
      <vt:lpstr>PowerPoint Presentation</vt:lpstr>
      <vt:lpstr>Trademarks</vt:lpstr>
      <vt:lpstr>Trademarks protect goodwill...</vt:lpstr>
      <vt:lpstr>Trade Dress </vt:lpstr>
      <vt:lpstr>PowerPoint Presentation</vt:lpstr>
      <vt:lpstr>Product color or configuration: </vt:lpstr>
      <vt:lpstr>PowerPoint Presentation</vt:lpstr>
      <vt:lpstr>Marks evolve over time:</vt:lpstr>
      <vt:lpstr>PowerPoint Presentation</vt:lpstr>
      <vt:lpstr>PowerPoint Presentation</vt:lpstr>
      <vt:lpstr>PowerPoint Presentation</vt:lpstr>
      <vt:lpstr>Some trademarks did not withstand the test of time . . .   </vt:lpstr>
      <vt:lpstr>PowerPoint Presentation</vt:lpstr>
      <vt:lpstr>PowerPoint Presentation</vt:lpstr>
      <vt:lpstr>Use Trademarks Properly</vt:lpstr>
      <vt:lpstr>PowerPoint Presentation</vt:lpstr>
      <vt:lpstr>Use Trademarks Properly</vt:lpstr>
      <vt:lpstr>Trademarks and the Web</vt:lpstr>
      <vt:lpstr>PowerPoint Presentation</vt:lpstr>
      <vt:lpstr>PowerPoint Presentation</vt:lpstr>
      <vt:lpstr>Trademarks and the Web</vt:lpstr>
      <vt:lpstr>PowerPoint Presentation</vt:lpstr>
      <vt:lpstr>Trademarks and the Web</vt:lpstr>
      <vt:lpstr>PowerPoint Presentation</vt:lpstr>
      <vt:lpstr>Patents</vt:lpstr>
      <vt:lpstr>PowerPoint Presentation</vt:lpstr>
      <vt:lpstr>A better mousetrap...</vt:lpstr>
      <vt:lpstr>PowerPoint Presentation</vt:lpstr>
      <vt:lpstr>What can be patented?</vt:lpstr>
      <vt:lpstr>What can be patented?</vt:lpstr>
      <vt:lpstr>What can be patented?</vt:lpstr>
      <vt:lpstr>What can be patented?</vt:lpstr>
      <vt:lpstr>What can be patented?</vt:lpstr>
      <vt:lpstr>What can be patented?</vt:lpstr>
      <vt:lpstr>What can be patented?</vt:lpstr>
      <vt:lpstr>What cannot be patented?</vt:lpstr>
      <vt:lpstr>What cannot be patented?</vt:lpstr>
      <vt:lpstr>What cannot be patented?</vt:lpstr>
      <vt:lpstr>What cannot be patented?</vt:lpstr>
      <vt:lpstr>What cannot be patented?</vt:lpstr>
      <vt:lpstr>To be patentable, an invention must be... NOVEL, USEFUL and NOT OBVIOUS</vt:lpstr>
      <vt:lpstr>How Do You Get a Patent?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it?</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Dell Computer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Intellectual Property  and your website</dc:title>
  <dc:creator>Mike Brown</dc:creator>
  <cp:lastModifiedBy>Michael Brown</cp:lastModifiedBy>
  <cp:revision>108</cp:revision>
  <dcterms:created xsi:type="dcterms:W3CDTF">2003-01-21T14:18:21Z</dcterms:created>
  <dcterms:modified xsi:type="dcterms:W3CDTF">2014-03-06T20:44:44Z</dcterms:modified>
</cp:coreProperties>
</file>